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2" r:id="rId1"/>
  </p:sldMasterIdLst>
  <p:notesMasterIdLst>
    <p:notesMasterId r:id="rId312"/>
  </p:notesMasterIdLst>
  <p:sldIdLst>
    <p:sldId id="675" r:id="rId2"/>
    <p:sldId id="676" r:id="rId3"/>
    <p:sldId id="677" r:id="rId4"/>
    <p:sldId id="678" r:id="rId5"/>
    <p:sldId id="679" r:id="rId6"/>
    <p:sldId id="680" r:id="rId7"/>
    <p:sldId id="681" r:id="rId8"/>
    <p:sldId id="682" r:id="rId9"/>
    <p:sldId id="683" r:id="rId10"/>
    <p:sldId id="684" r:id="rId11"/>
    <p:sldId id="685" r:id="rId12"/>
    <p:sldId id="686" r:id="rId13"/>
    <p:sldId id="687" r:id="rId14"/>
    <p:sldId id="688" r:id="rId15"/>
    <p:sldId id="576" r:id="rId16"/>
    <p:sldId id="443" r:id="rId17"/>
    <p:sldId id="517" r:id="rId18"/>
    <p:sldId id="257" r:id="rId19"/>
    <p:sldId id="258" r:id="rId20"/>
    <p:sldId id="518" r:id="rId21"/>
    <p:sldId id="519" r:id="rId22"/>
    <p:sldId id="259" r:id="rId23"/>
    <p:sldId id="260" r:id="rId24"/>
    <p:sldId id="261" r:id="rId25"/>
    <p:sldId id="520" r:id="rId26"/>
    <p:sldId id="262" r:id="rId27"/>
    <p:sldId id="521" r:id="rId28"/>
    <p:sldId id="263" r:id="rId29"/>
    <p:sldId id="264" r:id="rId30"/>
    <p:sldId id="265" r:id="rId31"/>
    <p:sldId id="522" r:id="rId32"/>
    <p:sldId id="266" r:id="rId33"/>
    <p:sldId id="523" r:id="rId34"/>
    <p:sldId id="267" r:id="rId35"/>
    <p:sldId id="268" r:id="rId36"/>
    <p:sldId id="269" r:id="rId37"/>
    <p:sldId id="270" r:id="rId38"/>
    <p:sldId id="271" r:id="rId39"/>
    <p:sldId id="446" r:id="rId40"/>
    <p:sldId id="273" r:id="rId41"/>
    <p:sldId id="447" r:id="rId42"/>
    <p:sldId id="275" r:id="rId43"/>
    <p:sldId id="526" r:id="rId44"/>
    <p:sldId id="276" r:id="rId45"/>
    <p:sldId id="277" r:id="rId46"/>
    <p:sldId id="448" r:id="rId47"/>
    <p:sldId id="278" r:id="rId48"/>
    <p:sldId id="279" r:id="rId49"/>
    <p:sldId id="280" r:id="rId50"/>
    <p:sldId id="527" r:id="rId51"/>
    <p:sldId id="281" r:id="rId52"/>
    <p:sldId id="528" r:id="rId53"/>
    <p:sldId id="529" r:id="rId54"/>
    <p:sldId id="282" r:id="rId55"/>
    <p:sldId id="530" r:id="rId56"/>
    <p:sldId id="283" r:id="rId57"/>
    <p:sldId id="531" r:id="rId58"/>
    <p:sldId id="284" r:id="rId59"/>
    <p:sldId id="532" r:id="rId60"/>
    <p:sldId id="285" r:id="rId61"/>
    <p:sldId id="286" r:id="rId62"/>
    <p:sldId id="533" r:id="rId63"/>
    <p:sldId id="287" r:id="rId64"/>
    <p:sldId id="288" r:id="rId65"/>
    <p:sldId id="289" r:id="rId66"/>
    <p:sldId id="449" r:id="rId67"/>
    <p:sldId id="290" r:id="rId68"/>
    <p:sldId id="534" r:id="rId69"/>
    <p:sldId id="291" r:id="rId70"/>
    <p:sldId id="535" r:id="rId71"/>
    <p:sldId id="450" r:id="rId72"/>
    <p:sldId id="292" r:id="rId73"/>
    <p:sldId id="536" r:id="rId74"/>
    <p:sldId id="293" r:id="rId75"/>
    <p:sldId id="294" r:id="rId76"/>
    <p:sldId id="295" r:id="rId77"/>
    <p:sldId id="296" r:id="rId78"/>
    <p:sldId id="538" r:id="rId79"/>
    <p:sldId id="537" r:id="rId80"/>
    <p:sldId id="539" r:id="rId81"/>
    <p:sldId id="297" r:id="rId82"/>
    <p:sldId id="298" r:id="rId83"/>
    <p:sldId id="540" r:id="rId84"/>
    <p:sldId id="299" r:id="rId85"/>
    <p:sldId id="300" r:id="rId86"/>
    <p:sldId id="301" r:id="rId87"/>
    <p:sldId id="302" r:id="rId88"/>
    <p:sldId id="541" r:id="rId89"/>
    <p:sldId id="542" r:id="rId90"/>
    <p:sldId id="543" r:id="rId91"/>
    <p:sldId id="544" r:id="rId92"/>
    <p:sldId id="452" r:id="rId93"/>
    <p:sldId id="303" r:id="rId94"/>
    <p:sldId id="453" r:id="rId95"/>
    <p:sldId id="304" r:id="rId96"/>
    <p:sldId id="305" r:id="rId97"/>
    <p:sldId id="306" r:id="rId98"/>
    <p:sldId id="545" r:id="rId99"/>
    <p:sldId id="307" r:id="rId100"/>
    <p:sldId id="546" r:id="rId101"/>
    <p:sldId id="454" r:id="rId102"/>
    <p:sldId id="308" r:id="rId103"/>
    <p:sldId id="547" r:id="rId104"/>
    <p:sldId id="309" r:id="rId105"/>
    <p:sldId id="548" r:id="rId106"/>
    <p:sldId id="310" r:id="rId107"/>
    <p:sldId id="553" r:id="rId108"/>
    <p:sldId id="549" r:id="rId109"/>
    <p:sldId id="550" r:id="rId110"/>
    <p:sldId id="551" r:id="rId111"/>
    <p:sldId id="552" r:id="rId112"/>
    <p:sldId id="554" r:id="rId113"/>
    <p:sldId id="556" r:id="rId114"/>
    <p:sldId id="557" r:id="rId115"/>
    <p:sldId id="558" r:id="rId116"/>
    <p:sldId id="311" r:id="rId117"/>
    <p:sldId id="559" r:id="rId118"/>
    <p:sldId id="560" r:id="rId119"/>
    <p:sldId id="561" r:id="rId120"/>
    <p:sldId id="562" r:id="rId121"/>
    <p:sldId id="312" r:id="rId122"/>
    <p:sldId id="563" r:id="rId123"/>
    <p:sldId id="564" r:id="rId124"/>
    <p:sldId id="313" r:id="rId125"/>
    <p:sldId id="455" r:id="rId126"/>
    <p:sldId id="314" r:id="rId127"/>
    <p:sldId id="565" r:id="rId128"/>
    <p:sldId id="315" r:id="rId129"/>
    <p:sldId id="456" r:id="rId130"/>
    <p:sldId id="316" r:id="rId131"/>
    <p:sldId id="457" r:id="rId132"/>
    <p:sldId id="317" r:id="rId133"/>
    <p:sldId id="319" r:id="rId134"/>
    <p:sldId id="566" r:id="rId135"/>
    <p:sldId id="567" r:id="rId136"/>
    <p:sldId id="569" r:id="rId137"/>
    <p:sldId id="570" r:id="rId138"/>
    <p:sldId id="571" r:id="rId139"/>
    <p:sldId id="568" r:id="rId140"/>
    <p:sldId id="572" r:id="rId141"/>
    <p:sldId id="573" r:id="rId142"/>
    <p:sldId id="575" r:id="rId143"/>
    <p:sldId id="320" r:id="rId144"/>
    <p:sldId id="321" r:id="rId145"/>
    <p:sldId id="322" r:id="rId146"/>
    <p:sldId id="587" r:id="rId147"/>
    <p:sldId id="458" r:id="rId148"/>
    <p:sldId id="593" r:id="rId149"/>
    <p:sldId id="588" r:id="rId150"/>
    <p:sldId id="324" r:id="rId151"/>
    <p:sldId id="589" r:id="rId152"/>
    <p:sldId id="325" r:id="rId153"/>
    <p:sldId id="326" r:id="rId154"/>
    <p:sldId id="327" r:id="rId155"/>
    <p:sldId id="459" r:id="rId156"/>
    <p:sldId id="329" r:id="rId157"/>
    <p:sldId id="590" r:id="rId158"/>
    <p:sldId id="330" r:id="rId159"/>
    <p:sldId id="591" r:id="rId160"/>
    <p:sldId id="460" r:id="rId161"/>
    <p:sldId id="331" r:id="rId162"/>
    <p:sldId id="592" r:id="rId163"/>
    <p:sldId id="332" r:id="rId164"/>
    <p:sldId id="333" r:id="rId165"/>
    <p:sldId id="594" r:id="rId166"/>
    <p:sldId id="334" r:id="rId167"/>
    <p:sldId id="595" r:id="rId168"/>
    <p:sldId id="461" r:id="rId169"/>
    <p:sldId id="462" r:id="rId170"/>
    <p:sldId id="335" r:id="rId171"/>
    <p:sldId id="596" r:id="rId172"/>
    <p:sldId id="597" r:id="rId173"/>
    <p:sldId id="336" r:id="rId174"/>
    <p:sldId id="598" r:id="rId175"/>
    <p:sldId id="337" r:id="rId176"/>
    <p:sldId id="599" r:id="rId177"/>
    <p:sldId id="600" r:id="rId178"/>
    <p:sldId id="463" r:id="rId179"/>
    <p:sldId id="338" r:id="rId180"/>
    <p:sldId id="339" r:id="rId181"/>
    <p:sldId id="601" r:id="rId182"/>
    <p:sldId id="602" r:id="rId183"/>
    <p:sldId id="340" r:id="rId184"/>
    <p:sldId id="603" r:id="rId185"/>
    <p:sldId id="341" r:id="rId186"/>
    <p:sldId id="342" r:id="rId187"/>
    <p:sldId id="604" r:id="rId188"/>
    <p:sldId id="343" r:id="rId189"/>
    <p:sldId id="605" r:id="rId190"/>
    <p:sldId id="606" r:id="rId191"/>
    <p:sldId id="344" r:id="rId192"/>
    <p:sldId id="607" r:id="rId193"/>
    <p:sldId id="345" r:id="rId194"/>
    <p:sldId id="608" r:id="rId195"/>
    <p:sldId id="346" r:id="rId196"/>
    <p:sldId id="609" r:id="rId197"/>
    <p:sldId id="347" r:id="rId198"/>
    <p:sldId id="610" r:id="rId199"/>
    <p:sldId id="348" r:id="rId200"/>
    <p:sldId id="464" r:id="rId201"/>
    <p:sldId id="350" r:id="rId202"/>
    <p:sldId id="611" r:id="rId203"/>
    <p:sldId id="352" r:id="rId204"/>
    <p:sldId id="612" r:id="rId205"/>
    <p:sldId id="504" r:id="rId206"/>
    <p:sldId id="354" r:id="rId207"/>
    <p:sldId id="613" r:id="rId208"/>
    <p:sldId id="614" r:id="rId209"/>
    <p:sldId id="355" r:id="rId210"/>
    <p:sldId id="615" r:id="rId211"/>
    <p:sldId id="356" r:id="rId212"/>
    <p:sldId id="466" r:id="rId213"/>
    <p:sldId id="357" r:id="rId214"/>
    <p:sldId id="616" r:id="rId215"/>
    <p:sldId id="358" r:id="rId216"/>
    <p:sldId id="467" r:id="rId217"/>
    <p:sldId id="359" r:id="rId218"/>
    <p:sldId id="360" r:id="rId219"/>
    <p:sldId id="617" r:id="rId220"/>
    <p:sldId id="361" r:id="rId221"/>
    <p:sldId id="618" r:id="rId222"/>
    <p:sldId id="362" r:id="rId223"/>
    <p:sldId id="363" r:id="rId224"/>
    <p:sldId id="364" r:id="rId225"/>
    <p:sldId id="619" r:id="rId226"/>
    <p:sldId id="365" r:id="rId227"/>
    <p:sldId id="468" r:id="rId228"/>
    <p:sldId id="469" r:id="rId229"/>
    <p:sldId id="470" r:id="rId230"/>
    <p:sldId id="366" r:id="rId231"/>
    <p:sldId id="620" r:id="rId232"/>
    <p:sldId id="471" r:id="rId233"/>
    <p:sldId id="369" r:id="rId234"/>
    <p:sldId id="472" r:id="rId235"/>
    <p:sldId id="473" r:id="rId236"/>
    <p:sldId id="371" r:id="rId237"/>
    <p:sldId id="474" r:id="rId238"/>
    <p:sldId id="475" r:id="rId239"/>
    <p:sldId id="372" r:id="rId240"/>
    <p:sldId id="476" r:id="rId241"/>
    <p:sldId id="477" r:id="rId242"/>
    <p:sldId id="376" r:id="rId243"/>
    <p:sldId id="478" r:id="rId244"/>
    <p:sldId id="379" r:id="rId245"/>
    <p:sldId id="380" r:id="rId246"/>
    <p:sldId id="621" r:id="rId247"/>
    <p:sldId id="622" r:id="rId248"/>
    <p:sldId id="624" r:id="rId249"/>
    <p:sldId id="381" r:id="rId250"/>
    <p:sldId id="382" r:id="rId251"/>
    <p:sldId id="625" r:id="rId252"/>
    <p:sldId id="627" r:id="rId253"/>
    <p:sldId id="479" r:id="rId254"/>
    <p:sldId id="480" r:id="rId255"/>
    <p:sldId id="633" r:id="rId256"/>
    <p:sldId id="386" r:id="rId257"/>
    <p:sldId id="629" r:id="rId258"/>
    <p:sldId id="630" r:id="rId259"/>
    <p:sldId id="389" r:id="rId260"/>
    <p:sldId id="390" r:id="rId261"/>
    <p:sldId id="391" r:id="rId262"/>
    <p:sldId id="392" r:id="rId263"/>
    <p:sldId id="632" r:id="rId264"/>
    <p:sldId id="634" r:id="rId265"/>
    <p:sldId id="635" r:id="rId266"/>
    <p:sldId id="636" r:id="rId267"/>
    <p:sldId id="637" r:id="rId268"/>
    <p:sldId id="638" r:id="rId269"/>
    <p:sldId id="639" r:id="rId270"/>
    <p:sldId id="640" r:id="rId271"/>
    <p:sldId id="641" r:id="rId272"/>
    <p:sldId id="642" r:id="rId273"/>
    <p:sldId id="394" r:id="rId274"/>
    <p:sldId id="643" r:id="rId275"/>
    <p:sldId id="395" r:id="rId276"/>
    <p:sldId id="644" r:id="rId277"/>
    <p:sldId id="645" r:id="rId278"/>
    <p:sldId id="397" r:id="rId279"/>
    <p:sldId id="646" r:id="rId280"/>
    <p:sldId id="398" r:id="rId281"/>
    <p:sldId id="647" r:id="rId282"/>
    <p:sldId id="400" r:id="rId283"/>
    <p:sldId id="399" r:id="rId284"/>
    <p:sldId id="507" r:id="rId285"/>
    <p:sldId id="402" r:id="rId286"/>
    <p:sldId id="508" r:id="rId287"/>
    <p:sldId id="648" r:id="rId288"/>
    <p:sldId id="482" r:id="rId289"/>
    <p:sldId id="649" r:id="rId290"/>
    <p:sldId id="650" r:id="rId291"/>
    <p:sldId id="651" r:id="rId292"/>
    <p:sldId id="652" r:id="rId293"/>
    <p:sldId id="653" r:id="rId294"/>
    <p:sldId id="404" r:id="rId295"/>
    <p:sldId id="654" r:id="rId296"/>
    <p:sldId id="483" r:id="rId297"/>
    <p:sldId id="663" r:id="rId298"/>
    <p:sldId id="658" r:id="rId299"/>
    <p:sldId id="660" r:id="rId300"/>
    <p:sldId id="662" r:id="rId301"/>
    <p:sldId id="661" r:id="rId302"/>
    <p:sldId id="405" r:id="rId303"/>
    <p:sldId id="664" r:id="rId304"/>
    <p:sldId id="665" r:id="rId305"/>
    <p:sldId id="406" r:id="rId306"/>
    <p:sldId id="407" r:id="rId307"/>
    <p:sldId id="666" r:id="rId308"/>
    <p:sldId id="408" r:id="rId309"/>
    <p:sldId id="667" r:id="rId310"/>
    <p:sldId id="487" r:id="rId311"/>
  </p:sldIdLst>
  <p:sldSz cx="9144000" cy="6858000" type="screen4x3"/>
  <p:notesSz cx="6858000" cy="9144000"/>
  <p:defaultTextStyle>
    <a:defPPr>
      <a:defRPr lang="ar-SA"/>
    </a:defPPr>
    <a:lvl1pPr algn="ctr" rtl="1" fontAlgn="base">
      <a:spcBef>
        <a:spcPct val="0"/>
      </a:spcBef>
      <a:spcAft>
        <a:spcPct val="0"/>
      </a:spcAft>
      <a:defRPr kern="1200">
        <a:solidFill>
          <a:schemeClr val="tx1"/>
        </a:solidFill>
        <a:latin typeface="Verdana" pitchFamily="34" charset="0"/>
        <a:ea typeface="+mn-ea"/>
        <a:cs typeface="Arial" pitchFamily="34" charset="0"/>
      </a:defRPr>
    </a:lvl1pPr>
    <a:lvl2pPr marL="457200" algn="ctr" rtl="1" fontAlgn="base">
      <a:spcBef>
        <a:spcPct val="0"/>
      </a:spcBef>
      <a:spcAft>
        <a:spcPct val="0"/>
      </a:spcAft>
      <a:defRPr kern="1200">
        <a:solidFill>
          <a:schemeClr val="tx1"/>
        </a:solidFill>
        <a:latin typeface="Verdana" pitchFamily="34" charset="0"/>
        <a:ea typeface="+mn-ea"/>
        <a:cs typeface="Arial" pitchFamily="34" charset="0"/>
      </a:defRPr>
    </a:lvl2pPr>
    <a:lvl3pPr marL="914400" algn="ctr" rtl="1" fontAlgn="base">
      <a:spcBef>
        <a:spcPct val="0"/>
      </a:spcBef>
      <a:spcAft>
        <a:spcPct val="0"/>
      </a:spcAft>
      <a:defRPr kern="1200">
        <a:solidFill>
          <a:schemeClr val="tx1"/>
        </a:solidFill>
        <a:latin typeface="Verdana" pitchFamily="34" charset="0"/>
        <a:ea typeface="+mn-ea"/>
        <a:cs typeface="Arial" pitchFamily="34" charset="0"/>
      </a:defRPr>
    </a:lvl3pPr>
    <a:lvl4pPr marL="1371600" algn="ctr" rtl="1" fontAlgn="base">
      <a:spcBef>
        <a:spcPct val="0"/>
      </a:spcBef>
      <a:spcAft>
        <a:spcPct val="0"/>
      </a:spcAft>
      <a:defRPr kern="1200">
        <a:solidFill>
          <a:schemeClr val="tx1"/>
        </a:solidFill>
        <a:latin typeface="Verdana" pitchFamily="34" charset="0"/>
        <a:ea typeface="+mn-ea"/>
        <a:cs typeface="Arial" pitchFamily="34" charset="0"/>
      </a:defRPr>
    </a:lvl4pPr>
    <a:lvl5pPr marL="1828800" algn="ctr" rtl="1" fontAlgn="base">
      <a:spcBef>
        <a:spcPct val="0"/>
      </a:spcBef>
      <a:spcAft>
        <a:spcPct val="0"/>
      </a:spcAft>
      <a:defRPr kern="1200">
        <a:solidFill>
          <a:schemeClr val="tx1"/>
        </a:solidFill>
        <a:latin typeface="Verdana" pitchFamily="34" charset="0"/>
        <a:ea typeface="+mn-ea"/>
        <a:cs typeface="Arial" pitchFamily="34" charset="0"/>
      </a:defRPr>
    </a:lvl5pPr>
    <a:lvl6pPr marL="2286000" algn="r" defTabSz="914400" rtl="1" eaLnBrk="1" latinLnBrk="0" hangingPunct="1">
      <a:defRPr kern="1200">
        <a:solidFill>
          <a:schemeClr val="tx1"/>
        </a:solidFill>
        <a:latin typeface="Verdana" pitchFamily="34" charset="0"/>
        <a:ea typeface="+mn-ea"/>
        <a:cs typeface="Arial" pitchFamily="34" charset="0"/>
      </a:defRPr>
    </a:lvl6pPr>
    <a:lvl7pPr marL="2743200" algn="r" defTabSz="914400" rtl="1" eaLnBrk="1" latinLnBrk="0" hangingPunct="1">
      <a:defRPr kern="1200">
        <a:solidFill>
          <a:schemeClr val="tx1"/>
        </a:solidFill>
        <a:latin typeface="Verdana" pitchFamily="34" charset="0"/>
        <a:ea typeface="+mn-ea"/>
        <a:cs typeface="Arial" pitchFamily="34" charset="0"/>
      </a:defRPr>
    </a:lvl7pPr>
    <a:lvl8pPr marL="3200400" algn="r" defTabSz="914400" rtl="1" eaLnBrk="1" latinLnBrk="0" hangingPunct="1">
      <a:defRPr kern="1200">
        <a:solidFill>
          <a:schemeClr val="tx1"/>
        </a:solidFill>
        <a:latin typeface="Verdana" pitchFamily="34" charset="0"/>
        <a:ea typeface="+mn-ea"/>
        <a:cs typeface="Arial" pitchFamily="34" charset="0"/>
      </a:defRPr>
    </a:lvl8pPr>
    <a:lvl9pPr marL="3657600" algn="r" defTabSz="914400" rtl="1" eaLnBrk="1" latinLnBrk="0" hangingPunct="1">
      <a:defRPr kern="1200">
        <a:solidFill>
          <a:schemeClr val="tx1"/>
        </a:solidFill>
        <a:latin typeface="Verdana"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CCFF"/>
    <a:srgbClr val="FFFFFF"/>
    <a:srgbClr val="000000"/>
    <a:srgbClr val="FF9393"/>
    <a:srgbClr val="800000"/>
    <a:srgbClr val="F8F8F8"/>
    <a:srgbClr val="33CC33"/>
    <a:srgbClr val="33CCCC"/>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044" autoAdjust="0"/>
    <p:restoredTop sz="94558" autoAdjust="0"/>
  </p:normalViewPr>
  <p:slideViewPr>
    <p:cSldViewPr>
      <p:cViewPr>
        <p:scale>
          <a:sx n="75" d="100"/>
          <a:sy n="75" d="100"/>
        </p:scale>
        <p:origin x="1344" y="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theme" Target="theme/theme1.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tableStyles" Target="tableStyles.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notesMaster" Target="notesMasters/notesMaster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viewProps" Target="viewProps.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493F5F-1CA1-4C7A-9511-D557F1AFC911}" type="doc">
      <dgm:prSet loTypeId="urn:microsoft.com/office/officeart/2005/8/layout/chevron2" loCatId="list" qsTypeId="urn:microsoft.com/office/officeart/2005/8/quickstyle/simple1" qsCatId="simple" csTypeId="urn:microsoft.com/office/officeart/2005/8/colors/accent1_2" csCatId="accent1" phldr="1"/>
      <dgm:spPr/>
      <dgm:t>
        <a:bodyPr/>
        <a:lstStyle/>
        <a:p>
          <a:pPr rtl="1"/>
          <a:endParaRPr lang="fa-IR"/>
        </a:p>
      </dgm:t>
    </dgm:pt>
    <dgm:pt modelId="{466AE147-052E-4E2A-BF9E-188BE0C36AEB}">
      <dgm:prSet phldrT="[Text]" custT="1"/>
      <dgm:spPr/>
      <dgm:t>
        <a:bodyPr/>
        <a:lstStyle/>
        <a:p>
          <a:pPr rtl="1"/>
          <a:r>
            <a:rPr lang="fa-IR" sz="1800" b="1" dirty="0" smtClean="0">
              <a:cs typeface="B Mitra" panose="00000400000000000000" pitchFamily="2" charset="-78"/>
            </a:rPr>
            <a:t>به منظور</a:t>
          </a:r>
          <a:endParaRPr lang="fa-IR" sz="1800" b="1" dirty="0">
            <a:cs typeface="B Mitra" panose="00000400000000000000" pitchFamily="2" charset="-78"/>
          </a:endParaRPr>
        </a:p>
      </dgm:t>
    </dgm:pt>
    <dgm:pt modelId="{F8CCA38B-AD62-4142-9AB1-FC7AA6776BC5}" type="parTrans" cxnId="{A344F9EA-EBC8-4E39-8CC1-2ABFE4AC835D}">
      <dgm:prSet/>
      <dgm:spPr/>
      <dgm:t>
        <a:bodyPr/>
        <a:lstStyle/>
        <a:p>
          <a:pPr rtl="1"/>
          <a:endParaRPr lang="fa-IR" sz="2000" b="1">
            <a:cs typeface="B Mitra" panose="00000400000000000000" pitchFamily="2" charset="-78"/>
          </a:endParaRPr>
        </a:p>
      </dgm:t>
    </dgm:pt>
    <dgm:pt modelId="{CD9288C6-4AFB-4CA7-8682-140C577003FE}" type="sibTrans" cxnId="{A344F9EA-EBC8-4E39-8CC1-2ABFE4AC835D}">
      <dgm:prSet/>
      <dgm:spPr/>
      <dgm:t>
        <a:bodyPr/>
        <a:lstStyle/>
        <a:p>
          <a:pPr rtl="1"/>
          <a:endParaRPr lang="fa-IR" sz="2000" b="1">
            <a:cs typeface="B Mitra" panose="00000400000000000000" pitchFamily="2" charset="-78"/>
          </a:endParaRPr>
        </a:p>
      </dgm:t>
    </dgm:pt>
    <dgm:pt modelId="{FAD610E4-BC70-4127-95D0-ED72D744A5CD}">
      <dgm:prSet phldrT="[Text]" custT="1"/>
      <dgm:spPr/>
      <dgm:t>
        <a:bodyPr/>
        <a:lstStyle/>
        <a:p>
          <a:pPr rtl="1"/>
          <a:r>
            <a:rPr lang="fa-IR" sz="1800" b="1" dirty="0" smtClean="0">
              <a:cs typeface="B Mitra" panose="00000400000000000000" pitchFamily="2" charset="-78"/>
            </a:rPr>
            <a:t>برای فراهم کردن </a:t>
          </a:r>
          <a:endParaRPr lang="fa-IR" sz="1800" b="1" dirty="0">
            <a:cs typeface="B Mitra" panose="00000400000000000000" pitchFamily="2" charset="-78"/>
          </a:endParaRPr>
        </a:p>
      </dgm:t>
    </dgm:pt>
    <dgm:pt modelId="{7C3B61EA-5F29-437F-8805-6C13129CFD7D}" type="parTrans" cxnId="{56172CA8-E5ED-44F1-849D-0B7CB298CF18}">
      <dgm:prSet/>
      <dgm:spPr/>
      <dgm:t>
        <a:bodyPr/>
        <a:lstStyle/>
        <a:p>
          <a:pPr rtl="1"/>
          <a:endParaRPr lang="fa-IR" sz="2000" b="1">
            <a:cs typeface="B Mitra" panose="00000400000000000000" pitchFamily="2" charset="-78"/>
          </a:endParaRPr>
        </a:p>
      </dgm:t>
    </dgm:pt>
    <dgm:pt modelId="{24745A96-4CF5-4373-A045-776D14406BF0}" type="sibTrans" cxnId="{56172CA8-E5ED-44F1-849D-0B7CB298CF18}">
      <dgm:prSet/>
      <dgm:spPr/>
      <dgm:t>
        <a:bodyPr/>
        <a:lstStyle/>
        <a:p>
          <a:pPr rtl="1"/>
          <a:endParaRPr lang="fa-IR" sz="2000" b="1">
            <a:cs typeface="B Mitra" panose="00000400000000000000" pitchFamily="2" charset="-78"/>
          </a:endParaRPr>
        </a:p>
      </dgm:t>
    </dgm:pt>
    <dgm:pt modelId="{7BE5F18B-D12A-45FB-A2B9-913047155F35}">
      <dgm:prSet phldrT="[Text]" custT="1"/>
      <dgm:spPr/>
      <dgm:t>
        <a:bodyPr/>
        <a:lstStyle/>
        <a:p>
          <a:pPr rtl="1"/>
          <a:r>
            <a:rPr lang="fa-IR" sz="3200" b="1" dirty="0" smtClean="0">
              <a:cs typeface="B Mitra" panose="00000400000000000000" pitchFamily="2" charset="-78"/>
            </a:rPr>
            <a:t>بهبود، طراحی و نصب سیستم هایی شامل:</a:t>
          </a:r>
          <a:endParaRPr lang="fa-IR" sz="3200" b="1" dirty="0">
            <a:cs typeface="B Mitra" panose="00000400000000000000" pitchFamily="2" charset="-78"/>
          </a:endParaRPr>
        </a:p>
      </dgm:t>
    </dgm:pt>
    <dgm:pt modelId="{F01FA425-A91A-4B14-BB18-276FA3FA6DA2}" type="parTrans" cxnId="{6A25AA73-AA6E-41B8-AFA3-AE3F57AD22F5}">
      <dgm:prSet/>
      <dgm:spPr/>
      <dgm:t>
        <a:bodyPr/>
        <a:lstStyle/>
        <a:p>
          <a:pPr rtl="1"/>
          <a:endParaRPr lang="fa-IR" sz="2000" b="1">
            <a:cs typeface="B Mitra" panose="00000400000000000000" pitchFamily="2" charset="-78"/>
          </a:endParaRPr>
        </a:p>
      </dgm:t>
    </dgm:pt>
    <dgm:pt modelId="{2A22AF99-08CE-4BEC-9E69-00DB9E5A5196}" type="sibTrans" cxnId="{6A25AA73-AA6E-41B8-AFA3-AE3F57AD22F5}">
      <dgm:prSet/>
      <dgm:spPr/>
      <dgm:t>
        <a:bodyPr/>
        <a:lstStyle/>
        <a:p>
          <a:pPr rtl="1"/>
          <a:endParaRPr lang="fa-IR" sz="2000" b="1">
            <a:cs typeface="B Mitra" panose="00000400000000000000" pitchFamily="2" charset="-78"/>
          </a:endParaRPr>
        </a:p>
      </dgm:t>
    </dgm:pt>
    <dgm:pt modelId="{E380B630-9F28-48AA-B44B-EA6526FFD789}">
      <dgm:prSet phldrT="[Text]" custT="1"/>
      <dgm:spPr/>
      <dgm:t>
        <a:bodyPr/>
        <a:lstStyle/>
        <a:p>
          <a:pPr rtl="1"/>
          <a:r>
            <a:rPr lang="fa-IR" sz="3200" b="1" dirty="0" smtClean="0">
              <a:solidFill>
                <a:srgbClr val="FF0000"/>
              </a:solidFill>
              <a:cs typeface="B Mitra" panose="00000400000000000000" pitchFamily="2" charset="-78"/>
            </a:rPr>
            <a:t>انسان، مواد، اطلاعات، انرژی و تجهیزات</a:t>
          </a:r>
          <a:endParaRPr lang="fa-IR" sz="3200" b="1" dirty="0">
            <a:solidFill>
              <a:srgbClr val="FF0000"/>
            </a:solidFill>
            <a:cs typeface="B Mitra" panose="00000400000000000000" pitchFamily="2" charset="-78"/>
          </a:endParaRPr>
        </a:p>
      </dgm:t>
    </dgm:pt>
    <dgm:pt modelId="{E73A3FB1-2A44-46B4-8347-19B7B0998432}" type="parTrans" cxnId="{7CA4CB13-CF57-4270-B8A8-D098401BABEB}">
      <dgm:prSet/>
      <dgm:spPr/>
      <dgm:t>
        <a:bodyPr/>
        <a:lstStyle/>
        <a:p>
          <a:pPr rtl="1"/>
          <a:endParaRPr lang="fa-IR" sz="2000" b="1">
            <a:cs typeface="B Mitra" panose="00000400000000000000" pitchFamily="2" charset="-78"/>
          </a:endParaRPr>
        </a:p>
      </dgm:t>
    </dgm:pt>
    <dgm:pt modelId="{125289CC-F759-43AA-89D6-B7B43DD69DC1}" type="sibTrans" cxnId="{7CA4CB13-CF57-4270-B8A8-D098401BABEB}">
      <dgm:prSet/>
      <dgm:spPr/>
      <dgm:t>
        <a:bodyPr/>
        <a:lstStyle/>
        <a:p>
          <a:pPr rtl="1"/>
          <a:endParaRPr lang="fa-IR" sz="2000" b="1">
            <a:cs typeface="B Mitra" panose="00000400000000000000" pitchFamily="2" charset="-78"/>
          </a:endParaRPr>
        </a:p>
      </dgm:t>
    </dgm:pt>
    <dgm:pt modelId="{B9247CAF-D757-4811-9173-10E35CABA3A5}">
      <dgm:prSet phldrT="[Text]" custT="1"/>
      <dgm:spPr/>
      <dgm:t>
        <a:bodyPr/>
        <a:lstStyle/>
        <a:p>
          <a:pPr rtl="1"/>
          <a:r>
            <a:rPr lang="fa-IR" sz="1800" b="1" dirty="0" smtClean="0">
              <a:cs typeface="B Mitra" panose="00000400000000000000" pitchFamily="2" charset="-78"/>
            </a:rPr>
            <a:t>محصول</a:t>
          </a:r>
          <a:endParaRPr lang="fa-IR" sz="1800" b="1" dirty="0">
            <a:cs typeface="B Mitra" panose="00000400000000000000" pitchFamily="2" charset="-78"/>
          </a:endParaRPr>
        </a:p>
      </dgm:t>
    </dgm:pt>
    <dgm:pt modelId="{2CDD33EA-E6CD-44DA-A537-42A00566E847}" type="parTrans" cxnId="{5B1FCA27-30C5-40AC-A4AB-81EAEB2C6B9C}">
      <dgm:prSet/>
      <dgm:spPr/>
      <dgm:t>
        <a:bodyPr/>
        <a:lstStyle/>
        <a:p>
          <a:pPr rtl="1"/>
          <a:endParaRPr lang="fa-IR" sz="2000" b="1">
            <a:cs typeface="B Mitra" panose="00000400000000000000" pitchFamily="2" charset="-78"/>
          </a:endParaRPr>
        </a:p>
      </dgm:t>
    </dgm:pt>
    <dgm:pt modelId="{A22F3807-858B-4C89-A927-6759F02A6AB3}" type="sibTrans" cxnId="{5B1FCA27-30C5-40AC-A4AB-81EAEB2C6B9C}">
      <dgm:prSet/>
      <dgm:spPr/>
      <dgm:t>
        <a:bodyPr/>
        <a:lstStyle/>
        <a:p>
          <a:pPr rtl="1"/>
          <a:endParaRPr lang="fa-IR" sz="2000" b="1">
            <a:cs typeface="B Mitra" panose="00000400000000000000" pitchFamily="2" charset="-78"/>
          </a:endParaRPr>
        </a:p>
      </dgm:t>
    </dgm:pt>
    <dgm:pt modelId="{D2A0E286-7A8D-47E8-ACD1-BBF677668AE4}">
      <dgm:prSet phldrT="[Text]" custT="1"/>
      <dgm:spPr/>
      <dgm:t>
        <a:bodyPr/>
        <a:lstStyle/>
        <a:p>
          <a:pPr marL="0" marR="0" indent="0" defTabSz="914400" rtl="1" eaLnBrk="1" fontAlgn="auto" latinLnBrk="0" hangingPunct="1">
            <a:lnSpc>
              <a:spcPct val="100000"/>
            </a:lnSpc>
            <a:spcBef>
              <a:spcPts val="0"/>
            </a:spcBef>
            <a:spcAft>
              <a:spcPts val="0"/>
            </a:spcAft>
            <a:buClrTx/>
            <a:buSzTx/>
            <a:buFontTx/>
            <a:buNone/>
            <a:tabLst/>
            <a:defRPr/>
          </a:pPr>
          <a:r>
            <a:rPr lang="fa-IR" sz="3200" b="1" dirty="0" smtClean="0">
              <a:solidFill>
                <a:schemeClr val="bg2">
                  <a:lumMod val="10000"/>
                </a:schemeClr>
              </a:solidFill>
              <a:cs typeface="B Mitra" panose="00000400000000000000" pitchFamily="2" charset="-78"/>
            </a:rPr>
            <a:t> کالا و خدمات </a:t>
          </a:r>
          <a:r>
            <a:rPr lang="fa-IR" sz="3200" b="1" dirty="0" smtClean="0">
              <a:cs typeface="B Mitra" panose="00000400000000000000" pitchFamily="2" charset="-78"/>
            </a:rPr>
            <a:t>به شکل کارا و مطلوب</a:t>
          </a:r>
        </a:p>
      </dgm:t>
    </dgm:pt>
    <dgm:pt modelId="{80F84B3D-D293-4E9F-A620-4474D17CADBC}" type="parTrans" cxnId="{7C02AA1E-9222-4EBD-BC5B-7E2A66212675}">
      <dgm:prSet/>
      <dgm:spPr/>
      <dgm:t>
        <a:bodyPr/>
        <a:lstStyle/>
        <a:p>
          <a:pPr rtl="1"/>
          <a:endParaRPr lang="fa-IR" sz="2000" b="1">
            <a:cs typeface="B Mitra" panose="00000400000000000000" pitchFamily="2" charset="-78"/>
          </a:endParaRPr>
        </a:p>
      </dgm:t>
    </dgm:pt>
    <dgm:pt modelId="{F7813029-F773-4439-9104-B36321126322}" type="sibTrans" cxnId="{7C02AA1E-9222-4EBD-BC5B-7E2A66212675}">
      <dgm:prSet/>
      <dgm:spPr/>
      <dgm:t>
        <a:bodyPr/>
        <a:lstStyle/>
        <a:p>
          <a:pPr rtl="1"/>
          <a:endParaRPr lang="fa-IR" sz="2000" b="1">
            <a:cs typeface="B Mitra" panose="00000400000000000000" pitchFamily="2" charset="-78"/>
          </a:endParaRPr>
        </a:p>
      </dgm:t>
    </dgm:pt>
    <dgm:pt modelId="{4EB46168-040E-47AC-8024-738D69FE407E}">
      <dgm:prSet phldrT="[Text]" custT="1"/>
      <dgm:spPr/>
      <dgm:t>
        <a:bodyPr/>
        <a:lstStyle/>
        <a:p>
          <a:pPr rtl="1"/>
          <a:r>
            <a:rPr lang="fa-IR" sz="2800" b="1" dirty="0" smtClean="0">
              <a:cs typeface="B Mitra" panose="00000400000000000000" pitchFamily="2" charset="-78"/>
            </a:rPr>
            <a:t>بکارگیری اصول و فنون مهندسی و مدیریتی</a:t>
          </a:r>
          <a:endParaRPr lang="fa-IR" sz="2800" b="1" dirty="0">
            <a:cs typeface="B Mitra" panose="00000400000000000000" pitchFamily="2" charset="-78"/>
          </a:endParaRPr>
        </a:p>
      </dgm:t>
    </dgm:pt>
    <dgm:pt modelId="{F6575407-07D0-47D9-9B98-3D83A9CBDA8A}" type="sibTrans" cxnId="{21D37DB7-E3F7-45DE-9F71-247B4015C498}">
      <dgm:prSet/>
      <dgm:spPr/>
      <dgm:t>
        <a:bodyPr/>
        <a:lstStyle/>
        <a:p>
          <a:pPr rtl="1"/>
          <a:endParaRPr lang="fa-IR" sz="2000" b="1">
            <a:cs typeface="B Mitra" panose="00000400000000000000" pitchFamily="2" charset="-78"/>
          </a:endParaRPr>
        </a:p>
      </dgm:t>
    </dgm:pt>
    <dgm:pt modelId="{3AD10DC5-EAB9-433C-A360-ADDB37DE2A70}" type="parTrans" cxnId="{21D37DB7-E3F7-45DE-9F71-247B4015C498}">
      <dgm:prSet/>
      <dgm:spPr/>
      <dgm:t>
        <a:bodyPr/>
        <a:lstStyle/>
        <a:p>
          <a:pPr rtl="1"/>
          <a:endParaRPr lang="fa-IR" sz="2000" b="1">
            <a:cs typeface="B Mitra" panose="00000400000000000000" pitchFamily="2" charset="-78"/>
          </a:endParaRPr>
        </a:p>
      </dgm:t>
    </dgm:pt>
    <dgm:pt modelId="{FFB7E7D9-3DFE-42AA-BC77-90C96BC17ACE}" type="pres">
      <dgm:prSet presAssocID="{2D493F5F-1CA1-4C7A-9511-D557F1AFC911}" presName="linearFlow" presStyleCnt="0">
        <dgm:presLayoutVars>
          <dgm:dir/>
          <dgm:animLvl val="lvl"/>
          <dgm:resizeHandles val="exact"/>
        </dgm:presLayoutVars>
      </dgm:prSet>
      <dgm:spPr/>
      <dgm:t>
        <a:bodyPr/>
        <a:lstStyle/>
        <a:p>
          <a:pPr rtl="1"/>
          <a:endParaRPr lang="fa-IR"/>
        </a:p>
      </dgm:t>
    </dgm:pt>
    <dgm:pt modelId="{3EC0BBBA-8420-4FAA-B60E-B8AD6674FAEF}" type="pres">
      <dgm:prSet presAssocID="{466AE147-052E-4E2A-BF9E-188BE0C36AEB}" presName="composite" presStyleCnt="0"/>
      <dgm:spPr/>
    </dgm:pt>
    <dgm:pt modelId="{6285FA9E-B4B5-4E01-ADF4-5CCD33DC37DF}" type="pres">
      <dgm:prSet presAssocID="{466AE147-052E-4E2A-BF9E-188BE0C36AEB}" presName="parentText" presStyleLbl="alignNode1" presStyleIdx="0" presStyleCnt="3">
        <dgm:presLayoutVars>
          <dgm:chMax val="1"/>
          <dgm:bulletEnabled val="1"/>
        </dgm:presLayoutVars>
      </dgm:prSet>
      <dgm:spPr/>
      <dgm:t>
        <a:bodyPr/>
        <a:lstStyle/>
        <a:p>
          <a:pPr rtl="1"/>
          <a:endParaRPr lang="fa-IR"/>
        </a:p>
      </dgm:t>
    </dgm:pt>
    <dgm:pt modelId="{8CC17A55-460B-4D65-97C6-DB8314F16CF9}" type="pres">
      <dgm:prSet presAssocID="{466AE147-052E-4E2A-BF9E-188BE0C36AEB}" presName="descendantText" presStyleLbl="alignAcc1" presStyleIdx="0" presStyleCnt="3">
        <dgm:presLayoutVars>
          <dgm:bulletEnabled val="1"/>
        </dgm:presLayoutVars>
      </dgm:prSet>
      <dgm:spPr/>
      <dgm:t>
        <a:bodyPr/>
        <a:lstStyle/>
        <a:p>
          <a:pPr rtl="1"/>
          <a:endParaRPr lang="fa-IR"/>
        </a:p>
      </dgm:t>
    </dgm:pt>
    <dgm:pt modelId="{0F5803E3-BAB2-4E4D-8380-37337981AEA7}" type="pres">
      <dgm:prSet presAssocID="{CD9288C6-4AFB-4CA7-8682-140C577003FE}" presName="sp" presStyleCnt="0"/>
      <dgm:spPr/>
    </dgm:pt>
    <dgm:pt modelId="{49D7A17D-3D83-4CC7-A1B2-C127FC0143F3}" type="pres">
      <dgm:prSet presAssocID="{FAD610E4-BC70-4127-95D0-ED72D744A5CD}" presName="composite" presStyleCnt="0"/>
      <dgm:spPr/>
    </dgm:pt>
    <dgm:pt modelId="{46FF4E88-1E37-435B-97E1-151DFA27A9A0}" type="pres">
      <dgm:prSet presAssocID="{FAD610E4-BC70-4127-95D0-ED72D744A5CD}" presName="parentText" presStyleLbl="alignNode1" presStyleIdx="1" presStyleCnt="3">
        <dgm:presLayoutVars>
          <dgm:chMax val="1"/>
          <dgm:bulletEnabled val="1"/>
        </dgm:presLayoutVars>
      </dgm:prSet>
      <dgm:spPr/>
      <dgm:t>
        <a:bodyPr/>
        <a:lstStyle/>
        <a:p>
          <a:pPr rtl="1"/>
          <a:endParaRPr lang="fa-IR"/>
        </a:p>
      </dgm:t>
    </dgm:pt>
    <dgm:pt modelId="{A1E816F0-9FAD-4E84-A58C-10C166676610}" type="pres">
      <dgm:prSet presAssocID="{FAD610E4-BC70-4127-95D0-ED72D744A5CD}" presName="descendantText" presStyleLbl="alignAcc1" presStyleIdx="1" presStyleCnt="3">
        <dgm:presLayoutVars>
          <dgm:bulletEnabled val="1"/>
        </dgm:presLayoutVars>
      </dgm:prSet>
      <dgm:spPr/>
      <dgm:t>
        <a:bodyPr/>
        <a:lstStyle/>
        <a:p>
          <a:pPr rtl="1"/>
          <a:endParaRPr lang="fa-IR"/>
        </a:p>
      </dgm:t>
    </dgm:pt>
    <dgm:pt modelId="{C7C65D37-B912-4082-AA8B-F43A1801532A}" type="pres">
      <dgm:prSet presAssocID="{24745A96-4CF5-4373-A045-776D14406BF0}" presName="sp" presStyleCnt="0"/>
      <dgm:spPr/>
    </dgm:pt>
    <dgm:pt modelId="{FFA60230-78AA-44A3-9001-41D979335CB9}" type="pres">
      <dgm:prSet presAssocID="{B9247CAF-D757-4811-9173-10E35CABA3A5}" presName="composite" presStyleCnt="0"/>
      <dgm:spPr/>
    </dgm:pt>
    <dgm:pt modelId="{48B66740-EFC0-4D93-B36F-2DC073599386}" type="pres">
      <dgm:prSet presAssocID="{B9247CAF-D757-4811-9173-10E35CABA3A5}" presName="parentText" presStyleLbl="alignNode1" presStyleIdx="2" presStyleCnt="3">
        <dgm:presLayoutVars>
          <dgm:chMax val="1"/>
          <dgm:bulletEnabled val="1"/>
        </dgm:presLayoutVars>
      </dgm:prSet>
      <dgm:spPr/>
      <dgm:t>
        <a:bodyPr/>
        <a:lstStyle/>
        <a:p>
          <a:pPr rtl="1"/>
          <a:endParaRPr lang="fa-IR"/>
        </a:p>
      </dgm:t>
    </dgm:pt>
    <dgm:pt modelId="{9982B8BB-592F-49A1-AE19-18CCD3AA4BDC}" type="pres">
      <dgm:prSet presAssocID="{B9247CAF-D757-4811-9173-10E35CABA3A5}" presName="descendantText" presStyleLbl="alignAcc1" presStyleIdx="2" presStyleCnt="3">
        <dgm:presLayoutVars>
          <dgm:bulletEnabled val="1"/>
        </dgm:presLayoutVars>
      </dgm:prSet>
      <dgm:spPr/>
      <dgm:t>
        <a:bodyPr/>
        <a:lstStyle/>
        <a:p>
          <a:pPr rtl="1"/>
          <a:endParaRPr lang="fa-IR"/>
        </a:p>
      </dgm:t>
    </dgm:pt>
  </dgm:ptLst>
  <dgm:cxnLst>
    <dgm:cxn modelId="{56172CA8-E5ED-44F1-849D-0B7CB298CF18}" srcId="{2D493F5F-1CA1-4C7A-9511-D557F1AFC911}" destId="{FAD610E4-BC70-4127-95D0-ED72D744A5CD}" srcOrd="1" destOrd="0" parTransId="{7C3B61EA-5F29-437F-8805-6C13129CFD7D}" sibTransId="{24745A96-4CF5-4373-A045-776D14406BF0}"/>
    <dgm:cxn modelId="{0DB79085-2509-4900-835E-6542CBF68F0D}" type="presOf" srcId="{E380B630-9F28-48AA-B44B-EA6526FFD789}" destId="{A1E816F0-9FAD-4E84-A58C-10C166676610}" srcOrd="0" destOrd="1" presId="urn:microsoft.com/office/officeart/2005/8/layout/chevron2"/>
    <dgm:cxn modelId="{7CA4CB13-CF57-4270-B8A8-D098401BABEB}" srcId="{FAD610E4-BC70-4127-95D0-ED72D744A5CD}" destId="{E380B630-9F28-48AA-B44B-EA6526FFD789}" srcOrd="1" destOrd="0" parTransId="{E73A3FB1-2A44-46B4-8347-19B7B0998432}" sibTransId="{125289CC-F759-43AA-89D6-B7B43DD69DC1}"/>
    <dgm:cxn modelId="{CBFE4D53-CBE4-46D3-948A-17D79EDB9E8F}" type="presOf" srcId="{7BE5F18B-D12A-45FB-A2B9-913047155F35}" destId="{A1E816F0-9FAD-4E84-A58C-10C166676610}" srcOrd="0" destOrd="0" presId="urn:microsoft.com/office/officeart/2005/8/layout/chevron2"/>
    <dgm:cxn modelId="{1C965F30-0730-4699-8312-47E462A31290}" type="presOf" srcId="{B9247CAF-D757-4811-9173-10E35CABA3A5}" destId="{48B66740-EFC0-4D93-B36F-2DC073599386}" srcOrd="0" destOrd="0" presId="urn:microsoft.com/office/officeart/2005/8/layout/chevron2"/>
    <dgm:cxn modelId="{5B1FCA27-30C5-40AC-A4AB-81EAEB2C6B9C}" srcId="{2D493F5F-1CA1-4C7A-9511-D557F1AFC911}" destId="{B9247CAF-D757-4811-9173-10E35CABA3A5}" srcOrd="2" destOrd="0" parTransId="{2CDD33EA-E6CD-44DA-A537-42A00566E847}" sibTransId="{A22F3807-858B-4C89-A927-6759F02A6AB3}"/>
    <dgm:cxn modelId="{88587D3D-9845-43D6-B9B0-CE8B9F53F691}" type="presOf" srcId="{FAD610E4-BC70-4127-95D0-ED72D744A5CD}" destId="{46FF4E88-1E37-435B-97E1-151DFA27A9A0}" srcOrd="0" destOrd="0" presId="urn:microsoft.com/office/officeart/2005/8/layout/chevron2"/>
    <dgm:cxn modelId="{6A25AA73-AA6E-41B8-AFA3-AE3F57AD22F5}" srcId="{FAD610E4-BC70-4127-95D0-ED72D744A5CD}" destId="{7BE5F18B-D12A-45FB-A2B9-913047155F35}" srcOrd="0" destOrd="0" parTransId="{F01FA425-A91A-4B14-BB18-276FA3FA6DA2}" sibTransId="{2A22AF99-08CE-4BEC-9E69-00DB9E5A5196}"/>
    <dgm:cxn modelId="{DD0D6A92-1764-4743-B782-82D65DC50669}" type="presOf" srcId="{466AE147-052E-4E2A-BF9E-188BE0C36AEB}" destId="{6285FA9E-B4B5-4E01-ADF4-5CCD33DC37DF}" srcOrd="0" destOrd="0" presId="urn:microsoft.com/office/officeart/2005/8/layout/chevron2"/>
    <dgm:cxn modelId="{2AF380A0-F5E0-4C43-BF95-FBD865F0F361}" type="presOf" srcId="{D2A0E286-7A8D-47E8-ACD1-BBF677668AE4}" destId="{9982B8BB-592F-49A1-AE19-18CCD3AA4BDC}" srcOrd="0" destOrd="0" presId="urn:microsoft.com/office/officeart/2005/8/layout/chevron2"/>
    <dgm:cxn modelId="{A344F9EA-EBC8-4E39-8CC1-2ABFE4AC835D}" srcId="{2D493F5F-1CA1-4C7A-9511-D557F1AFC911}" destId="{466AE147-052E-4E2A-BF9E-188BE0C36AEB}" srcOrd="0" destOrd="0" parTransId="{F8CCA38B-AD62-4142-9AB1-FC7AA6776BC5}" sibTransId="{CD9288C6-4AFB-4CA7-8682-140C577003FE}"/>
    <dgm:cxn modelId="{7C02AA1E-9222-4EBD-BC5B-7E2A66212675}" srcId="{B9247CAF-D757-4811-9173-10E35CABA3A5}" destId="{D2A0E286-7A8D-47E8-ACD1-BBF677668AE4}" srcOrd="0" destOrd="0" parTransId="{80F84B3D-D293-4E9F-A620-4474D17CADBC}" sibTransId="{F7813029-F773-4439-9104-B36321126322}"/>
    <dgm:cxn modelId="{21D37DB7-E3F7-45DE-9F71-247B4015C498}" srcId="{466AE147-052E-4E2A-BF9E-188BE0C36AEB}" destId="{4EB46168-040E-47AC-8024-738D69FE407E}" srcOrd="0" destOrd="0" parTransId="{3AD10DC5-EAB9-433C-A360-ADDB37DE2A70}" sibTransId="{F6575407-07D0-47D9-9B98-3D83A9CBDA8A}"/>
    <dgm:cxn modelId="{D2E8DB9B-5A6B-464B-B922-D5759456A1B1}" type="presOf" srcId="{2D493F5F-1CA1-4C7A-9511-D557F1AFC911}" destId="{FFB7E7D9-3DFE-42AA-BC77-90C96BC17ACE}" srcOrd="0" destOrd="0" presId="urn:microsoft.com/office/officeart/2005/8/layout/chevron2"/>
    <dgm:cxn modelId="{84D85919-2171-4E23-97AE-FCF0AE181F9F}" type="presOf" srcId="{4EB46168-040E-47AC-8024-738D69FE407E}" destId="{8CC17A55-460B-4D65-97C6-DB8314F16CF9}" srcOrd="0" destOrd="0" presId="urn:microsoft.com/office/officeart/2005/8/layout/chevron2"/>
    <dgm:cxn modelId="{4E2F3E1E-3970-4E22-9C93-EE9285642FF1}" type="presParOf" srcId="{FFB7E7D9-3DFE-42AA-BC77-90C96BC17ACE}" destId="{3EC0BBBA-8420-4FAA-B60E-B8AD6674FAEF}" srcOrd="0" destOrd="0" presId="urn:microsoft.com/office/officeart/2005/8/layout/chevron2"/>
    <dgm:cxn modelId="{8E86DF2E-C431-457C-B4F4-F4AAF71C9798}" type="presParOf" srcId="{3EC0BBBA-8420-4FAA-B60E-B8AD6674FAEF}" destId="{6285FA9E-B4B5-4E01-ADF4-5CCD33DC37DF}" srcOrd="0" destOrd="0" presId="urn:microsoft.com/office/officeart/2005/8/layout/chevron2"/>
    <dgm:cxn modelId="{AF6FED80-E460-4499-9630-B23D3B4BB54A}" type="presParOf" srcId="{3EC0BBBA-8420-4FAA-B60E-B8AD6674FAEF}" destId="{8CC17A55-460B-4D65-97C6-DB8314F16CF9}" srcOrd="1" destOrd="0" presId="urn:microsoft.com/office/officeart/2005/8/layout/chevron2"/>
    <dgm:cxn modelId="{6CE7F27D-B9BF-448F-9375-A16121D99BAB}" type="presParOf" srcId="{FFB7E7D9-3DFE-42AA-BC77-90C96BC17ACE}" destId="{0F5803E3-BAB2-4E4D-8380-37337981AEA7}" srcOrd="1" destOrd="0" presId="urn:microsoft.com/office/officeart/2005/8/layout/chevron2"/>
    <dgm:cxn modelId="{E86F576F-1762-40A2-90DF-C27D55A5994B}" type="presParOf" srcId="{FFB7E7D9-3DFE-42AA-BC77-90C96BC17ACE}" destId="{49D7A17D-3D83-4CC7-A1B2-C127FC0143F3}" srcOrd="2" destOrd="0" presId="urn:microsoft.com/office/officeart/2005/8/layout/chevron2"/>
    <dgm:cxn modelId="{66BEACA1-CC37-4BAF-9122-2AE0128D149F}" type="presParOf" srcId="{49D7A17D-3D83-4CC7-A1B2-C127FC0143F3}" destId="{46FF4E88-1E37-435B-97E1-151DFA27A9A0}" srcOrd="0" destOrd="0" presId="urn:microsoft.com/office/officeart/2005/8/layout/chevron2"/>
    <dgm:cxn modelId="{0E0733A2-5875-414F-9248-B5DB1025E24E}" type="presParOf" srcId="{49D7A17D-3D83-4CC7-A1B2-C127FC0143F3}" destId="{A1E816F0-9FAD-4E84-A58C-10C166676610}" srcOrd="1" destOrd="0" presId="urn:microsoft.com/office/officeart/2005/8/layout/chevron2"/>
    <dgm:cxn modelId="{CF999C72-E357-4FE1-BE03-154D25125742}" type="presParOf" srcId="{FFB7E7D9-3DFE-42AA-BC77-90C96BC17ACE}" destId="{C7C65D37-B912-4082-AA8B-F43A1801532A}" srcOrd="3" destOrd="0" presId="urn:microsoft.com/office/officeart/2005/8/layout/chevron2"/>
    <dgm:cxn modelId="{0B12082C-0C4D-43FA-8864-D0FA4DCD82AD}" type="presParOf" srcId="{FFB7E7D9-3DFE-42AA-BC77-90C96BC17ACE}" destId="{FFA60230-78AA-44A3-9001-41D979335CB9}" srcOrd="4" destOrd="0" presId="urn:microsoft.com/office/officeart/2005/8/layout/chevron2"/>
    <dgm:cxn modelId="{2F9087D6-3FE6-4947-A154-0D25D370ACE7}" type="presParOf" srcId="{FFA60230-78AA-44A3-9001-41D979335CB9}" destId="{48B66740-EFC0-4D93-B36F-2DC073599386}" srcOrd="0" destOrd="0" presId="urn:microsoft.com/office/officeart/2005/8/layout/chevron2"/>
    <dgm:cxn modelId="{BFED8A8B-81EE-4802-AF1F-033A6065DBD8}" type="presParOf" srcId="{FFA60230-78AA-44A3-9001-41D979335CB9}" destId="{9982B8BB-592F-49A1-AE19-18CCD3AA4BDC}"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85FA9E-B4B5-4E01-ADF4-5CCD33DC37DF}">
      <dsp:nvSpPr>
        <dsp:cNvPr id="0" name=""/>
        <dsp:cNvSpPr/>
      </dsp:nvSpPr>
      <dsp:spPr>
        <a:xfrm rot="5400000">
          <a:off x="-260473" y="263388"/>
          <a:ext cx="1736489" cy="121554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Mitra" panose="00000400000000000000" pitchFamily="2" charset="-78"/>
            </a:rPr>
            <a:t>به منظور</a:t>
          </a:r>
          <a:endParaRPr lang="fa-IR" sz="1800" b="1" kern="1200" dirty="0">
            <a:cs typeface="B Mitra" panose="00000400000000000000" pitchFamily="2" charset="-78"/>
          </a:endParaRPr>
        </a:p>
      </dsp:txBody>
      <dsp:txXfrm rot="-5400000">
        <a:off x="1" y="610685"/>
        <a:ext cx="1215542" cy="520947"/>
      </dsp:txXfrm>
    </dsp:sp>
    <dsp:sp modelId="{8CC17A55-460B-4D65-97C6-DB8314F16CF9}">
      <dsp:nvSpPr>
        <dsp:cNvPr id="0" name=""/>
        <dsp:cNvSpPr/>
      </dsp:nvSpPr>
      <dsp:spPr>
        <a:xfrm rot="5400000">
          <a:off x="3850177" y="-2631719"/>
          <a:ext cx="1128718" cy="639798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9136" tIns="17780" rIns="17780" bIns="17780" numCol="1" spcCol="1270" anchor="ctr" anchorCtr="0">
          <a:noAutofit/>
        </a:bodyPr>
        <a:lstStyle/>
        <a:p>
          <a:pPr marL="285750" lvl="1" indent="-285750" algn="r" defTabSz="1244600" rtl="1">
            <a:lnSpc>
              <a:spcPct val="90000"/>
            </a:lnSpc>
            <a:spcBef>
              <a:spcPct val="0"/>
            </a:spcBef>
            <a:spcAft>
              <a:spcPct val="15000"/>
            </a:spcAft>
            <a:buChar char="••"/>
          </a:pPr>
          <a:r>
            <a:rPr lang="fa-IR" sz="2800" b="1" kern="1200" dirty="0" smtClean="0">
              <a:cs typeface="B Mitra" panose="00000400000000000000" pitchFamily="2" charset="-78"/>
            </a:rPr>
            <a:t>بکارگیری اصول و فنون مهندسی و مدیریتی</a:t>
          </a:r>
          <a:endParaRPr lang="fa-IR" sz="2800" b="1" kern="1200" dirty="0">
            <a:cs typeface="B Mitra" panose="00000400000000000000" pitchFamily="2" charset="-78"/>
          </a:endParaRPr>
        </a:p>
      </dsp:txBody>
      <dsp:txXfrm rot="-5400000">
        <a:off x="1215543" y="58014"/>
        <a:ext cx="6342888" cy="1018520"/>
      </dsp:txXfrm>
    </dsp:sp>
    <dsp:sp modelId="{46FF4E88-1E37-435B-97E1-151DFA27A9A0}">
      <dsp:nvSpPr>
        <dsp:cNvPr id="0" name=""/>
        <dsp:cNvSpPr/>
      </dsp:nvSpPr>
      <dsp:spPr>
        <a:xfrm rot="5400000">
          <a:off x="-260473" y="1807294"/>
          <a:ext cx="1736489" cy="121554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Mitra" panose="00000400000000000000" pitchFamily="2" charset="-78"/>
            </a:rPr>
            <a:t>برای فراهم کردن </a:t>
          </a:r>
          <a:endParaRPr lang="fa-IR" sz="1800" b="1" kern="1200" dirty="0">
            <a:cs typeface="B Mitra" panose="00000400000000000000" pitchFamily="2" charset="-78"/>
          </a:endParaRPr>
        </a:p>
      </dsp:txBody>
      <dsp:txXfrm rot="-5400000">
        <a:off x="1" y="2154591"/>
        <a:ext cx="1215542" cy="520947"/>
      </dsp:txXfrm>
    </dsp:sp>
    <dsp:sp modelId="{A1E816F0-9FAD-4E84-A58C-10C166676610}">
      <dsp:nvSpPr>
        <dsp:cNvPr id="0" name=""/>
        <dsp:cNvSpPr/>
      </dsp:nvSpPr>
      <dsp:spPr>
        <a:xfrm rot="5400000">
          <a:off x="3849880" y="-1087516"/>
          <a:ext cx="1129311" cy="639798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285750" lvl="1" indent="-285750" algn="r" defTabSz="1422400" rtl="1">
            <a:lnSpc>
              <a:spcPct val="90000"/>
            </a:lnSpc>
            <a:spcBef>
              <a:spcPct val="0"/>
            </a:spcBef>
            <a:spcAft>
              <a:spcPct val="15000"/>
            </a:spcAft>
            <a:buChar char="••"/>
          </a:pPr>
          <a:r>
            <a:rPr lang="fa-IR" sz="3200" b="1" kern="1200" dirty="0" smtClean="0">
              <a:cs typeface="B Mitra" panose="00000400000000000000" pitchFamily="2" charset="-78"/>
            </a:rPr>
            <a:t>بهبود، طراحی و نصب سیستم هایی شامل:</a:t>
          </a:r>
          <a:endParaRPr lang="fa-IR" sz="3200" b="1" kern="1200" dirty="0">
            <a:cs typeface="B Mitra" panose="00000400000000000000" pitchFamily="2" charset="-78"/>
          </a:endParaRPr>
        </a:p>
        <a:p>
          <a:pPr marL="285750" lvl="1" indent="-285750" algn="r" defTabSz="1422400" rtl="1">
            <a:lnSpc>
              <a:spcPct val="90000"/>
            </a:lnSpc>
            <a:spcBef>
              <a:spcPct val="0"/>
            </a:spcBef>
            <a:spcAft>
              <a:spcPct val="15000"/>
            </a:spcAft>
            <a:buChar char="••"/>
          </a:pPr>
          <a:r>
            <a:rPr lang="fa-IR" sz="3200" b="1" kern="1200" dirty="0" smtClean="0">
              <a:solidFill>
                <a:srgbClr val="FF0000"/>
              </a:solidFill>
              <a:cs typeface="B Mitra" panose="00000400000000000000" pitchFamily="2" charset="-78"/>
            </a:rPr>
            <a:t>انسان، مواد، اطلاعات، انرژی و تجهیزات</a:t>
          </a:r>
          <a:endParaRPr lang="fa-IR" sz="3200" b="1" kern="1200" dirty="0">
            <a:solidFill>
              <a:srgbClr val="FF0000"/>
            </a:solidFill>
            <a:cs typeface="B Mitra" panose="00000400000000000000" pitchFamily="2" charset="-78"/>
          </a:endParaRPr>
        </a:p>
      </dsp:txBody>
      <dsp:txXfrm rot="-5400000">
        <a:off x="1215542" y="1601950"/>
        <a:ext cx="6342859" cy="1019055"/>
      </dsp:txXfrm>
    </dsp:sp>
    <dsp:sp modelId="{48B66740-EFC0-4D93-B36F-2DC073599386}">
      <dsp:nvSpPr>
        <dsp:cNvPr id="0" name=""/>
        <dsp:cNvSpPr/>
      </dsp:nvSpPr>
      <dsp:spPr>
        <a:xfrm rot="5400000">
          <a:off x="-260473" y="3351200"/>
          <a:ext cx="1736489" cy="121554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1">
            <a:lnSpc>
              <a:spcPct val="90000"/>
            </a:lnSpc>
            <a:spcBef>
              <a:spcPct val="0"/>
            </a:spcBef>
            <a:spcAft>
              <a:spcPct val="35000"/>
            </a:spcAft>
          </a:pPr>
          <a:r>
            <a:rPr lang="fa-IR" sz="1800" b="1" kern="1200" dirty="0" smtClean="0">
              <a:cs typeface="B Mitra" panose="00000400000000000000" pitchFamily="2" charset="-78"/>
            </a:rPr>
            <a:t>محصول</a:t>
          </a:r>
          <a:endParaRPr lang="fa-IR" sz="1800" b="1" kern="1200" dirty="0">
            <a:cs typeface="B Mitra" panose="00000400000000000000" pitchFamily="2" charset="-78"/>
          </a:endParaRPr>
        </a:p>
      </dsp:txBody>
      <dsp:txXfrm rot="-5400000">
        <a:off x="1" y="3698497"/>
        <a:ext cx="1215542" cy="520947"/>
      </dsp:txXfrm>
    </dsp:sp>
    <dsp:sp modelId="{9982B8BB-592F-49A1-AE19-18CCD3AA4BDC}">
      <dsp:nvSpPr>
        <dsp:cNvPr id="0" name=""/>
        <dsp:cNvSpPr/>
      </dsp:nvSpPr>
      <dsp:spPr>
        <a:xfrm rot="5400000">
          <a:off x="3850177" y="456093"/>
          <a:ext cx="1128718" cy="6397987"/>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7584" tIns="20320" rIns="20320" bIns="20320" numCol="1" spcCol="1270" anchor="ctr" anchorCtr="0">
          <a:noAutofit/>
        </a:bodyPr>
        <a:lstStyle/>
        <a:p>
          <a:pPr marL="0" marR="0" lvl="1" indent="0" algn="r" defTabSz="914400" rtl="1" eaLnBrk="1" fontAlgn="auto" latinLnBrk="0" hangingPunct="1">
            <a:lnSpc>
              <a:spcPct val="100000"/>
            </a:lnSpc>
            <a:spcBef>
              <a:spcPct val="0"/>
            </a:spcBef>
            <a:spcAft>
              <a:spcPts val="0"/>
            </a:spcAft>
            <a:buClrTx/>
            <a:buSzTx/>
            <a:buFontTx/>
            <a:buChar char="••"/>
            <a:tabLst/>
            <a:defRPr/>
          </a:pPr>
          <a:r>
            <a:rPr lang="fa-IR" sz="3200" b="1" kern="1200" dirty="0" smtClean="0">
              <a:solidFill>
                <a:schemeClr val="bg2">
                  <a:lumMod val="10000"/>
                </a:schemeClr>
              </a:solidFill>
              <a:cs typeface="B Mitra" panose="00000400000000000000" pitchFamily="2" charset="-78"/>
            </a:rPr>
            <a:t> کالا و خدمات </a:t>
          </a:r>
          <a:r>
            <a:rPr lang="fa-IR" sz="3200" b="1" kern="1200" dirty="0" smtClean="0">
              <a:cs typeface="B Mitra" panose="00000400000000000000" pitchFamily="2" charset="-78"/>
            </a:rPr>
            <a:t>به شکل کارا و مطلوب</a:t>
          </a:r>
        </a:p>
      </dsp:txBody>
      <dsp:txXfrm rot="-5400000">
        <a:off x="1215543" y="3145827"/>
        <a:ext cx="6342888" cy="101852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89CF8D9-03D4-4A66-8078-DD5923936FEA}" type="datetimeFigureOut">
              <a:rPr lang="fa-IR" smtClean="0"/>
              <a:pPr/>
              <a:t>16/01/1437</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9B94DBD3-5D51-4E70-A036-E7F7FBFCBCF7}" type="slidenum">
              <a:rPr lang="fa-IR" smtClean="0"/>
              <a:pPr/>
              <a:t>‹#›</a:t>
            </a:fld>
            <a:endParaRPr lang="fa-IR"/>
          </a:p>
        </p:txBody>
      </p:sp>
    </p:spTree>
    <p:extLst>
      <p:ext uri="{BB962C8B-B14F-4D97-AF65-F5344CB8AC3E}">
        <p14:creationId xmlns:p14="http://schemas.microsoft.com/office/powerpoint/2010/main" val="189185127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a-IR"/>
          </a:p>
        </p:txBody>
      </p:sp>
      <p:sp>
        <p:nvSpPr>
          <p:cNvPr id="4" name="Header Placeholder 3"/>
          <p:cNvSpPr>
            <a:spLocks noGrp="1"/>
          </p:cNvSpPr>
          <p:nvPr>
            <p:ph type="hdr" sz="quarter" idx="10"/>
          </p:nvPr>
        </p:nvSpPr>
        <p:spPr/>
        <p:txBody>
          <a:bodyPr/>
          <a:lstStyle/>
          <a:p>
            <a:r>
              <a:rPr lang="fa-IR" smtClean="0"/>
              <a:t>محمود هراتیان نژادی طرح ریزی واحدهای صنعتی</a:t>
            </a:r>
            <a:endParaRPr lang="fa-IR"/>
          </a:p>
        </p:txBody>
      </p:sp>
    </p:spTree>
    <p:extLst>
      <p:ext uri="{BB962C8B-B14F-4D97-AF65-F5344CB8AC3E}">
        <p14:creationId xmlns:p14="http://schemas.microsoft.com/office/powerpoint/2010/main" val="3299196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716463" y="5345113"/>
            <a:ext cx="4427537" cy="1512887"/>
            <a:chOff x="2971" y="3367"/>
            <a:chExt cx="2789" cy="953"/>
          </a:xfrm>
        </p:grpSpPr>
        <p:sp>
          <p:nvSpPr>
            <p:cNvPr id="5"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fa-IR"/>
            </a:p>
          </p:txBody>
        </p:sp>
        <p:sp>
          <p:nvSpPr>
            <p:cNvPr id="6"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7"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8"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9"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10"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11"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12"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13"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14"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15"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16"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17"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18"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19"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grpSp>
      <p:sp>
        <p:nvSpPr>
          <p:cNvPr id="61458" name="Rectangle 18"/>
          <p:cNvSpPr>
            <a:spLocks noGrp="1" noChangeArrowheads="1"/>
          </p:cNvSpPr>
          <p:nvPr>
            <p:ph type="ctrTitle" sz="quarter"/>
          </p:nvPr>
        </p:nvSpPr>
        <p:spPr>
          <a:xfrm>
            <a:off x="685800" y="1600200"/>
            <a:ext cx="7772400" cy="1828800"/>
          </a:xfrm>
        </p:spPr>
        <p:txBody>
          <a:bodyPr anchor="b"/>
          <a:lstStyle>
            <a:lvl1pPr>
              <a:defRPr sz="5700"/>
            </a:lvl1pPr>
          </a:lstStyle>
          <a:p>
            <a:r>
              <a:rPr lang="en-US"/>
              <a:t>Click to edit Master title style</a:t>
            </a:r>
          </a:p>
        </p:txBody>
      </p:sp>
      <p:sp>
        <p:nvSpPr>
          <p:cNvPr id="61459" name="Rectangle 19"/>
          <p:cNvSpPr>
            <a:spLocks noGrp="1" noChangeArrowheads="1"/>
          </p:cNvSpPr>
          <p:nvPr>
            <p:ph type="subTitle" sz="quarter" idx="1"/>
          </p:nvPr>
        </p:nvSpPr>
        <p:spPr>
          <a:xfrm>
            <a:off x="1371600" y="37338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p>
        </p:txBody>
      </p:sp>
      <p:sp>
        <p:nvSpPr>
          <p:cNvPr id="21" name="Rectangle 21"/>
          <p:cNvSpPr>
            <a:spLocks noGrp="1" noChangeArrowheads="1"/>
          </p:cNvSpPr>
          <p:nvPr>
            <p:ph type="ftr" sz="quarter" idx="11"/>
          </p:nvPr>
        </p:nvSpPr>
        <p:spPr/>
        <p:txBody>
          <a:bodyPr/>
          <a:lstStyle>
            <a:lvl1pPr>
              <a:defRPr/>
            </a:lvl1pPr>
          </a:lstStyle>
          <a:p>
            <a:pPr>
              <a:defRPr/>
            </a:pPr>
            <a:endParaRPr lang="en-US"/>
          </a:p>
        </p:txBody>
      </p:sp>
      <p:sp>
        <p:nvSpPr>
          <p:cNvPr id="22" name="Rectangle 22"/>
          <p:cNvSpPr>
            <a:spLocks noGrp="1" noChangeArrowheads="1"/>
          </p:cNvSpPr>
          <p:nvPr>
            <p:ph type="sldNum" sz="quarter" idx="12"/>
          </p:nvPr>
        </p:nvSpPr>
        <p:spPr/>
        <p:txBody>
          <a:bodyPr/>
          <a:lstStyle>
            <a:lvl1pPr>
              <a:defRPr/>
            </a:lvl1pPr>
          </a:lstStyle>
          <a:p>
            <a:pPr>
              <a:defRPr/>
            </a:pPr>
            <a:fld id="{123AC718-8191-4858-891E-E484819018C4}" type="slidenum">
              <a:rPr lang="ar-SA"/>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07413874-C0A3-4212-B286-CAC3F4863CFD}" type="slidenum">
              <a:rPr lang="ar-SA"/>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D1F22605-05F8-4AC2-A771-55F79EF52E3D}"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1F1297BE-31B0-4757-A6B3-F4F38078DD09}" type="slidenum">
              <a:rPr lang="ar-SA"/>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p>
        </p:txBody>
      </p:sp>
      <p:sp>
        <p:nvSpPr>
          <p:cNvPr id="5" name="Rectangle 20"/>
          <p:cNvSpPr>
            <a:spLocks noGrp="1" noChangeArrowheads="1"/>
          </p:cNvSpPr>
          <p:nvPr>
            <p:ph type="ftr" sz="quarter" idx="11"/>
          </p:nvPr>
        </p:nvSpPr>
        <p:spPr>
          <a:ln/>
        </p:spPr>
        <p:txBody>
          <a:bodyPr/>
          <a:lstStyle>
            <a:lvl1pPr>
              <a:defRPr/>
            </a:lvl1pPr>
          </a:lstStyle>
          <a:p>
            <a:pPr>
              <a:defRPr/>
            </a:pPr>
            <a:endParaRPr lang="en-US"/>
          </a:p>
        </p:txBody>
      </p:sp>
      <p:sp>
        <p:nvSpPr>
          <p:cNvPr id="6" name="Rectangle 21"/>
          <p:cNvSpPr>
            <a:spLocks noGrp="1" noChangeArrowheads="1"/>
          </p:cNvSpPr>
          <p:nvPr>
            <p:ph type="sldNum" sz="quarter" idx="12"/>
          </p:nvPr>
        </p:nvSpPr>
        <p:spPr>
          <a:ln/>
        </p:spPr>
        <p:txBody>
          <a:bodyPr/>
          <a:lstStyle>
            <a:lvl1pPr>
              <a:defRPr/>
            </a:lvl1pPr>
          </a:lstStyle>
          <a:p>
            <a:pPr>
              <a:defRPr/>
            </a:pPr>
            <a:fld id="{AF295DE3-E9ED-45A3-91B9-74E55340A225}" type="slidenum">
              <a:rPr lang="ar-SA"/>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0A49511A-BEA0-46D2-BE91-92E9F5483D4B}" type="slidenum">
              <a:rPr lang="ar-SA"/>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Rectangle 19"/>
          <p:cNvSpPr>
            <a:spLocks noGrp="1" noChangeArrowheads="1"/>
          </p:cNvSpPr>
          <p:nvPr>
            <p:ph type="dt" sz="half" idx="10"/>
          </p:nvPr>
        </p:nvSpPr>
        <p:spPr>
          <a:ln/>
        </p:spPr>
        <p:txBody>
          <a:bodyPr/>
          <a:lstStyle>
            <a:lvl1pPr>
              <a:defRPr/>
            </a:lvl1pPr>
          </a:lstStyle>
          <a:p>
            <a:pPr>
              <a:defRPr/>
            </a:pPr>
            <a:endParaRPr lang="en-US"/>
          </a:p>
        </p:txBody>
      </p:sp>
      <p:sp>
        <p:nvSpPr>
          <p:cNvPr id="8" name="Rectangle 20"/>
          <p:cNvSpPr>
            <a:spLocks noGrp="1" noChangeArrowheads="1"/>
          </p:cNvSpPr>
          <p:nvPr>
            <p:ph type="ftr" sz="quarter" idx="11"/>
          </p:nvPr>
        </p:nvSpPr>
        <p:spPr>
          <a:ln/>
        </p:spPr>
        <p:txBody>
          <a:bodyPr/>
          <a:lstStyle>
            <a:lvl1pPr>
              <a:defRPr/>
            </a:lvl1pPr>
          </a:lstStyle>
          <a:p>
            <a:pPr>
              <a:defRPr/>
            </a:pPr>
            <a:endParaRPr lang="en-US"/>
          </a:p>
        </p:txBody>
      </p:sp>
      <p:sp>
        <p:nvSpPr>
          <p:cNvPr id="9" name="Rectangle 21"/>
          <p:cNvSpPr>
            <a:spLocks noGrp="1" noChangeArrowheads="1"/>
          </p:cNvSpPr>
          <p:nvPr>
            <p:ph type="sldNum" sz="quarter" idx="12"/>
          </p:nvPr>
        </p:nvSpPr>
        <p:spPr>
          <a:ln/>
        </p:spPr>
        <p:txBody>
          <a:bodyPr/>
          <a:lstStyle>
            <a:lvl1pPr>
              <a:defRPr/>
            </a:lvl1pPr>
          </a:lstStyle>
          <a:p>
            <a:pPr>
              <a:defRPr/>
            </a:pPr>
            <a:fld id="{BE329D76-4EEC-4EE4-A95F-096E1709A9F7}" type="slidenum">
              <a:rPr lang="ar-SA"/>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Rectangle 19"/>
          <p:cNvSpPr>
            <a:spLocks noGrp="1" noChangeArrowheads="1"/>
          </p:cNvSpPr>
          <p:nvPr>
            <p:ph type="dt" sz="half" idx="10"/>
          </p:nvPr>
        </p:nvSpPr>
        <p:spPr>
          <a:ln/>
        </p:spPr>
        <p:txBody>
          <a:bodyPr/>
          <a:lstStyle>
            <a:lvl1pPr>
              <a:defRPr/>
            </a:lvl1pPr>
          </a:lstStyle>
          <a:p>
            <a:pPr>
              <a:defRPr/>
            </a:pPr>
            <a:endParaRPr lang="en-US"/>
          </a:p>
        </p:txBody>
      </p:sp>
      <p:sp>
        <p:nvSpPr>
          <p:cNvPr id="4" name="Rectangle 20"/>
          <p:cNvSpPr>
            <a:spLocks noGrp="1" noChangeArrowheads="1"/>
          </p:cNvSpPr>
          <p:nvPr>
            <p:ph type="ftr" sz="quarter" idx="11"/>
          </p:nvPr>
        </p:nvSpPr>
        <p:spPr>
          <a:ln/>
        </p:spPr>
        <p:txBody>
          <a:bodyPr/>
          <a:lstStyle>
            <a:lvl1pPr>
              <a:defRPr/>
            </a:lvl1pPr>
          </a:lstStyle>
          <a:p>
            <a:pPr>
              <a:defRPr/>
            </a:pPr>
            <a:endParaRPr lang="en-US"/>
          </a:p>
        </p:txBody>
      </p:sp>
      <p:sp>
        <p:nvSpPr>
          <p:cNvPr id="5" name="Rectangle 21"/>
          <p:cNvSpPr>
            <a:spLocks noGrp="1" noChangeArrowheads="1"/>
          </p:cNvSpPr>
          <p:nvPr>
            <p:ph type="sldNum" sz="quarter" idx="12"/>
          </p:nvPr>
        </p:nvSpPr>
        <p:spPr>
          <a:ln/>
        </p:spPr>
        <p:txBody>
          <a:bodyPr/>
          <a:lstStyle>
            <a:lvl1pPr>
              <a:defRPr/>
            </a:lvl1pPr>
          </a:lstStyle>
          <a:p>
            <a:pPr>
              <a:defRPr/>
            </a:pPr>
            <a:fld id="{72771F32-31EB-4494-9398-9A8E798C1042}" type="slidenum">
              <a:rPr lang="ar-SA"/>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p>
        </p:txBody>
      </p:sp>
      <p:sp>
        <p:nvSpPr>
          <p:cNvPr id="3" name="Rectangle 20"/>
          <p:cNvSpPr>
            <a:spLocks noGrp="1" noChangeArrowheads="1"/>
          </p:cNvSpPr>
          <p:nvPr>
            <p:ph type="ftr" sz="quarter" idx="11"/>
          </p:nvPr>
        </p:nvSpPr>
        <p:spPr>
          <a:ln/>
        </p:spPr>
        <p:txBody>
          <a:bodyPr/>
          <a:lstStyle>
            <a:lvl1pPr>
              <a:defRPr/>
            </a:lvl1pPr>
          </a:lstStyle>
          <a:p>
            <a:pPr>
              <a:defRPr/>
            </a:pPr>
            <a:endParaRPr lang="en-US"/>
          </a:p>
        </p:txBody>
      </p:sp>
      <p:sp>
        <p:nvSpPr>
          <p:cNvPr id="4" name="Rectangle 21"/>
          <p:cNvSpPr>
            <a:spLocks noGrp="1" noChangeArrowheads="1"/>
          </p:cNvSpPr>
          <p:nvPr>
            <p:ph type="sldNum" sz="quarter" idx="12"/>
          </p:nvPr>
        </p:nvSpPr>
        <p:spPr>
          <a:ln/>
        </p:spPr>
        <p:txBody>
          <a:bodyPr/>
          <a:lstStyle>
            <a:lvl1pPr>
              <a:defRPr/>
            </a:lvl1pPr>
          </a:lstStyle>
          <a:p>
            <a:pPr>
              <a:defRPr/>
            </a:pPr>
            <a:fld id="{202644B6-91B4-45B9-A73F-62BC130EFD7A}" type="slidenum">
              <a:rPr lang="ar-SA"/>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BD8360A9-D49C-4F2F-A705-04E727E9D9E7}" type="slidenum">
              <a:rPr lang="ar-SA"/>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pPr>
              <a:defRPr/>
            </a:pPr>
            <a:fld id="{4DADEB8A-DED5-4A91-8410-4E038AE94197}" type="slidenum">
              <a:rPr lang="ar-SA"/>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716463" y="5345113"/>
            <a:ext cx="4427537" cy="1512887"/>
            <a:chOff x="2971" y="3367"/>
            <a:chExt cx="2789" cy="953"/>
          </a:xfrm>
        </p:grpSpPr>
        <p:sp>
          <p:nvSpPr>
            <p:cNvPr id="60419" name="Freeform 3"/>
            <p:cNvSpPr>
              <a:spLocks/>
            </p:cNvSpPr>
            <p:nvPr/>
          </p:nvSpPr>
          <p:spPr bwMode="ltGray">
            <a:xfrm>
              <a:off x="2971" y="3367"/>
              <a:ext cx="2789" cy="953"/>
            </a:xfrm>
            <a:custGeom>
              <a:avLst/>
              <a:gdLst/>
              <a:ahLst/>
              <a:cxnLst>
                <a:cxn ang="0">
                  <a:pos x="2768" y="18"/>
                </a:cxn>
                <a:cxn ang="0">
                  <a:pos x="2678" y="24"/>
                </a:cxn>
                <a:cxn ang="0">
                  <a:pos x="2613" y="102"/>
                </a:cxn>
                <a:cxn ang="0">
                  <a:pos x="2511" y="156"/>
                </a:cxn>
                <a:cxn ang="0">
                  <a:pos x="2505" y="222"/>
                </a:cxn>
                <a:cxn ang="0">
                  <a:pos x="2487" y="246"/>
                </a:cxn>
                <a:cxn ang="0">
                  <a:pos x="2469" y="252"/>
                </a:cxn>
                <a:cxn ang="0">
                  <a:pos x="2397" y="210"/>
                </a:cxn>
                <a:cxn ang="0">
                  <a:pos x="2260" y="192"/>
                </a:cxn>
                <a:cxn ang="0">
                  <a:pos x="2236" y="186"/>
                </a:cxn>
                <a:cxn ang="0">
                  <a:pos x="2218" y="192"/>
                </a:cxn>
                <a:cxn ang="0">
                  <a:pos x="2146" y="228"/>
                </a:cxn>
                <a:cxn ang="0">
                  <a:pos x="2110" y="240"/>
                </a:cxn>
                <a:cxn ang="0">
                  <a:pos x="2086" y="246"/>
                </a:cxn>
                <a:cxn ang="0">
                  <a:pos x="2074" y="258"/>
                </a:cxn>
                <a:cxn ang="0">
                  <a:pos x="2074" y="276"/>
                </a:cxn>
                <a:cxn ang="0">
                  <a:pos x="2051" y="300"/>
                </a:cxn>
                <a:cxn ang="0">
                  <a:pos x="2033" y="312"/>
                </a:cxn>
                <a:cxn ang="0">
                  <a:pos x="2021" y="324"/>
                </a:cxn>
                <a:cxn ang="0">
                  <a:pos x="2009" y="336"/>
                </a:cxn>
                <a:cxn ang="0">
                  <a:pos x="1979" y="342"/>
                </a:cxn>
                <a:cxn ang="0">
                  <a:pos x="1913" y="336"/>
                </a:cxn>
                <a:cxn ang="0">
                  <a:pos x="1877" y="330"/>
                </a:cxn>
                <a:cxn ang="0">
                  <a:pos x="1865" y="342"/>
                </a:cxn>
                <a:cxn ang="0">
                  <a:pos x="1853" y="354"/>
                </a:cxn>
                <a:cxn ang="0">
                  <a:pos x="1823" y="360"/>
                </a:cxn>
                <a:cxn ang="0">
                  <a:pos x="1764" y="342"/>
                </a:cxn>
                <a:cxn ang="0">
                  <a:pos x="1740" y="342"/>
                </a:cxn>
                <a:cxn ang="0">
                  <a:pos x="1716" y="354"/>
                </a:cxn>
                <a:cxn ang="0">
                  <a:pos x="1656" y="425"/>
                </a:cxn>
                <a:cxn ang="0">
                  <a:pos x="1614" y="569"/>
                </a:cxn>
                <a:cxn ang="0">
                  <a:pos x="1614" y="593"/>
                </a:cxn>
                <a:cxn ang="0">
                  <a:pos x="1620" y="641"/>
                </a:cxn>
                <a:cxn ang="0">
                  <a:pos x="1638" y="659"/>
                </a:cxn>
                <a:cxn ang="0">
                  <a:pos x="1632" y="671"/>
                </a:cxn>
                <a:cxn ang="0">
                  <a:pos x="1620" y="683"/>
                </a:cxn>
                <a:cxn ang="0">
                  <a:pos x="1542" y="689"/>
                </a:cxn>
                <a:cxn ang="0">
                  <a:pos x="1465" y="629"/>
                </a:cxn>
                <a:cxn ang="0">
                  <a:pos x="1333" y="587"/>
                </a:cxn>
                <a:cxn ang="0">
                  <a:pos x="1184" y="671"/>
                </a:cxn>
                <a:cxn ang="0">
                  <a:pos x="1016" y="731"/>
                </a:cxn>
                <a:cxn ang="0">
                  <a:pos x="813" y="743"/>
                </a:cxn>
                <a:cxn ang="0">
                  <a:pos x="628" y="701"/>
                </a:cxn>
                <a:cxn ang="0">
                  <a:pos x="568" y="695"/>
                </a:cxn>
                <a:cxn ang="0">
                  <a:pos x="556" y="701"/>
                </a:cxn>
                <a:cxn ang="0">
                  <a:pos x="520" y="731"/>
                </a:cxn>
                <a:cxn ang="0">
                  <a:pos x="436" y="809"/>
                </a:cxn>
                <a:cxn ang="0">
                  <a:pos x="406" y="821"/>
                </a:cxn>
                <a:cxn ang="0">
                  <a:pos x="382" y="821"/>
                </a:cxn>
                <a:cxn ang="0">
                  <a:pos x="335" y="827"/>
                </a:cxn>
                <a:cxn ang="0">
                  <a:pos x="209" y="851"/>
                </a:cxn>
                <a:cxn ang="0">
                  <a:pos x="173" y="857"/>
                </a:cxn>
                <a:cxn ang="0">
                  <a:pos x="125" y="851"/>
                </a:cxn>
                <a:cxn ang="0">
                  <a:pos x="107" y="857"/>
                </a:cxn>
                <a:cxn ang="0">
                  <a:pos x="101" y="875"/>
                </a:cxn>
                <a:cxn ang="0">
                  <a:pos x="83" y="887"/>
                </a:cxn>
                <a:cxn ang="0">
                  <a:pos x="48" y="899"/>
                </a:cxn>
                <a:cxn ang="0">
                  <a:pos x="2780" y="24"/>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w="9525">
              <a:noFill/>
              <a:prstDash val="solid"/>
              <a:round/>
              <a:headEnd/>
              <a:tailEnd/>
            </a:ln>
          </p:spPr>
          <p:txBody>
            <a:bodyPr/>
            <a:lstStyle/>
            <a:p>
              <a:pPr>
                <a:defRPr/>
              </a:pPr>
              <a:endParaRPr lang="fa-IR"/>
            </a:p>
          </p:txBody>
        </p:sp>
        <p:sp>
          <p:nvSpPr>
            <p:cNvPr id="60420" name="Freeform 4"/>
            <p:cNvSpPr>
              <a:spLocks/>
            </p:cNvSpPr>
            <p:nvPr/>
          </p:nvSpPr>
          <p:spPr bwMode="ltGray">
            <a:xfrm>
              <a:off x="4602" y="4014"/>
              <a:ext cx="12" cy="18"/>
            </a:xfrm>
            <a:custGeom>
              <a:avLst/>
              <a:gdLst/>
              <a:ahLst/>
              <a:cxnLst>
                <a:cxn ang="0">
                  <a:pos x="12" y="18"/>
                </a:cxn>
                <a:cxn ang="0">
                  <a:pos x="12" y="12"/>
                </a:cxn>
                <a:cxn ang="0">
                  <a:pos x="6" y="6"/>
                </a:cxn>
                <a:cxn ang="0">
                  <a:pos x="6" y="6"/>
                </a:cxn>
                <a:cxn ang="0">
                  <a:pos x="0" y="0"/>
                </a:cxn>
                <a:cxn ang="0">
                  <a:pos x="12" y="18"/>
                </a:cxn>
                <a:cxn ang="0">
                  <a:pos x="12" y="18"/>
                </a:cxn>
                <a:cxn ang="0">
                  <a:pos x="12" y="18"/>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60421" name="Freeform 5"/>
            <p:cNvSpPr>
              <a:spLocks/>
            </p:cNvSpPr>
            <p:nvPr/>
          </p:nvSpPr>
          <p:spPr bwMode="ltGray">
            <a:xfrm>
              <a:off x="4596" y="3996"/>
              <a:ext cx="6" cy="18"/>
            </a:xfrm>
            <a:custGeom>
              <a:avLst/>
              <a:gdLst/>
              <a:ahLst/>
              <a:cxnLst>
                <a:cxn ang="0">
                  <a:pos x="0" y="12"/>
                </a:cxn>
                <a:cxn ang="0">
                  <a:pos x="6" y="18"/>
                </a:cxn>
                <a:cxn ang="0">
                  <a:pos x="0" y="0"/>
                </a:cxn>
                <a:cxn ang="0">
                  <a:pos x="0" y="12"/>
                </a:cxn>
                <a:cxn ang="0">
                  <a:pos x="0" y="12"/>
                </a:cxn>
                <a:cxn ang="0">
                  <a:pos x="0" y="12"/>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60422" name="Freeform 6"/>
            <p:cNvSpPr>
              <a:spLocks/>
            </p:cNvSpPr>
            <p:nvPr/>
          </p:nvSpPr>
          <p:spPr bwMode="ltGray">
            <a:xfrm>
              <a:off x="5180" y="3577"/>
              <a:ext cx="304" cy="741"/>
            </a:xfrm>
            <a:custGeom>
              <a:avLst/>
              <a:gdLst/>
              <a:ahLst/>
              <a:cxnLst>
                <a:cxn ang="0">
                  <a:pos x="280" y="42"/>
                </a:cxn>
                <a:cxn ang="0">
                  <a:pos x="274" y="42"/>
                </a:cxn>
                <a:cxn ang="0">
                  <a:pos x="268" y="42"/>
                </a:cxn>
                <a:cxn ang="0">
                  <a:pos x="256" y="42"/>
                </a:cxn>
                <a:cxn ang="0">
                  <a:pos x="238" y="48"/>
                </a:cxn>
                <a:cxn ang="0">
                  <a:pos x="214" y="12"/>
                </a:cxn>
                <a:cxn ang="0">
                  <a:pos x="196" y="0"/>
                </a:cxn>
                <a:cxn ang="0">
                  <a:pos x="196" y="0"/>
                </a:cxn>
                <a:cxn ang="0">
                  <a:pos x="164" y="167"/>
                </a:cxn>
                <a:cxn ang="0">
                  <a:pos x="144" y="217"/>
                </a:cxn>
                <a:cxn ang="0">
                  <a:pos x="110" y="281"/>
                </a:cxn>
                <a:cxn ang="0">
                  <a:pos x="96" y="327"/>
                </a:cxn>
                <a:cxn ang="0">
                  <a:pos x="124" y="405"/>
                </a:cxn>
                <a:cxn ang="0">
                  <a:pos x="100" y="463"/>
                </a:cxn>
                <a:cxn ang="0">
                  <a:pos x="68" y="503"/>
                </a:cxn>
                <a:cxn ang="0">
                  <a:pos x="30" y="539"/>
                </a:cxn>
                <a:cxn ang="0">
                  <a:pos x="24" y="613"/>
                </a:cxn>
                <a:cxn ang="0">
                  <a:pos x="0" y="741"/>
                </a:cxn>
                <a:cxn ang="0">
                  <a:pos x="202" y="741"/>
                </a:cxn>
                <a:cxn ang="0">
                  <a:pos x="180" y="639"/>
                </a:cxn>
                <a:cxn ang="0">
                  <a:pos x="192" y="589"/>
                </a:cxn>
                <a:cxn ang="0">
                  <a:pos x="178" y="539"/>
                </a:cxn>
                <a:cxn ang="0">
                  <a:pos x="190" y="499"/>
                </a:cxn>
                <a:cxn ang="0">
                  <a:pos x="184" y="465"/>
                </a:cxn>
                <a:cxn ang="0">
                  <a:pos x="192" y="391"/>
                </a:cxn>
                <a:cxn ang="0">
                  <a:pos x="216" y="313"/>
                </a:cxn>
                <a:cxn ang="0">
                  <a:pos x="238" y="249"/>
                </a:cxn>
                <a:cxn ang="0">
                  <a:pos x="268" y="185"/>
                </a:cxn>
                <a:cxn ang="0">
                  <a:pos x="284" y="159"/>
                </a:cxn>
                <a:cxn ang="0">
                  <a:pos x="304" y="12"/>
                </a:cxn>
                <a:cxn ang="0">
                  <a:pos x="298" y="24"/>
                </a:cxn>
                <a:cxn ang="0">
                  <a:pos x="292" y="30"/>
                </a:cxn>
                <a:cxn ang="0">
                  <a:pos x="292" y="36"/>
                </a:cxn>
                <a:cxn ang="0">
                  <a:pos x="286" y="36"/>
                </a:cxn>
                <a:cxn ang="0">
                  <a:pos x="286" y="42"/>
                </a:cxn>
                <a:cxn ang="0">
                  <a:pos x="280" y="42"/>
                </a:cxn>
                <a:cxn ang="0">
                  <a:pos x="280" y="42"/>
                </a:cxn>
                <a:cxn ang="0">
                  <a:pos x="280" y="42"/>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60423" name="Freeform 7"/>
            <p:cNvSpPr>
              <a:spLocks/>
            </p:cNvSpPr>
            <p:nvPr/>
          </p:nvSpPr>
          <p:spPr bwMode="ltGray">
            <a:xfrm>
              <a:off x="4918" y="3553"/>
              <a:ext cx="314" cy="767"/>
            </a:xfrm>
            <a:custGeom>
              <a:avLst/>
              <a:gdLst/>
              <a:ahLst/>
              <a:cxnLst>
                <a:cxn ang="0">
                  <a:pos x="284" y="6"/>
                </a:cxn>
                <a:cxn ang="0">
                  <a:pos x="278" y="6"/>
                </a:cxn>
                <a:cxn ang="0">
                  <a:pos x="272" y="12"/>
                </a:cxn>
                <a:cxn ang="0">
                  <a:pos x="254" y="18"/>
                </a:cxn>
                <a:cxn ang="0">
                  <a:pos x="230" y="24"/>
                </a:cxn>
                <a:cxn ang="0">
                  <a:pos x="206" y="42"/>
                </a:cxn>
                <a:cxn ang="0">
                  <a:pos x="188" y="48"/>
                </a:cxn>
                <a:cxn ang="0">
                  <a:pos x="176" y="54"/>
                </a:cxn>
                <a:cxn ang="0">
                  <a:pos x="170" y="54"/>
                </a:cxn>
                <a:cxn ang="0">
                  <a:pos x="150" y="169"/>
                </a:cxn>
                <a:cxn ang="0">
                  <a:pos x="110" y="225"/>
                </a:cxn>
                <a:cxn ang="0">
                  <a:pos x="54" y="383"/>
                </a:cxn>
                <a:cxn ang="0">
                  <a:pos x="82" y="555"/>
                </a:cxn>
                <a:cxn ang="0">
                  <a:pos x="40" y="679"/>
                </a:cxn>
                <a:cxn ang="0">
                  <a:pos x="0" y="767"/>
                </a:cxn>
                <a:cxn ang="0">
                  <a:pos x="108" y="767"/>
                </a:cxn>
                <a:cxn ang="0">
                  <a:pos x="120" y="611"/>
                </a:cxn>
                <a:cxn ang="0">
                  <a:pos x="148" y="499"/>
                </a:cxn>
                <a:cxn ang="0">
                  <a:pos x="160" y="367"/>
                </a:cxn>
                <a:cxn ang="0">
                  <a:pos x="218" y="327"/>
                </a:cxn>
                <a:cxn ang="0">
                  <a:pos x="238" y="221"/>
                </a:cxn>
                <a:cxn ang="0">
                  <a:pos x="296" y="135"/>
                </a:cxn>
                <a:cxn ang="0">
                  <a:pos x="314" y="0"/>
                </a:cxn>
                <a:cxn ang="0">
                  <a:pos x="302" y="0"/>
                </a:cxn>
                <a:cxn ang="0">
                  <a:pos x="296" y="0"/>
                </a:cxn>
                <a:cxn ang="0">
                  <a:pos x="290" y="0"/>
                </a:cxn>
                <a:cxn ang="0">
                  <a:pos x="284" y="6"/>
                </a:cxn>
                <a:cxn ang="0">
                  <a:pos x="284" y="6"/>
                </a:cxn>
                <a:cxn ang="0">
                  <a:pos x="284" y="6"/>
                </a:cxn>
                <a:cxn ang="0">
                  <a:pos x="284" y="6"/>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60424" name="Freeform 8"/>
            <p:cNvSpPr>
              <a:spLocks/>
            </p:cNvSpPr>
            <p:nvPr/>
          </p:nvSpPr>
          <p:spPr bwMode="ltGray">
            <a:xfrm>
              <a:off x="4700" y="3697"/>
              <a:ext cx="275" cy="623"/>
            </a:xfrm>
            <a:custGeom>
              <a:avLst/>
              <a:gdLst/>
              <a:ahLst/>
              <a:cxnLst>
                <a:cxn ang="0">
                  <a:pos x="257" y="12"/>
                </a:cxn>
                <a:cxn ang="0">
                  <a:pos x="239" y="6"/>
                </a:cxn>
                <a:cxn ang="0">
                  <a:pos x="203" y="6"/>
                </a:cxn>
                <a:cxn ang="0">
                  <a:pos x="203" y="6"/>
                </a:cxn>
                <a:cxn ang="0">
                  <a:pos x="197" y="6"/>
                </a:cxn>
                <a:cxn ang="0">
                  <a:pos x="185" y="0"/>
                </a:cxn>
                <a:cxn ang="0">
                  <a:pos x="173" y="0"/>
                </a:cxn>
                <a:cxn ang="0">
                  <a:pos x="166" y="0"/>
                </a:cxn>
                <a:cxn ang="0">
                  <a:pos x="160" y="0"/>
                </a:cxn>
                <a:cxn ang="0">
                  <a:pos x="144" y="117"/>
                </a:cxn>
                <a:cxn ang="0">
                  <a:pos x="128" y="185"/>
                </a:cxn>
                <a:cxn ang="0">
                  <a:pos x="58" y="299"/>
                </a:cxn>
                <a:cxn ang="0">
                  <a:pos x="54" y="441"/>
                </a:cxn>
                <a:cxn ang="0">
                  <a:pos x="24" y="523"/>
                </a:cxn>
                <a:cxn ang="0">
                  <a:pos x="0" y="623"/>
                </a:cxn>
                <a:cxn ang="0">
                  <a:pos x="78" y="623"/>
                </a:cxn>
                <a:cxn ang="0">
                  <a:pos x="92" y="555"/>
                </a:cxn>
                <a:cxn ang="0">
                  <a:pos x="134" y="447"/>
                </a:cxn>
                <a:cxn ang="0">
                  <a:pos x="158" y="315"/>
                </a:cxn>
                <a:cxn ang="0">
                  <a:pos x="184" y="257"/>
                </a:cxn>
                <a:cxn ang="0">
                  <a:pos x="216" y="211"/>
                </a:cxn>
                <a:cxn ang="0">
                  <a:pos x="222" y="145"/>
                </a:cxn>
                <a:cxn ang="0">
                  <a:pos x="240" y="111"/>
                </a:cxn>
                <a:cxn ang="0">
                  <a:pos x="262" y="79"/>
                </a:cxn>
                <a:cxn ang="0">
                  <a:pos x="275" y="6"/>
                </a:cxn>
                <a:cxn ang="0">
                  <a:pos x="263" y="12"/>
                </a:cxn>
                <a:cxn ang="0">
                  <a:pos x="257" y="12"/>
                </a:cxn>
                <a:cxn ang="0">
                  <a:pos x="257" y="12"/>
                </a:cxn>
                <a:cxn ang="0">
                  <a:pos x="257" y="12"/>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60425" name="Freeform 9"/>
            <p:cNvSpPr>
              <a:spLocks/>
            </p:cNvSpPr>
            <p:nvPr/>
          </p:nvSpPr>
          <p:spPr bwMode="ltGray">
            <a:xfrm>
              <a:off x="4522" y="3709"/>
              <a:ext cx="213" cy="611"/>
            </a:xfrm>
            <a:custGeom>
              <a:avLst/>
              <a:gdLst/>
              <a:ahLst/>
              <a:cxnLst>
                <a:cxn ang="0">
                  <a:pos x="171" y="12"/>
                </a:cxn>
                <a:cxn ang="0">
                  <a:pos x="159" y="24"/>
                </a:cxn>
                <a:cxn ang="0">
                  <a:pos x="153" y="36"/>
                </a:cxn>
                <a:cxn ang="0">
                  <a:pos x="128" y="60"/>
                </a:cxn>
                <a:cxn ang="0">
                  <a:pos x="110" y="83"/>
                </a:cxn>
                <a:cxn ang="0">
                  <a:pos x="86" y="119"/>
                </a:cxn>
                <a:cxn ang="0">
                  <a:pos x="68" y="167"/>
                </a:cxn>
                <a:cxn ang="0">
                  <a:pos x="68" y="221"/>
                </a:cxn>
                <a:cxn ang="0">
                  <a:pos x="68" y="227"/>
                </a:cxn>
                <a:cxn ang="0">
                  <a:pos x="68" y="233"/>
                </a:cxn>
                <a:cxn ang="0">
                  <a:pos x="68" y="239"/>
                </a:cxn>
                <a:cxn ang="0">
                  <a:pos x="68" y="245"/>
                </a:cxn>
                <a:cxn ang="0">
                  <a:pos x="68" y="251"/>
                </a:cxn>
                <a:cxn ang="0">
                  <a:pos x="68" y="251"/>
                </a:cxn>
                <a:cxn ang="0">
                  <a:pos x="68" y="257"/>
                </a:cxn>
                <a:cxn ang="0">
                  <a:pos x="68" y="269"/>
                </a:cxn>
                <a:cxn ang="0">
                  <a:pos x="74" y="287"/>
                </a:cxn>
                <a:cxn ang="0">
                  <a:pos x="80" y="305"/>
                </a:cxn>
                <a:cxn ang="0">
                  <a:pos x="86" y="311"/>
                </a:cxn>
                <a:cxn ang="0">
                  <a:pos x="86" y="311"/>
                </a:cxn>
                <a:cxn ang="0">
                  <a:pos x="92" y="317"/>
                </a:cxn>
                <a:cxn ang="0">
                  <a:pos x="92" y="323"/>
                </a:cxn>
                <a:cxn ang="0">
                  <a:pos x="92" y="323"/>
                </a:cxn>
                <a:cxn ang="0">
                  <a:pos x="24" y="437"/>
                </a:cxn>
                <a:cxn ang="0">
                  <a:pos x="18" y="471"/>
                </a:cxn>
                <a:cxn ang="0">
                  <a:pos x="0" y="547"/>
                </a:cxn>
                <a:cxn ang="0">
                  <a:pos x="50" y="611"/>
                </a:cxn>
                <a:cxn ang="0">
                  <a:pos x="114" y="611"/>
                </a:cxn>
                <a:cxn ang="0">
                  <a:pos x="104" y="555"/>
                </a:cxn>
                <a:cxn ang="0">
                  <a:pos x="120" y="515"/>
                </a:cxn>
                <a:cxn ang="0">
                  <a:pos x="150" y="449"/>
                </a:cxn>
                <a:cxn ang="0">
                  <a:pos x="166" y="377"/>
                </a:cxn>
                <a:cxn ang="0">
                  <a:pos x="156" y="295"/>
                </a:cxn>
                <a:cxn ang="0">
                  <a:pos x="170" y="203"/>
                </a:cxn>
                <a:cxn ang="0">
                  <a:pos x="212" y="95"/>
                </a:cxn>
                <a:cxn ang="0">
                  <a:pos x="213" y="0"/>
                </a:cxn>
                <a:cxn ang="0">
                  <a:pos x="207" y="0"/>
                </a:cxn>
                <a:cxn ang="0">
                  <a:pos x="201" y="0"/>
                </a:cxn>
                <a:cxn ang="0">
                  <a:pos x="195" y="0"/>
                </a:cxn>
                <a:cxn ang="0">
                  <a:pos x="189" y="0"/>
                </a:cxn>
                <a:cxn ang="0">
                  <a:pos x="183" y="6"/>
                </a:cxn>
                <a:cxn ang="0">
                  <a:pos x="177" y="6"/>
                </a:cxn>
                <a:cxn ang="0">
                  <a:pos x="171" y="12"/>
                </a:cxn>
                <a:cxn ang="0">
                  <a:pos x="171" y="12"/>
                </a:cxn>
                <a:cxn ang="0">
                  <a:pos x="171" y="12"/>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60426" name="Freeform 10"/>
            <p:cNvSpPr>
              <a:spLocks/>
            </p:cNvSpPr>
            <p:nvPr/>
          </p:nvSpPr>
          <p:spPr bwMode="ltGray">
            <a:xfrm>
              <a:off x="4292" y="3936"/>
              <a:ext cx="167" cy="384"/>
            </a:xfrm>
            <a:custGeom>
              <a:avLst/>
              <a:gdLst/>
              <a:ahLst/>
              <a:cxnLst>
                <a:cxn ang="0">
                  <a:pos x="149" y="60"/>
                </a:cxn>
                <a:cxn ang="0">
                  <a:pos x="119" y="30"/>
                </a:cxn>
                <a:cxn ang="0">
                  <a:pos x="89" y="12"/>
                </a:cxn>
                <a:cxn ang="0">
                  <a:pos x="59" y="0"/>
                </a:cxn>
                <a:cxn ang="0">
                  <a:pos x="54" y="70"/>
                </a:cxn>
                <a:cxn ang="0">
                  <a:pos x="46" y="112"/>
                </a:cxn>
                <a:cxn ang="0">
                  <a:pos x="52" y="168"/>
                </a:cxn>
                <a:cxn ang="0">
                  <a:pos x="24" y="194"/>
                </a:cxn>
                <a:cxn ang="0">
                  <a:pos x="16" y="258"/>
                </a:cxn>
                <a:cxn ang="0">
                  <a:pos x="2" y="300"/>
                </a:cxn>
                <a:cxn ang="0">
                  <a:pos x="0" y="352"/>
                </a:cxn>
                <a:cxn ang="0">
                  <a:pos x="47" y="384"/>
                </a:cxn>
                <a:cxn ang="0">
                  <a:pos x="149" y="384"/>
                </a:cxn>
                <a:cxn ang="0">
                  <a:pos x="134" y="350"/>
                </a:cxn>
                <a:cxn ang="0">
                  <a:pos x="104" y="324"/>
                </a:cxn>
                <a:cxn ang="0">
                  <a:pos x="138" y="274"/>
                </a:cxn>
                <a:cxn ang="0">
                  <a:pos x="122" y="220"/>
                </a:cxn>
                <a:cxn ang="0">
                  <a:pos x="132" y="186"/>
                </a:cxn>
                <a:cxn ang="0">
                  <a:pos x="140" y="154"/>
                </a:cxn>
                <a:cxn ang="0">
                  <a:pos x="167" y="90"/>
                </a:cxn>
                <a:cxn ang="0">
                  <a:pos x="149" y="60"/>
                </a:cxn>
                <a:cxn ang="0">
                  <a:pos x="149" y="60"/>
                </a:cxn>
                <a:cxn ang="0">
                  <a:pos x="149" y="60"/>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60427" name="Freeform 11"/>
            <p:cNvSpPr>
              <a:spLocks/>
            </p:cNvSpPr>
            <p:nvPr/>
          </p:nvSpPr>
          <p:spPr bwMode="ltGray">
            <a:xfrm>
              <a:off x="4100" y="4020"/>
              <a:ext cx="166" cy="300"/>
            </a:xfrm>
            <a:custGeom>
              <a:avLst/>
              <a:gdLst/>
              <a:ahLst/>
              <a:cxnLst>
                <a:cxn ang="0">
                  <a:pos x="136" y="12"/>
                </a:cxn>
                <a:cxn ang="0">
                  <a:pos x="100" y="0"/>
                </a:cxn>
                <a:cxn ang="0">
                  <a:pos x="78" y="64"/>
                </a:cxn>
                <a:cxn ang="0">
                  <a:pos x="70" y="126"/>
                </a:cxn>
                <a:cxn ang="0">
                  <a:pos x="46" y="184"/>
                </a:cxn>
                <a:cxn ang="0">
                  <a:pos x="58" y="232"/>
                </a:cxn>
                <a:cxn ang="0">
                  <a:pos x="38" y="268"/>
                </a:cxn>
                <a:cxn ang="0">
                  <a:pos x="0" y="300"/>
                </a:cxn>
                <a:cxn ang="0">
                  <a:pos x="160" y="300"/>
                </a:cxn>
                <a:cxn ang="0">
                  <a:pos x="136" y="272"/>
                </a:cxn>
                <a:cxn ang="0">
                  <a:pos x="98" y="234"/>
                </a:cxn>
                <a:cxn ang="0">
                  <a:pos x="130" y="188"/>
                </a:cxn>
                <a:cxn ang="0">
                  <a:pos x="138" y="134"/>
                </a:cxn>
                <a:cxn ang="0">
                  <a:pos x="144" y="94"/>
                </a:cxn>
                <a:cxn ang="0">
                  <a:pos x="164" y="60"/>
                </a:cxn>
                <a:cxn ang="0">
                  <a:pos x="166" y="0"/>
                </a:cxn>
                <a:cxn ang="0">
                  <a:pos x="136" y="12"/>
                </a:cxn>
                <a:cxn ang="0">
                  <a:pos x="136" y="12"/>
                </a:cxn>
                <a:cxn ang="0">
                  <a:pos x="136" y="12"/>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60428" name="Freeform 12"/>
            <p:cNvSpPr>
              <a:spLocks/>
            </p:cNvSpPr>
            <p:nvPr/>
          </p:nvSpPr>
          <p:spPr bwMode="ltGray">
            <a:xfrm>
              <a:off x="3910" y="4038"/>
              <a:ext cx="237" cy="282"/>
            </a:xfrm>
            <a:custGeom>
              <a:avLst/>
              <a:gdLst/>
              <a:ahLst/>
              <a:cxnLst>
                <a:cxn ang="0">
                  <a:pos x="201" y="0"/>
                </a:cxn>
                <a:cxn ang="0">
                  <a:pos x="183" y="0"/>
                </a:cxn>
                <a:cxn ang="0">
                  <a:pos x="158" y="50"/>
                </a:cxn>
                <a:cxn ang="0">
                  <a:pos x="148" y="92"/>
                </a:cxn>
                <a:cxn ang="0">
                  <a:pos x="120" y="144"/>
                </a:cxn>
                <a:cxn ang="0">
                  <a:pos x="82" y="182"/>
                </a:cxn>
                <a:cxn ang="0">
                  <a:pos x="60" y="232"/>
                </a:cxn>
                <a:cxn ang="0">
                  <a:pos x="0" y="282"/>
                </a:cxn>
                <a:cxn ang="0">
                  <a:pos x="128" y="282"/>
                </a:cxn>
                <a:cxn ang="0">
                  <a:pos x="154" y="254"/>
                </a:cxn>
                <a:cxn ang="0">
                  <a:pos x="158" y="196"/>
                </a:cxn>
                <a:cxn ang="0">
                  <a:pos x="188" y="148"/>
                </a:cxn>
                <a:cxn ang="0">
                  <a:pos x="196" y="70"/>
                </a:cxn>
                <a:cxn ang="0">
                  <a:pos x="237" y="0"/>
                </a:cxn>
                <a:cxn ang="0">
                  <a:pos x="201" y="0"/>
                </a:cxn>
                <a:cxn ang="0">
                  <a:pos x="201" y="0"/>
                </a:cxn>
                <a:cxn ang="0">
                  <a:pos x="201" y="0"/>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60429" name="Freeform 13"/>
            <p:cNvSpPr>
              <a:spLocks/>
            </p:cNvSpPr>
            <p:nvPr/>
          </p:nvSpPr>
          <p:spPr bwMode="ltGray">
            <a:xfrm>
              <a:off x="3674" y="4086"/>
              <a:ext cx="196" cy="234"/>
            </a:xfrm>
            <a:custGeom>
              <a:avLst/>
              <a:gdLst/>
              <a:ahLst/>
              <a:cxnLst>
                <a:cxn ang="0">
                  <a:pos x="167" y="54"/>
                </a:cxn>
                <a:cxn ang="0">
                  <a:pos x="113" y="24"/>
                </a:cxn>
                <a:cxn ang="0">
                  <a:pos x="83" y="0"/>
                </a:cxn>
                <a:cxn ang="0">
                  <a:pos x="80" y="62"/>
                </a:cxn>
                <a:cxn ang="0">
                  <a:pos x="58" y="100"/>
                </a:cxn>
                <a:cxn ang="0">
                  <a:pos x="54" y="160"/>
                </a:cxn>
                <a:cxn ang="0">
                  <a:pos x="36" y="202"/>
                </a:cxn>
                <a:cxn ang="0">
                  <a:pos x="0" y="234"/>
                </a:cxn>
                <a:cxn ang="0">
                  <a:pos x="146" y="234"/>
                </a:cxn>
                <a:cxn ang="0">
                  <a:pos x="170" y="198"/>
                </a:cxn>
                <a:cxn ang="0">
                  <a:pos x="158" y="138"/>
                </a:cxn>
                <a:cxn ang="0">
                  <a:pos x="196" y="100"/>
                </a:cxn>
                <a:cxn ang="0">
                  <a:pos x="191" y="54"/>
                </a:cxn>
                <a:cxn ang="0">
                  <a:pos x="167" y="54"/>
                </a:cxn>
                <a:cxn ang="0">
                  <a:pos x="167" y="54"/>
                </a:cxn>
                <a:cxn ang="0">
                  <a:pos x="167" y="54"/>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60430" name="Freeform 14"/>
            <p:cNvSpPr>
              <a:spLocks/>
            </p:cNvSpPr>
            <p:nvPr/>
          </p:nvSpPr>
          <p:spPr bwMode="ltGray">
            <a:xfrm>
              <a:off x="3476" y="4068"/>
              <a:ext cx="190" cy="252"/>
            </a:xfrm>
            <a:custGeom>
              <a:avLst/>
              <a:gdLst/>
              <a:ahLst/>
              <a:cxnLst>
                <a:cxn ang="0">
                  <a:pos x="190" y="0"/>
                </a:cxn>
                <a:cxn ang="0">
                  <a:pos x="166" y="0"/>
                </a:cxn>
                <a:cxn ang="0">
                  <a:pos x="158" y="38"/>
                </a:cxn>
                <a:cxn ang="0">
                  <a:pos x="138" y="120"/>
                </a:cxn>
                <a:cxn ang="0">
                  <a:pos x="94" y="180"/>
                </a:cxn>
                <a:cxn ang="0">
                  <a:pos x="62" y="234"/>
                </a:cxn>
                <a:cxn ang="0">
                  <a:pos x="0" y="252"/>
                </a:cxn>
                <a:cxn ang="0">
                  <a:pos x="128" y="252"/>
                </a:cxn>
                <a:cxn ang="0">
                  <a:pos x="142" y="188"/>
                </a:cxn>
                <a:cxn ang="0">
                  <a:pos x="186" y="90"/>
                </a:cxn>
                <a:cxn ang="0">
                  <a:pos x="190" y="38"/>
                </a:cxn>
                <a:cxn ang="0">
                  <a:pos x="190" y="0"/>
                </a:cxn>
                <a:cxn ang="0">
                  <a:pos x="190" y="0"/>
                </a:cxn>
                <a:cxn ang="0">
                  <a:pos x="190" y="0"/>
                </a:cxn>
                <a:cxn ang="0">
                  <a:pos x="190" y="0"/>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60431" name="Freeform 15"/>
            <p:cNvSpPr>
              <a:spLocks/>
            </p:cNvSpPr>
            <p:nvPr/>
          </p:nvSpPr>
          <p:spPr bwMode="ltGray">
            <a:xfrm>
              <a:off x="3170" y="4188"/>
              <a:ext cx="230" cy="132"/>
            </a:xfrm>
            <a:custGeom>
              <a:avLst/>
              <a:gdLst/>
              <a:ahLst/>
              <a:cxnLst>
                <a:cxn ang="0">
                  <a:pos x="197" y="0"/>
                </a:cxn>
                <a:cxn ang="0">
                  <a:pos x="191" y="0"/>
                </a:cxn>
                <a:cxn ang="0">
                  <a:pos x="185" y="0"/>
                </a:cxn>
                <a:cxn ang="0">
                  <a:pos x="173" y="0"/>
                </a:cxn>
                <a:cxn ang="0">
                  <a:pos x="161" y="0"/>
                </a:cxn>
                <a:cxn ang="0">
                  <a:pos x="155" y="0"/>
                </a:cxn>
                <a:cxn ang="0">
                  <a:pos x="138" y="6"/>
                </a:cxn>
                <a:cxn ang="0">
                  <a:pos x="132" y="6"/>
                </a:cxn>
                <a:cxn ang="0">
                  <a:pos x="35" y="18"/>
                </a:cxn>
                <a:cxn ang="0">
                  <a:pos x="11" y="30"/>
                </a:cxn>
                <a:cxn ang="0">
                  <a:pos x="23" y="54"/>
                </a:cxn>
                <a:cxn ang="0">
                  <a:pos x="0" y="100"/>
                </a:cxn>
                <a:cxn ang="0">
                  <a:pos x="0" y="132"/>
                </a:cxn>
                <a:cxn ang="0">
                  <a:pos x="162" y="132"/>
                </a:cxn>
                <a:cxn ang="0">
                  <a:pos x="204" y="88"/>
                </a:cxn>
                <a:cxn ang="0">
                  <a:pos x="230" y="46"/>
                </a:cxn>
                <a:cxn ang="0">
                  <a:pos x="214" y="24"/>
                </a:cxn>
                <a:cxn ang="0">
                  <a:pos x="215" y="0"/>
                </a:cxn>
                <a:cxn ang="0">
                  <a:pos x="209" y="0"/>
                </a:cxn>
                <a:cxn ang="0">
                  <a:pos x="203" y="0"/>
                </a:cxn>
                <a:cxn ang="0">
                  <a:pos x="203" y="0"/>
                </a:cxn>
                <a:cxn ang="0">
                  <a:pos x="197" y="0"/>
                </a:cxn>
                <a:cxn ang="0">
                  <a:pos x="197" y="0"/>
                </a:cxn>
                <a:cxn ang="0">
                  <a:pos x="197" y="0"/>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60432" name="Freeform 16"/>
            <p:cNvSpPr>
              <a:spLocks/>
            </p:cNvSpPr>
            <p:nvPr/>
          </p:nvSpPr>
          <p:spPr bwMode="ltGray">
            <a:xfrm>
              <a:off x="3044" y="4218"/>
              <a:ext cx="89" cy="102"/>
            </a:xfrm>
            <a:custGeom>
              <a:avLst/>
              <a:gdLst/>
              <a:ahLst/>
              <a:cxnLst>
                <a:cxn ang="0">
                  <a:pos x="71" y="0"/>
                </a:cxn>
                <a:cxn ang="0">
                  <a:pos x="66" y="48"/>
                </a:cxn>
                <a:cxn ang="0">
                  <a:pos x="30" y="72"/>
                </a:cxn>
                <a:cxn ang="0">
                  <a:pos x="0" y="102"/>
                </a:cxn>
                <a:cxn ang="0">
                  <a:pos x="66" y="102"/>
                </a:cxn>
                <a:cxn ang="0">
                  <a:pos x="88" y="56"/>
                </a:cxn>
                <a:cxn ang="0">
                  <a:pos x="89" y="6"/>
                </a:cxn>
                <a:cxn ang="0">
                  <a:pos x="71" y="0"/>
                </a:cxn>
                <a:cxn ang="0">
                  <a:pos x="71" y="0"/>
                </a:cxn>
                <a:cxn ang="0">
                  <a:pos x="71" y="0"/>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sp>
          <p:nvSpPr>
            <p:cNvPr id="60433" name="Freeform 17"/>
            <p:cNvSpPr>
              <a:spLocks/>
            </p:cNvSpPr>
            <p:nvPr/>
          </p:nvSpPr>
          <p:spPr bwMode="ltGray">
            <a:xfrm>
              <a:off x="5482" y="3367"/>
              <a:ext cx="278" cy="953"/>
            </a:xfrm>
            <a:custGeom>
              <a:avLst/>
              <a:gdLst/>
              <a:ahLst/>
              <a:cxnLst>
                <a:cxn ang="0">
                  <a:pos x="278" y="24"/>
                </a:cxn>
                <a:cxn ang="0">
                  <a:pos x="272" y="24"/>
                </a:cxn>
                <a:cxn ang="0">
                  <a:pos x="272" y="18"/>
                </a:cxn>
                <a:cxn ang="0">
                  <a:pos x="266" y="18"/>
                </a:cxn>
                <a:cxn ang="0">
                  <a:pos x="254" y="12"/>
                </a:cxn>
                <a:cxn ang="0">
                  <a:pos x="236" y="6"/>
                </a:cxn>
                <a:cxn ang="0">
                  <a:pos x="212" y="0"/>
                </a:cxn>
                <a:cxn ang="0">
                  <a:pos x="206" y="6"/>
                </a:cxn>
                <a:cxn ang="0">
                  <a:pos x="198" y="129"/>
                </a:cxn>
                <a:cxn ang="0">
                  <a:pos x="184" y="209"/>
                </a:cxn>
                <a:cxn ang="0">
                  <a:pos x="182" y="249"/>
                </a:cxn>
                <a:cxn ang="0">
                  <a:pos x="200" y="339"/>
                </a:cxn>
                <a:cxn ang="0">
                  <a:pos x="186" y="481"/>
                </a:cxn>
                <a:cxn ang="0">
                  <a:pos x="176" y="521"/>
                </a:cxn>
                <a:cxn ang="0">
                  <a:pos x="156" y="601"/>
                </a:cxn>
                <a:cxn ang="0">
                  <a:pos x="172" y="681"/>
                </a:cxn>
                <a:cxn ang="0">
                  <a:pos x="138" y="765"/>
                </a:cxn>
                <a:cxn ang="0">
                  <a:pos x="96" y="847"/>
                </a:cxn>
                <a:cxn ang="0">
                  <a:pos x="50" y="899"/>
                </a:cxn>
                <a:cxn ang="0">
                  <a:pos x="0" y="953"/>
                </a:cxn>
                <a:cxn ang="0">
                  <a:pos x="278" y="953"/>
                </a:cxn>
                <a:cxn ang="0">
                  <a:pos x="278" y="24"/>
                </a:cxn>
                <a:cxn ang="0">
                  <a:pos x="278" y="24"/>
                </a:cxn>
                <a:cxn ang="0">
                  <a:pos x="278" y="24"/>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w="9525">
              <a:noFill/>
              <a:prstDash val="solid"/>
              <a:round/>
              <a:headEnd/>
              <a:tailEnd/>
            </a:ln>
          </p:spPr>
          <p:txBody>
            <a:bodyPr/>
            <a:lstStyle/>
            <a:p>
              <a:pPr>
                <a:defRPr/>
              </a:pPr>
              <a:endParaRPr lang="fa-IR"/>
            </a:p>
          </p:txBody>
        </p:sp>
      </p:grpSp>
      <p:sp>
        <p:nvSpPr>
          <p:cNvPr id="60434" name="Rectangle 18"/>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0435" name="Rectangle 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a:defRPr sz="1200">
                <a:effectLst>
                  <a:outerShdw blurRad="38100" dist="38100" dir="2700000" algn="tl">
                    <a:srgbClr val="000000"/>
                  </a:outerShdw>
                </a:effectLst>
              </a:defRPr>
            </a:lvl1pPr>
          </a:lstStyle>
          <a:p>
            <a:pPr>
              <a:defRPr/>
            </a:pPr>
            <a:endParaRPr lang="en-US"/>
          </a:p>
        </p:txBody>
      </p:sp>
      <p:sp>
        <p:nvSpPr>
          <p:cNvPr id="60436"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0">
              <a:defRPr sz="1200">
                <a:effectLst>
                  <a:outerShdw blurRad="38100" dist="38100" dir="2700000" algn="tl">
                    <a:srgbClr val="000000"/>
                  </a:outerShdw>
                </a:effectLst>
              </a:defRPr>
            </a:lvl1pPr>
          </a:lstStyle>
          <a:p>
            <a:pPr>
              <a:defRPr/>
            </a:pPr>
            <a:endParaRPr lang="en-US"/>
          </a:p>
        </p:txBody>
      </p:sp>
      <p:sp>
        <p:nvSpPr>
          <p:cNvPr id="60437" name="Rectangle 21"/>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0">
              <a:defRPr sz="1200">
                <a:effectLst>
                  <a:outerShdw blurRad="38100" dist="38100" dir="2700000" algn="tl">
                    <a:srgbClr val="000000"/>
                  </a:outerShdw>
                </a:effectLst>
              </a:defRPr>
            </a:lvl1pPr>
          </a:lstStyle>
          <a:p>
            <a:pPr>
              <a:defRPr/>
            </a:pPr>
            <a:fld id="{520AE4CF-A9FE-45D6-99AD-65425268C9D7}" type="slidenum">
              <a:rPr lang="ar-SA"/>
              <a:pPr>
                <a:defRPr/>
              </a:pPr>
              <a:t>‹#›</a:t>
            </a:fld>
            <a:endParaRPr lang="en-US"/>
          </a:p>
        </p:txBody>
      </p:sp>
      <p:sp>
        <p:nvSpPr>
          <p:cNvPr id="60438"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41"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r" rtl="1"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0.png"/></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microsoft.com/office/2007/relationships/hdphoto" Target="../media/hdphoto10.wdp"/><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5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9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55A8B9FE-5BFB-4F16-B6A9-211CDE6375EE}" type="slidenum">
              <a:rPr lang="fa-IR" altLang="fa-IR" sz="1108">
                <a:solidFill>
                  <a:srgbClr val="045C75"/>
                </a:solidFill>
              </a:rPr>
              <a:pPr>
                <a:spcBef>
                  <a:spcPct val="0"/>
                </a:spcBef>
                <a:buClrTx/>
                <a:buSzTx/>
                <a:buFontTx/>
                <a:buNone/>
              </a:pPr>
              <a:t>1</a:t>
            </a:fld>
            <a:endParaRPr lang="en-US" altLang="fa-IR" sz="1108">
              <a:solidFill>
                <a:srgbClr val="045C75"/>
              </a:solidFill>
            </a:endParaRPr>
          </a:p>
        </p:txBody>
      </p:sp>
      <p:pic>
        <p:nvPicPr>
          <p:cNvPr id="26627"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3769"/>
            <a:ext cx="9123485" cy="633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339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7635" y="1434612"/>
            <a:ext cx="8374673" cy="5143500"/>
          </a:xfrm>
        </p:spPr>
        <p:txBody>
          <a:bodyPr/>
          <a:lstStyle/>
          <a:p>
            <a:pPr algn="ctr">
              <a:lnSpc>
                <a:spcPct val="150000"/>
              </a:lnSpc>
              <a:buFont typeface="Wingdings 2" panose="05020102010507070707" pitchFamily="18" charset="2"/>
              <a:buNone/>
            </a:pPr>
            <a:r>
              <a:rPr lang="fa-IR" altLang="fa-IR" sz="4985" b="1">
                <a:cs typeface="B Mitra" panose="00000400000000000000" pitchFamily="2" charset="-78"/>
              </a:rPr>
              <a:t>  این </a:t>
            </a:r>
            <a:r>
              <a:rPr lang="ar-SA" altLang="fa-IR" sz="4985" b="1">
                <a:cs typeface="B Mitra" panose="00000400000000000000" pitchFamily="2" charset="-78"/>
              </a:rPr>
              <a:t>مهندسان بستر لازم براى </a:t>
            </a:r>
            <a:endParaRPr lang="fa-IR" altLang="fa-IR" sz="4985" b="1">
              <a:cs typeface="B Mitra" panose="00000400000000000000" pitchFamily="2" charset="-78"/>
            </a:endParaRPr>
          </a:p>
          <a:p>
            <a:pPr algn="ctr">
              <a:lnSpc>
                <a:spcPct val="150000"/>
              </a:lnSpc>
              <a:buFont typeface="Wingdings 2" panose="05020102010507070707" pitchFamily="18" charset="2"/>
              <a:buNone/>
            </a:pPr>
            <a:r>
              <a:rPr lang="ar-SA" altLang="fa-IR" sz="4985" b="1">
                <a:solidFill>
                  <a:srgbClr val="E28700"/>
                </a:solidFill>
                <a:cs typeface="B Mitra" panose="00000400000000000000" pitchFamily="2" charset="-78"/>
              </a:rPr>
              <a:t>تعامل تخصص</a:t>
            </a:r>
            <a:r>
              <a:rPr lang="fa-IR" altLang="fa-IR" sz="4985" b="1">
                <a:solidFill>
                  <a:srgbClr val="E28700"/>
                </a:solidFill>
                <a:cs typeface="B Mitra" panose="00000400000000000000" pitchFamily="2" charset="-78"/>
              </a:rPr>
              <a:t>‌</a:t>
            </a:r>
            <a:r>
              <a:rPr lang="ar-SA" altLang="fa-IR" sz="4985" b="1">
                <a:solidFill>
                  <a:srgbClr val="E28700"/>
                </a:solidFill>
                <a:cs typeface="B Mitra" panose="00000400000000000000" pitchFamily="2" charset="-78"/>
              </a:rPr>
              <a:t>هاى مختلف</a:t>
            </a:r>
            <a:r>
              <a:rPr lang="ar-SA" altLang="fa-IR" sz="4985" b="1">
                <a:cs typeface="B Mitra" panose="00000400000000000000" pitchFamily="2" charset="-78"/>
              </a:rPr>
              <a:t> و </a:t>
            </a:r>
            <a:r>
              <a:rPr lang="ar-SA" altLang="fa-IR" sz="4985" b="1">
                <a:solidFill>
                  <a:srgbClr val="E28700"/>
                </a:solidFill>
                <a:cs typeface="B Mitra" panose="00000400000000000000" pitchFamily="2" charset="-78"/>
              </a:rPr>
              <a:t>کار گروهى </a:t>
            </a:r>
            <a:r>
              <a:rPr lang="ar-SA" altLang="fa-IR" sz="4985" b="1">
                <a:cs typeface="B Mitra" panose="00000400000000000000" pitchFamily="2" charset="-78"/>
              </a:rPr>
              <a:t>را به بهترين وجه ايجاد نموده و در نتيجه</a:t>
            </a:r>
            <a:r>
              <a:rPr lang="fa-IR" altLang="fa-IR" sz="4985" b="1">
                <a:cs typeface="B Mitra" panose="00000400000000000000" pitchFamily="2" charset="-78"/>
              </a:rPr>
              <a:t>:</a:t>
            </a:r>
            <a:endParaRPr lang="en-US" altLang="fa-IR" sz="4985">
              <a:cs typeface="B Mitra" panose="00000400000000000000" pitchFamily="2" charset="-78"/>
            </a:endParaRPr>
          </a:p>
        </p:txBody>
      </p:sp>
      <p:sp>
        <p:nvSpPr>
          <p:cNvPr id="3584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9720F1BA-0D2E-4051-BDDE-F622CE551EDC}" type="slidenum">
              <a:rPr lang="fa-IR" altLang="fa-IR" sz="1108">
                <a:solidFill>
                  <a:srgbClr val="045C75"/>
                </a:solidFill>
              </a:rPr>
              <a:pPr>
                <a:spcBef>
                  <a:spcPct val="0"/>
                </a:spcBef>
                <a:buClrTx/>
                <a:buSzTx/>
                <a:buFontTx/>
                <a:buNone/>
              </a:pPr>
              <a:t>10</a:t>
            </a:fld>
            <a:endParaRPr lang="fa-IR" altLang="fa-IR" sz="1108">
              <a:solidFill>
                <a:srgbClr val="045C75"/>
              </a:solidFill>
            </a:endParaRPr>
          </a:p>
        </p:txBody>
      </p:sp>
      <p:sp>
        <p:nvSpPr>
          <p:cNvPr id="7" name="Title 1"/>
          <p:cNvSpPr>
            <a:spLocks noGrp="1"/>
          </p:cNvSpPr>
          <p:nvPr>
            <p:ph type="title"/>
          </p:nvPr>
        </p:nvSpPr>
        <p:spPr>
          <a:xfrm>
            <a:off x="167054" y="212136"/>
            <a:ext cx="8792308" cy="1370824"/>
          </a:xfrm>
          <a:effectLst>
            <a:outerShdw blurRad="152400" dist="114300" dir="2700000" algn="tl" rotWithShape="0">
              <a:prstClr val="black">
                <a:alpha val="40000"/>
              </a:prstClr>
            </a:outerShdw>
          </a:effectLst>
        </p:spPr>
        <p:txBody>
          <a:bodyPr rtlCol="1">
            <a:spAutoFit/>
          </a:bodyPr>
          <a:lstStyle/>
          <a:p>
            <a:pPr algn="ctr">
              <a:defRPr/>
            </a:pPr>
            <a:r>
              <a:rPr lang="fa-IR" sz="4985" b="1" dirty="0">
                <a:solidFill>
                  <a:srgbClr val="FF0000"/>
                </a:solidFill>
                <a:cs typeface="B Titr" panose="00000700000000000000" pitchFamily="2" charset="-78"/>
              </a:rPr>
              <a:t>مهندسی صنایع چه تخصصی است؟ </a:t>
            </a:r>
            <a:r>
              <a:rPr lang="fa-IR" sz="3323" b="1" dirty="0">
                <a:solidFill>
                  <a:srgbClr val="FF0000"/>
                </a:solidFill>
                <a:cs typeface="B Titr" panose="00000700000000000000" pitchFamily="2" charset="-78"/>
              </a:rPr>
              <a:t>(ادامه)</a:t>
            </a:r>
            <a:endParaRPr lang="en-US" sz="3323" b="1" dirty="0">
              <a:solidFill>
                <a:srgbClr val="FF0000"/>
              </a:solidFill>
              <a:cs typeface="B Titr" panose="00000700000000000000" pitchFamily="2" charset="-78"/>
            </a:endParaRPr>
          </a:p>
        </p:txBody>
      </p:sp>
    </p:spTree>
    <p:extLst>
      <p:ext uri="{BB962C8B-B14F-4D97-AF65-F5344CB8AC3E}">
        <p14:creationId xmlns:p14="http://schemas.microsoft.com/office/powerpoint/2010/main" val="1363851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1000"/>
                                        <p:tgtEl>
                                          <p:spTgt spid="3">
                                            <p:txEl>
                                              <p:pRg st="0" end="0"/>
                                            </p:txEl>
                                          </p:spTgt>
                                        </p:tgtEl>
                                      </p:cBhvr>
                                    </p:animEffect>
                                  </p:childTnLst>
                                </p:cTn>
                              </p:par>
                              <p:par>
                                <p:cTn id="8" presetID="20" presetClass="entr" presetSubtype="0" fill="hold" grpId="0" nodeType="withEffect">
                                  <p:stCondLst>
                                    <p:cond delay="0"/>
                                  </p:stCondLst>
                                  <p:iterate type="wd">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wedge">
                                      <p:cBhvr>
                                        <p:cTn id="10" dur="1000"/>
                                        <p:tgtEl>
                                          <p:spTgt spid="3">
                                            <p:txEl>
                                              <p:pRg st="1" end="1"/>
                                            </p:txEl>
                                          </p:spTgt>
                                        </p:tgtEl>
                                      </p:cBhvr>
                                    </p:animEffect>
                                  </p:childTnLst>
                                </p:cTn>
                              </p:par>
                            </p:childTnLst>
                          </p:cTn>
                        </p:par>
                        <p:par>
                          <p:cTn id="11" fill="hold" nodeType="afterGroup">
                            <p:stCondLst>
                              <p:cond delay="2700"/>
                            </p:stCondLst>
                            <p:childTnLst>
                              <p:par>
                                <p:cTn id="12" presetID="3" presetClass="emph" presetSubtype="2" repeatCount="indefinite" accel="50000" decel="50000" fill="hold" grpId="0" nodeType="afterEffect">
                                  <p:stCondLst>
                                    <p:cond delay="0"/>
                                  </p:stCondLst>
                                  <p:childTnLst>
                                    <p:animClr clrSpc="rgb" dir="cw">
                                      <p:cBhvr override="childStyle">
                                        <p:cTn id="13" dur="2000" fill="hold"/>
                                        <p:tgtEl>
                                          <p:spTgt spid="7"/>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idx="1"/>
          </p:nvPr>
        </p:nvSpPr>
        <p:spPr>
          <a:xfrm>
            <a:off x="457200" y="765175"/>
            <a:ext cx="8229600" cy="5976938"/>
          </a:xfrm>
        </p:spPr>
        <p:txBody>
          <a:bodyPr/>
          <a:lstStyle/>
          <a:p>
            <a:pPr algn="just" eaLnBrk="1" hangingPunct="1">
              <a:defRPr/>
            </a:pPr>
            <a:r>
              <a:rPr lang="fa-IR" sz="4400" b="1" dirty="0" smtClean="0">
                <a:solidFill>
                  <a:srgbClr val="FF0000"/>
                </a:solidFill>
                <a:cs typeface="B Nazanin" pitchFamily="2" charset="-78"/>
              </a:rPr>
              <a:t>منحنی عرضه:</a:t>
            </a:r>
          </a:p>
          <a:p>
            <a:pPr algn="just" eaLnBrk="1" hangingPunct="1">
              <a:buFont typeface="Wingdings" pitchFamily="2" charset="2"/>
              <a:buNone/>
              <a:defRPr/>
            </a:pPr>
            <a:r>
              <a:rPr lang="fa-IR" sz="4400" b="1" dirty="0" smtClean="0">
                <a:cs typeface="B Nazanin" pitchFamily="2" charset="-78"/>
              </a:rPr>
              <a:t>اگر اطلاعات درون جدول عرضه را روی دستگاه مختصات نشان دهیم، منحنی عرضه بدست خواهد آمد.</a:t>
            </a:r>
          </a:p>
          <a:p>
            <a:pPr algn="just" eaLnBrk="1" hangingPunct="1">
              <a:buFont typeface="Wingdings" pitchFamily="2" charset="2"/>
              <a:buNone/>
              <a:defRPr/>
            </a:pPr>
            <a:r>
              <a:rPr lang="fa-IR" sz="4400" b="1" dirty="0" smtClean="0">
                <a:cs typeface="B Nazanin" pitchFamily="2" charset="-78"/>
              </a:rPr>
              <a:t> ملاحظه میشود که شیب منحنی عرضه مثبت می باشد.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pPr algn="just" eaLnBrk="1" hangingPunct="1">
              <a:defRPr/>
            </a:pPr>
            <a:endParaRPr lang="en-US" smtClean="0"/>
          </a:p>
        </p:txBody>
      </p:sp>
      <p:sp>
        <p:nvSpPr>
          <p:cNvPr id="269315" name="Rectangle 3"/>
          <p:cNvSpPr>
            <a:spLocks noGrp="1" noChangeArrowheads="1"/>
          </p:cNvSpPr>
          <p:nvPr>
            <p:ph idx="1"/>
          </p:nvPr>
        </p:nvSpPr>
        <p:spPr/>
        <p:txBody>
          <a:bodyPr/>
          <a:lstStyle/>
          <a:p>
            <a:pPr eaLnBrk="1" hangingPunct="1">
              <a:defRPr/>
            </a:pPr>
            <a:endParaRPr lang="en-US" smtClean="0"/>
          </a:p>
        </p:txBody>
      </p:sp>
      <p:pic>
        <p:nvPicPr>
          <p:cNvPr id="94212" name="Picture 4" descr="a61"/>
          <p:cNvPicPr>
            <a:picLocks noChangeAspect="1" noChangeArrowheads="1"/>
          </p:cNvPicPr>
          <p:nvPr/>
        </p:nvPicPr>
        <p:blipFill>
          <a:blip r:embed="rId2" cstate="print">
            <a:lum contrast="20000"/>
          </a:blip>
          <a:srcRect l="9293" r="5739" b="17450"/>
          <a:stretch>
            <a:fillRect/>
          </a:stretch>
        </p:blipFill>
        <p:spPr bwMode="auto">
          <a:xfrm>
            <a:off x="0" y="44450"/>
            <a:ext cx="9180513" cy="6719888"/>
          </a:xfrm>
          <a:prstGeom prst="rect">
            <a:avLst/>
          </a:prstGeom>
          <a:noFill/>
          <a:ln w="9525">
            <a:noFill/>
            <a:miter lim="800000"/>
            <a:headEnd/>
            <a:tailEnd/>
          </a:ln>
        </p:spPr>
      </p:pic>
      <p:sp>
        <p:nvSpPr>
          <p:cNvPr id="5" name="Rounded Rectangle 4"/>
          <p:cNvSpPr/>
          <p:nvPr/>
        </p:nvSpPr>
        <p:spPr bwMode="auto">
          <a:xfrm>
            <a:off x="611560" y="620688"/>
            <a:ext cx="432048" cy="122413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vert270" rtlCol="1" anchor="ctr"/>
          <a:lstStyle/>
          <a:p>
            <a:pPr>
              <a:defRPr/>
            </a:pPr>
            <a:r>
              <a:rPr lang="fa-IR" sz="3200" dirty="0">
                <a:solidFill>
                  <a:schemeClr val="tx2"/>
                </a:solidFill>
                <a:cs typeface="B Nazanin" pitchFamily="2" charset="-78"/>
              </a:rPr>
              <a:t>قیمت</a:t>
            </a:r>
          </a:p>
        </p:txBody>
      </p:sp>
      <p:sp>
        <p:nvSpPr>
          <p:cNvPr id="94214" name="Rounded Rectangle 5"/>
          <p:cNvSpPr>
            <a:spLocks noChangeArrowheads="1"/>
          </p:cNvSpPr>
          <p:nvPr/>
        </p:nvSpPr>
        <p:spPr bwMode="auto">
          <a:xfrm>
            <a:off x="6804025" y="4581525"/>
            <a:ext cx="1655763" cy="503238"/>
          </a:xfrm>
          <a:prstGeom prst="roundRect">
            <a:avLst>
              <a:gd name="adj" fmla="val 16667"/>
            </a:avLst>
          </a:prstGeom>
          <a:solidFill>
            <a:schemeClr val="accent1"/>
          </a:solidFill>
          <a:ln w="9525" algn="ctr">
            <a:solidFill>
              <a:schemeClr val="tx1"/>
            </a:solidFill>
            <a:round/>
            <a:headEnd/>
            <a:tailEnd/>
          </a:ln>
        </p:spPr>
        <p:txBody>
          <a:bodyPr anchor="ctr"/>
          <a:lstStyle/>
          <a:p>
            <a:r>
              <a:rPr lang="fa-IR" sz="3200">
                <a:solidFill>
                  <a:schemeClr val="tx2"/>
                </a:solidFill>
                <a:cs typeface="B Nazanin" pitchFamily="2" charset="-78"/>
              </a:rPr>
              <a:t>مقدار</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marL="342900" indent="-342900" algn="just" eaLnBrk="1" hangingPunct="1">
              <a:spcBef>
                <a:spcPct val="20000"/>
              </a:spcBef>
              <a:buClr>
                <a:schemeClr val="hlink"/>
              </a:buClr>
              <a:buSzPct val="70000"/>
              <a:defRPr/>
            </a:pPr>
            <a:r>
              <a:rPr lang="fa-IR" b="1" dirty="0" smtClean="0">
                <a:solidFill>
                  <a:srgbClr val="FF0000"/>
                </a:solidFill>
                <a:latin typeface="+mn-lt"/>
                <a:ea typeface="+mn-ea"/>
                <a:cs typeface="B Nazanin" pitchFamily="2" charset="-78"/>
              </a:rPr>
              <a:t>قانون عرضه:</a:t>
            </a:r>
            <a:endParaRPr lang="en-US" b="1" dirty="0" smtClean="0">
              <a:solidFill>
                <a:srgbClr val="FF0000"/>
              </a:solidFill>
              <a:latin typeface="+mn-lt"/>
              <a:ea typeface="+mn-ea"/>
              <a:cs typeface="B Nazanin" pitchFamily="2" charset="-78"/>
            </a:endParaRPr>
          </a:p>
        </p:txBody>
      </p:sp>
      <p:sp>
        <p:nvSpPr>
          <p:cNvPr id="114691" name="Rectangle 3"/>
          <p:cNvSpPr>
            <a:spLocks noGrp="1" noChangeArrowheads="1"/>
          </p:cNvSpPr>
          <p:nvPr>
            <p:ph idx="1"/>
          </p:nvPr>
        </p:nvSpPr>
        <p:spPr>
          <a:xfrm>
            <a:off x="457200" y="1125538"/>
            <a:ext cx="8229600" cy="5184775"/>
          </a:xfrm>
        </p:spPr>
        <p:txBody>
          <a:bodyPr/>
          <a:lstStyle/>
          <a:p>
            <a:pPr algn="just" eaLnBrk="1" hangingPunct="1">
              <a:lnSpc>
                <a:spcPct val="150000"/>
              </a:lnSpc>
              <a:defRPr/>
            </a:pPr>
            <a:r>
              <a:rPr lang="fa-IR" sz="4400" b="1" dirty="0" smtClean="0">
                <a:cs typeface="B Nazanin" pitchFamily="2" charset="-78"/>
              </a:rPr>
              <a:t>به رابطه مثبت یا مستقیم بین قیمت یک کالا و مقدار عرضه آن کالا، قانون عرضه گفته می شود. </a:t>
            </a:r>
          </a:p>
          <a:p>
            <a:pPr algn="just" eaLnBrk="1" hangingPunct="1">
              <a:lnSpc>
                <a:spcPct val="150000"/>
              </a:lnSpc>
              <a:defRPr/>
            </a:pPr>
            <a:r>
              <a:rPr lang="fa-IR" sz="4400" b="1" dirty="0" smtClean="0">
                <a:cs typeface="B Nazanin" pitchFamily="2" charset="-78"/>
              </a:rPr>
              <a:t> توانایی یک بنگاه برای افزایش تولید در مقابل افزایش قیمت محدود است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marL="342900" indent="-342900" algn="just" eaLnBrk="1" hangingPunct="1">
              <a:spcBef>
                <a:spcPct val="20000"/>
              </a:spcBef>
              <a:buClr>
                <a:schemeClr val="hlink"/>
              </a:buClr>
              <a:buSzPct val="70000"/>
              <a:defRPr/>
            </a:pPr>
            <a:r>
              <a:rPr lang="fa-IR" b="1" dirty="0" smtClean="0">
                <a:solidFill>
                  <a:srgbClr val="FF0000"/>
                </a:solidFill>
                <a:latin typeface="+mn-lt"/>
                <a:ea typeface="+mn-ea"/>
                <a:cs typeface="B Nazanin" pitchFamily="2" charset="-78"/>
              </a:rPr>
              <a:t>قانون عرضه:</a:t>
            </a:r>
            <a:endParaRPr lang="en-US" b="1" dirty="0" smtClean="0">
              <a:solidFill>
                <a:srgbClr val="FF0000"/>
              </a:solidFill>
              <a:latin typeface="+mn-lt"/>
              <a:ea typeface="+mn-ea"/>
              <a:cs typeface="B Nazanin" pitchFamily="2" charset="-78"/>
            </a:endParaRPr>
          </a:p>
        </p:txBody>
      </p:sp>
      <p:sp>
        <p:nvSpPr>
          <p:cNvPr id="114691" name="Rectangle 3"/>
          <p:cNvSpPr>
            <a:spLocks noGrp="1" noChangeArrowheads="1"/>
          </p:cNvSpPr>
          <p:nvPr>
            <p:ph idx="1"/>
          </p:nvPr>
        </p:nvSpPr>
        <p:spPr>
          <a:xfrm>
            <a:off x="205680" y="1268413"/>
            <a:ext cx="8686800" cy="5184775"/>
          </a:xfrm>
        </p:spPr>
        <p:txBody>
          <a:bodyPr/>
          <a:lstStyle/>
          <a:p>
            <a:pPr eaLnBrk="1" hangingPunct="1">
              <a:lnSpc>
                <a:spcPct val="150000"/>
              </a:lnSpc>
              <a:defRPr/>
            </a:pPr>
            <a:r>
              <a:rPr lang="fa-IR" sz="4400" b="1" dirty="0" smtClean="0">
                <a:solidFill>
                  <a:schemeClr val="tx2"/>
                </a:solidFill>
                <a:cs typeface="B Nazanin" pitchFamily="2" charset="-78"/>
              </a:rPr>
              <a:t>علت محدودیت در کوتاه مدت: </a:t>
            </a:r>
            <a:r>
              <a:rPr lang="fa-IR" sz="4400" b="1" smtClean="0">
                <a:cs typeface="B Nazanin" pitchFamily="2" charset="-78"/>
              </a:rPr>
              <a:t>محدودیت در منابع </a:t>
            </a:r>
            <a:r>
              <a:rPr lang="fa-IR" sz="4400" b="1" dirty="0" smtClean="0">
                <a:cs typeface="B Nazanin" pitchFamily="2" charset="-78"/>
              </a:rPr>
              <a:t>و تکنولوژی تولید است. </a:t>
            </a:r>
          </a:p>
          <a:p>
            <a:pPr eaLnBrk="1" hangingPunct="1">
              <a:lnSpc>
                <a:spcPct val="150000"/>
              </a:lnSpc>
              <a:defRPr/>
            </a:pPr>
            <a:r>
              <a:rPr lang="fa-IR" sz="4400" b="1" dirty="0" smtClean="0">
                <a:solidFill>
                  <a:schemeClr val="tx2"/>
                </a:solidFill>
                <a:cs typeface="B Nazanin" pitchFamily="2" charset="-78"/>
              </a:rPr>
              <a:t>علت عدم محدودیت در بلند مدت: </a:t>
            </a:r>
            <a:r>
              <a:rPr lang="fa-IR" sz="4400" b="1" smtClean="0">
                <a:cs typeface="B Nazanin" pitchFamily="2" charset="-78"/>
              </a:rPr>
              <a:t>افزایش منابع و </a:t>
            </a:r>
            <a:r>
              <a:rPr lang="fa-IR" sz="4400" b="1" dirty="0" smtClean="0">
                <a:cs typeface="B Nazanin" pitchFamily="2" charset="-78"/>
              </a:rPr>
              <a:t>ماشین آلات و دستیابی به تکنولوژی برتر میباشد.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marL="342900" indent="-342900" algn="just" eaLnBrk="1" hangingPunct="1">
              <a:spcBef>
                <a:spcPct val="20000"/>
              </a:spcBef>
              <a:buClr>
                <a:schemeClr val="hlink"/>
              </a:buClr>
              <a:buSzPct val="70000"/>
              <a:buFont typeface="Wingdings" pitchFamily="2" charset="2"/>
              <a:buChar char="u"/>
              <a:defRPr/>
            </a:pPr>
            <a:r>
              <a:rPr lang="fa-IR" sz="5400" b="1" dirty="0" smtClean="0">
                <a:solidFill>
                  <a:srgbClr val="FF0000"/>
                </a:solidFill>
                <a:latin typeface="+mn-lt"/>
                <a:ea typeface="+mn-ea"/>
                <a:cs typeface="B Nazanin" pitchFamily="2" charset="-78"/>
              </a:rPr>
              <a:t>جابجایی منحنی عرضه:</a:t>
            </a:r>
            <a:endParaRPr lang="en-US" sz="5400" b="1" dirty="0" smtClean="0">
              <a:solidFill>
                <a:srgbClr val="FF0000"/>
              </a:solidFill>
              <a:latin typeface="+mn-lt"/>
              <a:ea typeface="+mn-ea"/>
              <a:cs typeface="B Nazanin" pitchFamily="2" charset="-78"/>
            </a:endParaRPr>
          </a:p>
        </p:txBody>
      </p:sp>
      <p:sp>
        <p:nvSpPr>
          <p:cNvPr id="115715" name="Rectangle 3"/>
          <p:cNvSpPr>
            <a:spLocks noGrp="1" noChangeArrowheads="1"/>
          </p:cNvSpPr>
          <p:nvPr>
            <p:ph idx="1"/>
          </p:nvPr>
        </p:nvSpPr>
        <p:spPr/>
        <p:txBody>
          <a:bodyPr/>
          <a:lstStyle/>
          <a:p>
            <a:pPr algn="just" eaLnBrk="1" hangingPunct="1">
              <a:lnSpc>
                <a:spcPct val="150000"/>
              </a:lnSpc>
              <a:defRPr/>
            </a:pPr>
            <a:r>
              <a:rPr lang="fa-IR" sz="4400" b="1" dirty="0" smtClean="0">
                <a:cs typeface="B Nazanin" pitchFamily="2" charset="-78"/>
              </a:rPr>
              <a:t>وقتی عوامل دیگری غیر از قیمت خود کالا که در عرضه موثر هستند تغییر     می کنند منحنی عرضه جابجا می شود.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marL="342900" indent="-342900" algn="just" eaLnBrk="1" hangingPunct="1">
              <a:spcBef>
                <a:spcPct val="20000"/>
              </a:spcBef>
              <a:buClr>
                <a:schemeClr val="hlink"/>
              </a:buClr>
              <a:buSzPct val="70000"/>
              <a:buFont typeface="Wingdings" pitchFamily="2" charset="2"/>
              <a:buChar char="u"/>
              <a:defRPr/>
            </a:pPr>
            <a:r>
              <a:rPr lang="fa-IR" sz="5400" b="1" dirty="0" smtClean="0">
                <a:solidFill>
                  <a:srgbClr val="FF0000"/>
                </a:solidFill>
                <a:latin typeface="+mn-lt"/>
                <a:ea typeface="+mn-ea"/>
                <a:cs typeface="B Nazanin" pitchFamily="2" charset="-78"/>
              </a:rPr>
              <a:t>جابجایی منحنی عرضه:</a:t>
            </a:r>
            <a:endParaRPr lang="en-US" sz="5400" b="1" dirty="0" smtClean="0">
              <a:solidFill>
                <a:srgbClr val="FF0000"/>
              </a:solidFill>
              <a:latin typeface="+mn-lt"/>
              <a:ea typeface="+mn-ea"/>
              <a:cs typeface="B Nazanin" pitchFamily="2" charset="-78"/>
            </a:endParaRPr>
          </a:p>
        </p:txBody>
      </p:sp>
      <p:sp>
        <p:nvSpPr>
          <p:cNvPr id="115715" name="Rectangle 3"/>
          <p:cNvSpPr>
            <a:spLocks noGrp="1" noChangeArrowheads="1"/>
          </p:cNvSpPr>
          <p:nvPr>
            <p:ph idx="1"/>
          </p:nvPr>
        </p:nvSpPr>
        <p:spPr/>
        <p:txBody>
          <a:bodyPr/>
          <a:lstStyle/>
          <a:p>
            <a:pPr algn="just" eaLnBrk="1" hangingPunct="1">
              <a:lnSpc>
                <a:spcPct val="150000"/>
              </a:lnSpc>
              <a:defRPr/>
            </a:pPr>
            <a:r>
              <a:rPr lang="fa-IR" sz="4400" b="1" dirty="0" smtClean="0">
                <a:cs typeface="B Nazanin" pitchFamily="2" charset="-78"/>
              </a:rPr>
              <a:t>اگر قیمت خود کالا تغییر نماید، منحنی عرضه جابجا نمیشود بلکه از یک نقطه واقع بر منحنی عرضه به نقطه ای دیگر روی همان منحنی جابجا میشویم.</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idx="1"/>
          </p:nvPr>
        </p:nvSpPr>
        <p:spPr>
          <a:xfrm>
            <a:off x="277813" y="333375"/>
            <a:ext cx="8686800" cy="6048375"/>
          </a:xfrm>
        </p:spPr>
        <p:txBody>
          <a:bodyPr/>
          <a:lstStyle/>
          <a:p>
            <a:pPr algn="just" eaLnBrk="1" hangingPunct="1">
              <a:buFont typeface="Wingdings" pitchFamily="2" charset="2"/>
              <a:buNone/>
              <a:defRPr/>
            </a:pPr>
            <a:r>
              <a:rPr lang="fa-IR" sz="4400" b="1" dirty="0" smtClean="0">
                <a:cs typeface="B Nazanin" pitchFamily="2" charset="-78"/>
              </a:rPr>
              <a:t> </a:t>
            </a:r>
            <a:r>
              <a:rPr lang="fa-IR" sz="4400" b="1" dirty="0" smtClean="0">
                <a:solidFill>
                  <a:schemeClr val="tx2"/>
                </a:solidFill>
                <a:cs typeface="B Nazanin" pitchFamily="2" charset="-78"/>
              </a:rPr>
              <a:t>عواملی که بر مقدار عرضه یک کالا موثر هستند عبارتند از:   </a:t>
            </a:r>
          </a:p>
          <a:p>
            <a:pPr algn="just" eaLnBrk="1" hangingPunct="1">
              <a:buFont typeface="Wingdings" pitchFamily="2" charset="2"/>
              <a:buNone/>
              <a:defRPr/>
            </a:pPr>
            <a:r>
              <a:rPr lang="fa-IR" sz="4400" b="1" dirty="0" smtClean="0">
                <a:cs typeface="B Nazanin" pitchFamily="2" charset="-78"/>
              </a:rPr>
              <a:t>1- هزینه تولید :</a:t>
            </a:r>
          </a:p>
          <a:p>
            <a:pPr algn="just" eaLnBrk="1" hangingPunct="1">
              <a:buFont typeface="Wingdings" pitchFamily="2" charset="2"/>
              <a:buNone/>
              <a:defRPr/>
            </a:pPr>
            <a:r>
              <a:rPr lang="fa-IR" sz="4400" b="1" dirty="0" smtClean="0">
                <a:cs typeface="B Nazanin" pitchFamily="2" charset="-78"/>
              </a:rPr>
              <a:t>  الف ) هزینه مستقیم مانند افزایش قیمت نهاده تولید: </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idx="1"/>
          </p:nvPr>
        </p:nvSpPr>
        <p:spPr>
          <a:xfrm>
            <a:off x="277813" y="333375"/>
            <a:ext cx="8686800" cy="6048375"/>
          </a:xfrm>
        </p:spPr>
        <p:txBody>
          <a:bodyPr/>
          <a:lstStyle/>
          <a:p>
            <a:pPr algn="just" eaLnBrk="1" hangingPunct="1">
              <a:buFont typeface="Wingdings" pitchFamily="2" charset="2"/>
              <a:buNone/>
              <a:defRPr/>
            </a:pPr>
            <a:r>
              <a:rPr lang="fa-IR" sz="4400" b="1" dirty="0" smtClean="0">
                <a:cs typeface="B Nazanin" pitchFamily="2" charset="-78"/>
              </a:rPr>
              <a:t> </a:t>
            </a:r>
            <a:r>
              <a:rPr lang="fa-IR" sz="4400" b="1" dirty="0" smtClean="0">
                <a:solidFill>
                  <a:schemeClr val="tx2"/>
                </a:solidFill>
                <a:cs typeface="B Nazanin" pitchFamily="2" charset="-78"/>
              </a:rPr>
              <a:t>عواملی که بر مقدار عرضه یک کالا موثر هستند عبارتند از:   </a:t>
            </a:r>
          </a:p>
          <a:p>
            <a:pPr algn="just" eaLnBrk="1" hangingPunct="1">
              <a:buFont typeface="Wingdings" pitchFamily="2" charset="2"/>
              <a:buNone/>
              <a:defRPr/>
            </a:pPr>
            <a:r>
              <a:rPr lang="fa-IR" sz="4400" b="1" dirty="0" smtClean="0">
                <a:cs typeface="B Nazanin" pitchFamily="2" charset="-78"/>
              </a:rPr>
              <a:t>1- هزینه تولید :</a:t>
            </a:r>
          </a:p>
          <a:p>
            <a:pPr algn="just" eaLnBrk="1" hangingPunct="1">
              <a:buFont typeface="Wingdings" pitchFamily="2" charset="2"/>
              <a:buNone/>
              <a:defRPr/>
            </a:pPr>
            <a:r>
              <a:rPr lang="fa-IR" sz="4400" b="1" dirty="0" smtClean="0">
                <a:cs typeface="B Nazanin" pitchFamily="2" charset="-78"/>
              </a:rPr>
              <a:t>  الف ) هزینه مستقیم مانند افزایش قیمت نهاده تولید: </a:t>
            </a:r>
          </a:p>
          <a:p>
            <a:pPr algn="l" eaLnBrk="1" hangingPunct="1">
              <a:buFont typeface="Wingdings" pitchFamily="2" charset="2"/>
              <a:buNone/>
              <a:defRPr/>
            </a:pPr>
            <a:r>
              <a:rPr lang="fa-IR" sz="4000" b="1" dirty="0" smtClean="0">
                <a:solidFill>
                  <a:srgbClr val="FF0000"/>
                </a:solidFill>
                <a:cs typeface="B Nazanin" pitchFamily="2" charset="-78"/>
              </a:rPr>
              <a:t> ؟هزینه تولید  →</a:t>
            </a:r>
            <a:r>
              <a:rPr lang="en-US" sz="4000" b="1" dirty="0" smtClean="0">
                <a:solidFill>
                  <a:srgbClr val="FF0000"/>
                </a:solidFill>
                <a:cs typeface="B Nazanin" pitchFamily="2" charset="-78"/>
              </a:rPr>
              <a:t>↑ </a:t>
            </a:r>
            <a:r>
              <a:rPr lang="fa-IR" sz="4000" b="1" dirty="0" smtClean="0">
                <a:solidFill>
                  <a:srgbClr val="FF0000"/>
                </a:solidFill>
                <a:cs typeface="B Nazanin" pitchFamily="2" charset="-78"/>
              </a:rPr>
              <a:t>قیمت نهاده</a:t>
            </a:r>
            <a:r>
              <a:rPr lang="fa-IR" sz="3600" b="1" dirty="0" smtClean="0">
                <a:cs typeface="B Nazanin" pitchFamily="2" charset="-78"/>
              </a:rPr>
              <a:t> </a:t>
            </a:r>
            <a:endParaRPr lang="fa-IR" sz="4400" b="1" dirty="0" smtClean="0">
              <a:cs typeface="B Nazanin" pitchFamily="2" charset="-78"/>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idx="1"/>
          </p:nvPr>
        </p:nvSpPr>
        <p:spPr>
          <a:xfrm>
            <a:off x="277813" y="333375"/>
            <a:ext cx="8686800" cy="6048375"/>
          </a:xfrm>
        </p:spPr>
        <p:txBody>
          <a:bodyPr/>
          <a:lstStyle/>
          <a:p>
            <a:pPr algn="just" eaLnBrk="1" hangingPunct="1">
              <a:buFont typeface="Wingdings" pitchFamily="2" charset="2"/>
              <a:buNone/>
              <a:defRPr/>
            </a:pPr>
            <a:r>
              <a:rPr lang="fa-IR" sz="4400" b="1" dirty="0" smtClean="0">
                <a:cs typeface="B Nazanin" pitchFamily="2" charset="-78"/>
              </a:rPr>
              <a:t> </a:t>
            </a:r>
            <a:r>
              <a:rPr lang="fa-IR" sz="4400" b="1" dirty="0" smtClean="0">
                <a:solidFill>
                  <a:schemeClr val="tx2"/>
                </a:solidFill>
                <a:cs typeface="B Nazanin" pitchFamily="2" charset="-78"/>
              </a:rPr>
              <a:t>عواملی که بر مقدار عرضه یک کالا موثر هستند عبارتند از:   </a:t>
            </a:r>
          </a:p>
          <a:p>
            <a:pPr algn="just" eaLnBrk="1" hangingPunct="1">
              <a:buFont typeface="Wingdings" pitchFamily="2" charset="2"/>
              <a:buNone/>
              <a:defRPr/>
            </a:pPr>
            <a:r>
              <a:rPr lang="fa-IR" sz="4400" b="1" dirty="0" smtClean="0">
                <a:cs typeface="B Nazanin" pitchFamily="2" charset="-78"/>
              </a:rPr>
              <a:t>1- هزینه تولید :</a:t>
            </a:r>
          </a:p>
          <a:p>
            <a:pPr algn="just" eaLnBrk="1" hangingPunct="1">
              <a:buFont typeface="Wingdings" pitchFamily="2" charset="2"/>
              <a:buNone/>
              <a:defRPr/>
            </a:pPr>
            <a:r>
              <a:rPr lang="fa-IR" sz="4400" b="1" dirty="0" smtClean="0">
                <a:cs typeface="B Nazanin" pitchFamily="2" charset="-78"/>
              </a:rPr>
              <a:t>  الف ) هزینه مستقیم مانند افزایش قیمت نهاده تولید: </a:t>
            </a:r>
          </a:p>
          <a:p>
            <a:pPr algn="l" eaLnBrk="1" hangingPunct="1">
              <a:buFont typeface="Wingdings" pitchFamily="2" charset="2"/>
              <a:buNone/>
              <a:defRPr/>
            </a:pPr>
            <a:r>
              <a:rPr lang="en-US" sz="4000" b="1" dirty="0" smtClean="0">
                <a:solidFill>
                  <a:srgbClr val="FF0000"/>
                </a:solidFill>
                <a:cs typeface="B Nazanin" pitchFamily="2" charset="-78"/>
              </a:rPr>
              <a:t>? </a:t>
            </a:r>
            <a:r>
              <a:rPr lang="fa-IR" sz="4000" b="1" dirty="0" smtClean="0">
                <a:solidFill>
                  <a:srgbClr val="FF0000"/>
                </a:solidFill>
                <a:cs typeface="B Nazanin" pitchFamily="2" charset="-78"/>
              </a:rPr>
              <a:t>عرضه →</a:t>
            </a:r>
            <a:r>
              <a:rPr lang="en-US" sz="4000" b="1" dirty="0" smtClean="0">
                <a:solidFill>
                  <a:srgbClr val="FF0000"/>
                </a:solidFill>
                <a:cs typeface="B Nazanin" pitchFamily="2" charset="-78"/>
              </a:rPr>
              <a:t>↑ </a:t>
            </a:r>
            <a:r>
              <a:rPr lang="fa-IR" sz="4000" b="1" dirty="0" smtClean="0">
                <a:solidFill>
                  <a:srgbClr val="FF0000"/>
                </a:solidFill>
                <a:cs typeface="B Nazanin" pitchFamily="2" charset="-78"/>
              </a:rPr>
              <a:t>هزینه تولید  →</a:t>
            </a:r>
            <a:r>
              <a:rPr lang="en-US" sz="4000" b="1" dirty="0" smtClean="0">
                <a:solidFill>
                  <a:srgbClr val="FF0000"/>
                </a:solidFill>
                <a:cs typeface="B Nazanin" pitchFamily="2" charset="-78"/>
              </a:rPr>
              <a:t>↑ </a:t>
            </a:r>
            <a:r>
              <a:rPr lang="fa-IR" sz="4000" b="1" dirty="0" smtClean="0">
                <a:solidFill>
                  <a:srgbClr val="FF0000"/>
                </a:solidFill>
                <a:cs typeface="B Nazanin" pitchFamily="2" charset="-78"/>
              </a:rPr>
              <a:t>قیمت نهاده</a:t>
            </a:r>
            <a:r>
              <a:rPr lang="fa-IR" sz="3600" b="1" dirty="0" smtClean="0">
                <a:cs typeface="B Nazanin" pitchFamily="2" charset="-78"/>
              </a:rPr>
              <a:t> </a:t>
            </a:r>
            <a:endParaRPr lang="fa-IR" sz="4400" b="1" dirty="0" smtClean="0">
              <a:cs typeface="B Nazanin" pitchFamily="2" charset="-78"/>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idx="1"/>
          </p:nvPr>
        </p:nvSpPr>
        <p:spPr>
          <a:xfrm>
            <a:off x="277813" y="333375"/>
            <a:ext cx="8686800" cy="6048375"/>
          </a:xfrm>
        </p:spPr>
        <p:txBody>
          <a:bodyPr/>
          <a:lstStyle/>
          <a:p>
            <a:pPr algn="just" eaLnBrk="1" hangingPunct="1">
              <a:buFont typeface="Wingdings" pitchFamily="2" charset="2"/>
              <a:buNone/>
              <a:defRPr/>
            </a:pPr>
            <a:r>
              <a:rPr lang="fa-IR" sz="4400" b="1" dirty="0" smtClean="0">
                <a:cs typeface="B Nazanin" pitchFamily="2" charset="-78"/>
              </a:rPr>
              <a:t> </a:t>
            </a:r>
            <a:r>
              <a:rPr lang="fa-IR" sz="4400" b="1" dirty="0" smtClean="0">
                <a:solidFill>
                  <a:schemeClr val="tx2"/>
                </a:solidFill>
                <a:cs typeface="B Nazanin" pitchFamily="2" charset="-78"/>
              </a:rPr>
              <a:t>عواملی که بر مقدار عرضه یک کالا موثر هستند عبارتند از:   </a:t>
            </a:r>
          </a:p>
          <a:p>
            <a:pPr algn="just" eaLnBrk="1" hangingPunct="1">
              <a:buFont typeface="Wingdings" pitchFamily="2" charset="2"/>
              <a:buNone/>
              <a:defRPr/>
            </a:pPr>
            <a:r>
              <a:rPr lang="fa-IR" sz="4400" b="1" dirty="0" smtClean="0">
                <a:cs typeface="B Nazanin" pitchFamily="2" charset="-78"/>
              </a:rPr>
              <a:t>1- هزینه تولید :</a:t>
            </a:r>
          </a:p>
          <a:p>
            <a:pPr algn="just" eaLnBrk="1" hangingPunct="1">
              <a:buFont typeface="Wingdings" pitchFamily="2" charset="2"/>
              <a:buNone/>
              <a:defRPr/>
            </a:pPr>
            <a:r>
              <a:rPr lang="fa-IR" sz="4400" b="1" dirty="0" smtClean="0">
                <a:cs typeface="B Nazanin" pitchFamily="2" charset="-78"/>
              </a:rPr>
              <a:t>  الف ) هزینه مستقیم مانند افزایش قیمت نهاده تولید: </a:t>
            </a:r>
          </a:p>
          <a:p>
            <a:pPr algn="l" eaLnBrk="1" hangingPunct="1">
              <a:buFont typeface="Wingdings" pitchFamily="2" charset="2"/>
              <a:buNone/>
              <a:defRPr/>
            </a:pPr>
            <a:r>
              <a:rPr lang="fa-IR" sz="4000" b="1" dirty="0" smtClean="0">
                <a:solidFill>
                  <a:srgbClr val="FF0000"/>
                </a:solidFill>
                <a:cs typeface="B Nazanin" pitchFamily="2" charset="-78"/>
              </a:rPr>
              <a:t>→ </a:t>
            </a:r>
            <a:r>
              <a:rPr lang="en-US" sz="4000" b="1" dirty="0" smtClean="0">
                <a:solidFill>
                  <a:srgbClr val="FF0000"/>
                </a:solidFill>
                <a:cs typeface="B Nazanin" pitchFamily="2" charset="-78"/>
              </a:rPr>
              <a:t>↓ </a:t>
            </a:r>
            <a:r>
              <a:rPr lang="fa-IR" sz="4000" b="1" dirty="0" smtClean="0">
                <a:solidFill>
                  <a:srgbClr val="FF0000"/>
                </a:solidFill>
                <a:cs typeface="B Nazanin" pitchFamily="2" charset="-78"/>
              </a:rPr>
              <a:t>عرضه →</a:t>
            </a:r>
            <a:r>
              <a:rPr lang="en-US" sz="4000" b="1" dirty="0" smtClean="0">
                <a:solidFill>
                  <a:srgbClr val="FF0000"/>
                </a:solidFill>
                <a:cs typeface="B Nazanin" pitchFamily="2" charset="-78"/>
              </a:rPr>
              <a:t>↑ </a:t>
            </a:r>
            <a:r>
              <a:rPr lang="fa-IR" sz="4000" b="1" dirty="0" smtClean="0">
                <a:solidFill>
                  <a:srgbClr val="FF0000"/>
                </a:solidFill>
                <a:cs typeface="B Nazanin" pitchFamily="2" charset="-78"/>
              </a:rPr>
              <a:t>هزینه تولید  →</a:t>
            </a:r>
            <a:r>
              <a:rPr lang="en-US" sz="4000" b="1" dirty="0" smtClean="0">
                <a:solidFill>
                  <a:srgbClr val="FF0000"/>
                </a:solidFill>
                <a:cs typeface="B Nazanin" pitchFamily="2" charset="-78"/>
              </a:rPr>
              <a:t>↑ </a:t>
            </a:r>
            <a:r>
              <a:rPr lang="fa-IR" sz="4000" b="1" dirty="0" smtClean="0">
                <a:solidFill>
                  <a:srgbClr val="FF0000"/>
                </a:solidFill>
                <a:cs typeface="B Nazanin" pitchFamily="2" charset="-78"/>
              </a:rPr>
              <a:t>قیمت نهاده</a:t>
            </a:r>
            <a:r>
              <a:rPr lang="fa-IR" sz="3600" b="1" dirty="0" smtClean="0">
                <a:cs typeface="B Nazanin" pitchFamily="2" charset="-78"/>
              </a:rPr>
              <a:t> </a:t>
            </a:r>
            <a:endParaRPr lang="fa-IR" sz="4400" b="1" dirty="0" smtClean="0">
              <a:cs typeface="B Nazanin" pitchFamily="2" charset="-78"/>
            </a:endParaRPr>
          </a:p>
          <a:p>
            <a:pPr algn="ctr" eaLnBrk="1" hangingPunct="1">
              <a:buFont typeface="Wingdings" pitchFamily="2" charset="2"/>
              <a:buNone/>
              <a:defRPr/>
            </a:pPr>
            <a:endParaRPr lang="fa-IR" b="1" dirty="0" smtClean="0">
              <a:cs typeface="B Nazanin" pitchFamily="2" charset="-78"/>
            </a:endParaRPr>
          </a:p>
          <a:p>
            <a:pPr algn="ctr" eaLnBrk="1" hangingPunct="1">
              <a:buFont typeface="Wingdings" pitchFamily="2" charset="2"/>
              <a:buNone/>
              <a:defRPr/>
            </a:pPr>
            <a:r>
              <a:rPr lang="fa-IR" sz="4000" b="1" dirty="0" smtClean="0">
                <a:solidFill>
                  <a:srgbClr val="FF0000"/>
                </a:solidFill>
                <a:cs typeface="B Nazanin" pitchFamily="2" charset="-78"/>
              </a:rPr>
              <a:t>حرکت منحنی عرضه به سمت ؟؟؟؟</a:t>
            </a:r>
            <a:endParaRPr lang="en-US" b="1" dirty="0" smtClean="0">
              <a:cs typeface="B Nazanin" pitchFamily="2" charset="-78"/>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2047" y="1543051"/>
            <a:ext cx="8673612" cy="5143500"/>
          </a:xfrm>
        </p:spPr>
        <p:txBody>
          <a:bodyPr/>
          <a:lstStyle/>
          <a:p>
            <a:pPr algn="ctr">
              <a:lnSpc>
                <a:spcPct val="150000"/>
              </a:lnSpc>
              <a:buFont typeface="Wingdings 2" panose="05020102010507070707" pitchFamily="18" charset="2"/>
              <a:buNone/>
            </a:pPr>
            <a:r>
              <a:rPr lang="ar-SA" altLang="fa-IR" sz="4985" b="1">
                <a:cs typeface="B Nazanin" panose="00000400000000000000" pitchFamily="2" charset="-78"/>
              </a:rPr>
              <a:t>و در نتيجه</a:t>
            </a:r>
            <a:r>
              <a:rPr lang="fa-IR" altLang="fa-IR" sz="4985" b="1">
                <a:cs typeface="B Nazanin" panose="00000400000000000000" pitchFamily="2" charset="-78"/>
              </a:rPr>
              <a:t>:</a:t>
            </a:r>
            <a:r>
              <a:rPr lang="ar-SA" altLang="fa-IR" sz="4985" b="1">
                <a:cs typeface="B Nazanin" panose="00000400000000000000" pitchFamily="2" charset="-78"/>
              </a:rPr>
              <a:t> امور </a:t>
            </a:r>
            <a:r>
              <a:rPr lang="ar-SA" altLang="fa-IR" sz="4985" b="1">
                <a:solidFill>
                  <a:srgbClr val="C00000"/>
                </a:solidFill>
                <a:cs typeface="B Nazanin" panose="00000400000000000000" pitchFamily="2" charset="-78"/>
              </a:rPr>
              <a:t>طرح</a:t>
            </a:r>
            <a:r>
              <a:rPr lang="ar-SA" altLang="fa-IR" sz="4985" b="1">
                <a:cs typeface="B Nazanin" panose="00000400000000000000" pitchFamily="2" charset="-78"/>
              </a:rPr>
              <a:t>، </a:t>
            </a:r>
            <a:r>
              <a:rPr lang="ar-SA" altLang="fa-IR" sz="4985" b="1">
                <a:solidFill>
                  <a:srgbClr val="C00000"/>
                </a:solidFill>
                <a:cs typeface="B Nazanin" panose="00000400000000000000" pitchFamily="2" charset="-78"/>
              </a:rPr>
              <a:t>برنامه</a:t>
            </a:r>
            <a:r>
              <a:rPr lang="fa-IR" altLang="fa-IR" sz="4985" b="1">
                <a:solidFill>
                  <a:srgbClr val="C00000"/>
                </a:solidFill>
                <a:cs typeface="B Nazanin" panose="00000400000000000000" pitchFamily="2" charset="-78"/>
              </a:rPr>
              <a:t>‌</a:t>
            </a:r>
            <a:r>
              <a:rPr lang="ar-SA" altLang="fa-IR" sz="4985" b="1">
                <a:solidFill>
                  <a:srgbClr val="C00000"/>
                </a:solidFill>
                <a:cs typeface="B Nazanin" panose="00000400000000000000" pitchFamily="2" charset="-78"/>
              </a:rPr>
              <a:t>ريزى</a:t>
            </a:r>
            <a:r>
              <a:rPr lang="ar-SA" altLang="fa-IR" sz="4985" b="1">
                <a:cs typeface="B Nazanin" panose="00000400000000000000" pitchFamily="2" charset="-78"/>
              </a:rPr>
              <a:t>، </a:t>
            </a:r>
            <a:r>
              <a:rPr lang="ar-SA" altLang="fa-IR" sz="4985" b="1">
                <a:solidFill>
                  <a:srgbClr val="C00000"/>
                </a:solidFill>
                <a:cs typeface="B Nazanin" panose="00000400000000000000" pitchFamily="2" charset="-78"/>
              </a:rPr>
              <a:t>اجرا</a:t>
            </a:r>
            <a:r>
              <a:rPr lang="ar-SA" altLang="fa-IR" sz="4985" b="1">
                <a:cs typeface="B Nazanin" panose="00000400000000000000" pitchFamily="2" charset="-78"/>
              </a:rPr>
              <a:t> و </a:t>
            </a:r>
            <a:r>
              <a:rPr lang="ar-SA" altLang="fa-IR" sz="4985" b="1">
                <a:solidFill>
                  <a:srgbClr val="C00000"/>
                </a:solidFill>
                <a:cs typeface="B Nazanin" panose="00000400000000000000" pitchFamily="2" charset="-78"/>
              </a:rPr>
              <a:t>نظارت</a:t>
            </a:r>
            <a:r>
              <a:rPr lang="ar-SA" altLang="fa-IR" sz="4985" b="1">
                <a:cs typeface="B Nazanin" panose="00000400000000000000" pitchFamily="2" charset="-78"/>
              </a:rPr>
              <a:t> بر </a:t>
            </a:r>
            <a:r>
              <a:rPr lang="ar-SA" altLang="fa-IR" sz="4985" b="1">
                <a:solidFill>
                  <a:srgbClr val="FF9900"/>
                </a:solidFill>
                <a:cs typeface="B Nazanin" panose="00000400000000000000" pitchFamily="2" charset="-78"/>
              </a:rPr>
              <a:t>عملکرد نظام</a:t>
            </a:r>
            <a:r>
              <a:rPr lang="fa-IR" altLang="fa-IR" sz="4985" b="1">
                <a:solidFill>
                  <a:srgbClr val="FF9900"/>
                </a:solidFill>
                <a:cs typeface="B Nazanin" panose="00000400000000000000" pitchFamily="2" charset="-78"/>
              </a:rPr>
              <a:t>‌</a:t>
            </a:r>
            <a:r>
              <a:rPr lang="ar-SA" altLang="fa-IR" sz="4985" b="1">
                <a:solidFill>
                  <a:srgbClr val="FF9900"/>
                </a:solidFill>
                <a:cs typeface="B Nazanin" panose="00000400000000000000" pitchFamily="2" charset="-78"/>
              </a:rPr>
              <a:t>هاى توليدى خدماتى</a:t>
            </a:r>
            <a:r>
              <a:rPr lang="ar-SA" altLang="fa-IR" sz="4985" b="1">
                <a:cs typeface="B Nazanin" panose="00000400000000000000" pitchFamily="2" charset="-78"/>
              </a:rPr>
              <a:t> بشکل منسجم</a:t>
            </a:r>
            <a:r>
              <a:rPr lang="fa-IR" altLang="fa-IR" sz="4985" b="1">
                <a:cs typeface="B Nazanin" panose="00000400000000000000" pitchFamily="2" charset="-78"/>
              </a:rPr>
              <a:t>‌</a:t>
            </a:r>
            <a:r>
              <a:rPr lang="ar-SA" altLang="fa-IR" sz="4985" b="1">
                <a:cs typeface="B Nazanin" panose="00000400000000000000" pitchFamily="2" charset="-78"/>
              </a:rPr>
              <a:t>تر انجام مى</a:t>
            </a:r>
            <a:r>
              <a:rPr lang="fa-IR" altLang="fa-IR" sz="4985" b="1">
                <a:cs typeface="B Nazanin" panose="00000400000000000000" pitchFamily="2" charset="-78"/>
              </a:rPr>
              <a:t>‌</a:t>
            </a:r>
            <a:r>
              <a:rPr lang="ar-SA" altLang="fa-IR" sz="4985" b="1">
                <a:cs typeface="B Nazanin" panose="00000400000000000000" pitchFamily="2" charset="-78"/>
              </a:rPr>
              <a:t>شود و در نهايت</a:t>
            </a:r>
            <a:r>
              <a:rPr lang="fa-IR" altLang="fa-IR" sz="4985" b="1">
                <a:cs typeface="B Nazanin" panose="00000400000000000000" pitchFamily="2" charset="-78"/>
              </a:rPr>
              <a:t>، </a:t>
            </a:r>
            <a:endParaRPr lang="en-US" altLang="fa-IR" sz="4985">
              <a:cs typeface="B Nazanin" panose="00000400000000000000" pitchFamily="2" charset="-78"/>
            </a:endParaRPr>
          </a:p>
        </p:txBody>
      </p:sp>
      <p:sp>
        <p:nvSpPr>
          <p:cNvPr id="3686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89867B6C-5B40-4B96-9612-F4490A0570FF}" type="slidenum">
              <a:rPr lang="fa-IR" altLang="fa-IR" sz="1108">
                <a:solidFill>
                  <a:srgbClr val="045C75"/>
                </a:solidFill>
              </a:rPr>
              <a:pPr>
                <a:spcBef>
                  <a:spcPct val="0"/>
                </a:spcBef>
                <a:buClrTx/>
                <a:buSzTx/>
                <a:buFontTx/>
                <a:buNone/>
              </a:pPr>
              <a:t>11</a:t>
            </a:fld>
            <a:endParaRPr lang="fa-IR" altLang="fa-IR" sz="1108">
              <a:solidFill>
                <a:srgbClr val="045C75"/>
              </a:solidFill>
            </a:endParaRPr>
          </a:p>
        </p:txBody>
      </p:sp>
      <p:sp>
        <p:nvSpPr>
          <p:cNvPr id="7" name="Title 1"/>
          <p:cNvSpPr>
            <a:spLocks noGrp="1"/>
          </p:cNvSpPr>
          <p:nvPr>
            <p:ph type="title"/>
          </p:nvPr>
        </p:nvSpPr>
        <p:spPr>
          <a:xfrm>
            <a:off x="167054" y="212136"/>
            <a:ext cx="8792308" cy="1370824"/>
          </a:xfrm>
          <a:effectLst>
            <a:outerShdw blurRad="152400" dist="114300" dir="2700000" algn="tl" rotWithShape="0">
              <a:prstClr val="black">
                <a:alpha val="40000"/>
              </a:prstClr>
            </a:outerShdw>
          </a:effectLst>
        </p:spPr>
        <p:txBody>
          <a:bodyPr rtlCol="1">
            <a:spAutoFit/>
          </a:bodyPr>
          <a:lstStyle/>
          <a:p>
            <a:pPr algn="ctr">
              <a:defRPr/>
            </a:pPr>
            <a:r>
              <a:rPr lang="fa-IR" sz="4985" b="1" dirty="0">
                <a:solidFill>
                  <a:srgbClr val="FF0000"/>
                </a:solidFill>
                <a:cs typeface="B Titr" panose="00000700000000000000" pitchFamily="2" charset="-78"/>
              </a:rPr>
              <a:t>مهندسی صنایع چه تخصصی است؟ </a:t>
            </a:r>
            <a:r>
              <a:rPr lang="fa-IR" sz="3323" b="1" dirty="0">
                <a:solidFill>
                  <a:srgbClr val="FF0000"/>
                </a:solidFill>
                <a:cs typeface="B Titr" panose="00000700000000000000" pitchFamily="2" charset="-78"/>
              </a:rPr>
              <a:t>(ادامه)</a:t>
            </a:r>
            <a:endParaRPr lang="en-US" sz="3323" b="1" dirty="0">
              <a:solidFill>
                <a:srgbClr val="FF0000"/>
              </a:solidFill>
              <a:cs typeface="B Titr" panose="00000700000000000000" pitchFamily="2" charset="-78"/>
            </a:endParaRPr>
          </a:p>
        </p:txBody>
      </p:sp>
    </p:spTree>
    <p:extLst>
      <p:ext uri="{BB962C8B-B14F-4D97-AF65-F5344CB8AC3E}">
        <p14:creationId xmlns:p14="http://schemas.microsoft.com/office/powerpoint/2010/main" val="479451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1000"/>
                                        <p:tgtEl>
                                          <p:spTgt spid="3">
                                            <p:txEl>
                                              <p:pRg st="0" end="0"/>
                                            </p:txEl>
                                          </p:spTgt>
                                        </p:tgtEl>
                                      </p:cBhvr>
                                    </p:animEffect>
                                  </p:childTnLst>
                                </p:cTn>
                              </p:par>
                            </p:childTnLst>
                          </p:cTn>
                        </p:par>
                        <p:par>
                          <p:cTn id="8" fill="hold" nodeType="afterGroup">
                            <p:stCondLst>
                              <p:cond delay="4200"/>
                            </p:stCondLst>
                            <p:childTnLst>
                              <p:par>
                                <p:cTn id="9" presetID="3" presetClass="emph" presetSubtype="2" repeatCount="indefinite" accel="50000" decel="50000" fill="hold" grpId="0" nodeType="afterEffect">
                                  <p:stCondLst>
                                    <p:cond delay="0"/>
                                  </p:stCondLst>
                                  <p:childTnLst>
                                    <p:animClr clrSpc="rgb" dir="cw">
                                      <p:cBhvr override="childStyle">
                                        <p:cTn id="10" dur="2000" fill="hold"/>
                                        <p:tgtEl>
                                          <p:spTgt spid="7"/>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idx="1"/>
          </p:nvPr>
        </p:nvSpPr>
        <p:spPr>
          <a:xfrm>
            <a:off x="277813" y="333375"/>
            <a:ext cx="8686800" cy="6048375"/>
          </a:xfrm>
        </p:spPr>
        <p:txBody>
          <a:bodyPr/>
          <a:lstStyle/>
          <a:p>
            <a:pPr algn="just" eaLnBrk="1" hangingPunct="1">
              <a:buFont typeface="Wingdings" pitchFamily="2" charset="2"/>
              <a:buNone/>
              <a:defRPr/>
            </a:pPr>
            <a:r>
              <a:rPr lang="fa-IR" sz="4400" b="1" dirty="0" smtClean="0">
                <a:cs typeface="B Nazanin" pitchFamily="2" charset="-78"/>
              </a:rPr>
              <a:t> </a:t>
            </a:r>
            <a:r>
              <a:rPr lang="fa-IR" sz="4400" b="1" dirty="0" smtClean="0">
                <a:solidFill>
                  <a:schemeClr val="tx2"/>
                </a:solidFill>
                <a:cs typeface="B Nazanin" pitchFamily="2" charset="-78"/>
              </a:rPr>
              <a:t>عواملی که بر مقدار عرضه یک کالا موثر هستند عبارتند از:   </a:t>
            </a:r>
          </a:p>
          <a:p>
            <a:pPr algn="just" eaLnBrk="1" hangingPunct="1">
              <a:buFont typeface="Wingdings" pitchFamily="2" charset="2"/>
              <a:buNone/>
              <a:defRPr/>
            </a:pPr>
            <a:r>
              <a:rPr lang="fa-IR" sz="4400" b="1" dirty="0" smtClean="0">
                <a:cs typeface="B Nazanin" pitchFamily="2" charset="-78"/>
              </a:rPr>
              <a:t>1- هزینه تولید :</a:t>
            </a:r>
          </a:p>
          <a:p>
            <a:pPr algn="just" eaLnBrk="1" hangingPunct="1">
              <a:buFont typeface="Wingdings" pitchFamily="2" charset="2"/>
              <a:buNone/>
              <a:defRPr/>
            </a:pPr>
            <a:r>
              <a:rPr lang="fa-IR" sz="4400" b="1" dirty="0" smtClean="0">
                <a:cs typeface="B Nazanin" pitchFamily="2" charset="-78"/>
              </a:rPr>
              <a:t>  الف ) هزینه مستقیم مانند افزایش قیمت نهاده تولید: </a:t>
            </a:r>
          </a:p>
          <a:p>
            <a:pPr algn="l" eaLnBrk="1" hangingPunct="1">
              <a:buFont typeface="Wingdings" pitchFamily="2" charset="2"/>
              <a:buNone/>
              <a:defRPr/>
            </a:pPr>
            <a:r>
              <a:rPr lang="fa-IR" sz="4000" b="1" dirty="0" smtClean="0">
                <a:solidFill>
                  <a:srgbClr val="FF0000"/>
                </a:solidFill>
                <a:cs typeface="B Nazanin" pitchFamily="2" charset="-78"/>
              </a:rPr>
              <a:t>→ </a:t>
            </a:r>
            <a:r>
              <a:rPr lang="en-US" sz="4000" b="1" dirty="0" smtClean="0">
                <a:solidFill>
                  <a:srgbClr val="FF0000"/>
                </a:solidFill>
                <a:cs typeface="B Nazanin" pitchFamily="2" charset="-78"/>
              </a:rPr>
              <a:t>↓ </a:t>
            </a:r>
            <a:r>
              <a:rPr lang="fa-IR" sz="4000" b="1" dirty="0" smtClean="0">
                <a:solidFill>
                  <a:srgbClr val="FF0000"/>
                </a:solidFill>
                <a:cs typeface="B Nazanin" pitchFamily="2" charset="-78"/>
              </a:rPr>
              <a:t>عرضه →</a:t>
            </a:r>
            <a:r>
              <a:rPr lang="en-US" sz="4000" b="1" dirty="0" smtClean="0">
                <a:solidFill>
                  <a:srgbClr val="FF0000"/>
                </a:solidFill>
                <a:cs typeface="B Nazanin" pitchFamily="2" charset="-78"/>
              </a:rPr>
              <a:t>↑ </a:t>
            </a:r>
            <a:r>
              <a:rPr lang="fa-IR" sz="4000" b="1" dirty="0" smtClean="0">
                <a:solidFill>
                  <a:srgbClr val="FF0000"/>
                </a:solidFill>
                <a:cs typeface="B Nazanin" pitchFamily="2" charset="-78"/>
              </a:rPr>
              <a:t>هزینه تولید  →</a:t>
            </a:r>
            <a:r>
              <a:rPr lang="en-US" sz="4000" b="1" dirty="0" smtClean="0">
                <a:solidFill>
                  <a:srgbClr val="FF0000"/>
                </a:solidFill>
                <a:cs typeface="B Nazanin" pitchFamily="2" charset="-78"/>
              </a:rPr>
              <a:t>↑ </a:t>
            </a:r>
            <a:r>
              <a:rPr lang="fa-IR" sz="4000" b="1" dirty="0" smtClean="0">
                <a:solidFill>
                  <a:srgbClr val="FF0000"/>
                </a:solidFill>
                <a:cs typeface="B Nazanin" pitchFamily="2" charset="-78"/>
              </a:rPr>
              <a:t>قیمت نهاده</a:t>
            </a:r>
            <a:r>
              <a:rPr lang="fa-IR" sz="3600" b="1" dirty="0" smtClean="0">
                <a:cs typeface="B Nazanin" pitchFamily="2" charset="-78"/>
              </a:rPr>
              <a:t> </a:t>
            </a:r>
            <a:endParaRPr lang="fa-IR" sz="4400" b="1" dirty="0" smtClean="0">
              <a:cs typeface="B Nazanin" pitchFamily="2" charset="-78"/>
            </a:endParaRPr>
          </a:p>
          <a:p>
            <a:pPr algn="ctr" eaLnBrk="1" hangingPunct="1">
              <a:buFont typeface="Wingdings" pitchFamily="2" charset="2"/>
              <a:buNone/>
              <a:defRPr/>
            </a:pPr>
            <a:endParaRPr lang="fa-IR" b="1" dirty="0" smtClean="0">
              <a:cs typeface="B Nazanin" pitchFamily="2" charset="-78"/>
            </a:endParaRPr>
          </a:p>
          <a:p>
            <a:pPr algn="ctr" eaLnBrk="1" hangingPunct="1">
              <a:buFont typeface="Wingdings" pitchFamily="2" charset="2"/>
              <a:buNone/>
              <a:defRPr/>
            </a:pPr>
            <a:r>
              <a:rPr lang="fa-IR" sz="4000" b="1" dirty="0" smtClean="0">
                <a:solidFill>
                  <a:srgbClr val="FF0000"/>
                </a:solidFill>
                <a:cs typeface="B Nazanin" pitchFamily="2" charset="-78"/>
              </a:rPr>
              <a:t>حرکت منحنی عرضه به سمت چپ</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idx="1"/>
          </p:nvPr>
        </p:nvSpPr>
        <p:spPr>
          <a:xfrm>
            <a:off x="277813" y="333375"/>
            <a:ext cx="8686800" cy="6048375"/>
          </a:xfrm>
        </p:spPr>
        <p:txBody>
          <a:bodyPr/>
          <a:lstStyle/>
          <a:p>
            <a:pPr algn="just" eaLnBrk="1" hangingPunct="1">
              <a:buFont typeface="Wingdings" pitchFamily="2" charset="2"/>
              <a:buNone/>
              <a:defRPr/>
            </a:pPr>
            <a:r>
              <a:rPr lang="fa-IR" sz="4400" b="1" dirty="0" smtClean="0">
                <a:cs typeface="B Nazanin" pitchFamily="2" charset="-78"/>
              </a:rPr>
              <a:t> </a:t>
            </a:r>
            <a:r>
              <a:rPr lang="fa-IR" sz="4400" b="1" dirty="0" smtClean="0">
                <a:solidFill>
                  <a:schemeClr val="tx2"/>
                </a:solidFill>
                <a:cs typeface="B Nazanin" pitchFamily="2" charset="-78"/>
              </a:rPr>
              <a:t>عواملی که بر مقدار عرضه یک کالا موثر هستند عبارتند از:   </a:t>
            </a:r>
          </a:p>
          <a:p>
            <a:pPr algn="just" eaLnBrk="1" hangingPunct="1">
              <a:buFont typeface="Wingdings" pitchFamily="2" charset="2"/>
              <a:buNone/>
              <a:defRPr/>
            </a:pPr>
            <a:r>
              <a:rPr lang="fa-IR" sz="4400" b="1" dirty="0" smtClean="0">
                <a:cs typeface="B Nazanin" pitchFamily="2" charset="-78"/>
              </a:rPr>
              <a:t>1- هزینه تولید :</a:t>
            </a:r>
          </a:p>
          <a:p>
            <a:pPr algn="just" eaLnBrk="1" hangingPunct="1">
              <a:buFont typeface="Wingdings" pitchFamily="2" charset="2"/>
              <a:buNone/>
              <a:defRPr/>
            </a:pPr>
            <a:r>
              <a:rPr lang="fa-IR" sz="4400" b="1" dirty="0" smtClean="0">
                <a:cs typeface="B Nazanin" pitchFamily="2" charset="-78"/>
              </a:rPr>
              <a:t>  الف ) هزینه مستقیم مانند افزایش قیمت نهاده تولید: </a:t>
            </a:r>
          </a:p>
          <a:p>
            <a:pPr algn="l" eaLnBrk="1" hangingPunct="1">
              <a:buFont typeface="Wingdings" pitchFamily="2" charset="2"/>
              <a:buNone/>
              <a:defRPr/>
            </a:pPr>
            <a:r>
              <a:rPr lang="en-US" sz="4000" b="1" dirty="0" smtClean="0">
                <a:solidFill>
                  <a:srgbClr val="FF0000"/>
                </a:solidFill>
                <a:cs typeface="B Nazanin" pitchFamily="2" charset="-78"/>
              </a:rPr>
              <a:t>? </a:t>
            </a:r>
            <a:r>
              <a:rPr lang="fa-IR" sz="4000" b="1" dirty="0" smtClean="0">
                <a:solidFill>
                  <a:srgbClr val="FF0000"/>
                </a:solidFill>
                <a:cs typeface="B Nazanin" pitchFamily="2" charset="-78"/>
              </a:rPr>
              <a:t>هزینه تولید  →</a:t>
            </a:r>
            <a:r>
              <a:rPr lang="en-US" sz="4000" b="1" dirty="0" smtClean="0">
                <a:solidFill>
                  <a:srgbClr val="FF0000"/>
                </a:solidFill>
                <a:cs typeface="B Nazanin" pitchFamily="2" charset="-78"/>
              </a:rPr>
              <a:t>↓</a:t>
            </a:r>
            <a:r>
              <a:rPr lang="fa-IR" sz="4000" b="1" dirty="0" smtClean="0">
                <a:solidFill>
                  <a:srgbClr val="FF0000"/>
                </a:solidFill>
                <a:cs typeface="B Nazanin" pitchFamily="2" charset="-78"/>
              </a:rPr>
              <a:t>قیمت نهاده</a:t>
            </a:r>
            <a:r>
              <a:rPr lang="fa-IR" sz="3600" b="1" dirty="0" smtClean="0">
                <a:cs typeface="B Nazanin" pitchFamily="2" charset="-78"/>
              </a:rPr>
              <a:t> </a:t>
            </a:r>
            <a:endParaRPr lang="fa-IR" sz="4400" b="1" dirty="0" smtClean="0">
              <a:cs typeface="B Nazanin" pitchFamily="2" charset="-78"/>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idx="1"/>
          </p:nvPr>
        </p:nvSpPr>
        <p:spPr>
          <a:xfrm>
            <a:off x="277813" y="333375"/>
            <a:ext cx="8686800" cy="6048375"/>
          </a:xfrm>
        </p:spPr>
        <p:txBody>
          <a:bodyPr/>
          <a:lstStyle/>
          <a:p>
            <a:pPr algn="just" eaLnBrk="1" hangingPunct="1">
              <a:buFont typeface="Wingdings" pitchFamily="2" charset="2"/>
              <a:buNone/>
              <a:defRPr/>
            </a:pPr>
            <a:r>
              <a:rPr lang="fa-IR" sz="4400" b="1" dirty="0" smtClean="0">
                <a:cs typeface="B Nazanin" pitchFamily="2" charset="-78"/>
              </a:rPr>
              <a:t> </a:t>
            </a:r>
            <a:r>
              <a:rPr lang="fa-IR" sz="4400" b="1" dirty="0" smtClean="0">
                <a:solidFill>
                  <a:schemeClr val="tx2"/>
                </a:solidFill>
                <a:cs typeface="B Nazanin" pitchFamily="2" charset="-78"/>
              </a:rPr>
              <a:t>عواملی که بر مقدار عرضه یک کالا موثر هستند عبارتند از:   </a:t>
            </a:r>
          </a:p>
          <a:p>
            <a:pPr algn="just" eaLnBrk="1" hangingPunct="1">
              <a:buFont typeface="Wingdings" pitchFamily="2" charset="2"/>
              <a:buNone/>
              <a:defRPr/>
            </a:pPr>
            <a:r>
              <a:rPr lang="fa-IR" sz="4400" b="1" dirty="0" smtClean="0">
                <a:cs typeface="B Nazanin" pitchFamily="2" charset="-78"/>
              </a:rPr>
              <a:t>1- هزینه تولید :</a:t>
            </a:r>
          </a:p>
          <a:p>
            <a:pPr algn="just" eaLnBrk="1" hangingPunct="1">
              <a:buFont typeface="Wingdings" pitchFamily="2" charset="2"/>
              <a:buNone/>
              <a:defRPr/>
            </a:pPr>
            <a:r>
              <a:rPr lang="fa-IR" sz="4400" b="1" dirty="0" smtClean="0">
                <a:cs typeface="B Nazanin" pitchFamily="2" charset="-78"/>
              </a:rPr>
              <a:t>  الف ) هزینه مستقیم مانند افزایش قیمت نهاده تولید: </a:t>
            </a:r>
          </a:p>
          <a:p>
            <a:pPr algn="l" eaLnBrk="1" hangingPunct="1">
              <a:buFont typeface="Wingdings" pitchFamily="2" charset="2"/>
              <a:buNone/>
              <a:defRPr/>
            </a:pPr>
            <a:r>
              <a:rPr lang="fa-IR" sz="4000" b="1" dirty="0" smtClean="0">
                <a:solidFill>
                  <a:srgbClr val="FF0000"/>
                </a:solidFill>
                <a:cs typeface="B Nazanin" pitchFamily="2" charset="-78"/>
              </a:rPr>
              <a:t>؟؟عرضه → </a:t>
            </a:r>
            <a:r>
              <a:rPr lang="en-US" sz="4000" b="1" dirty="0" smtClean="0">
                <a:solidFill>
                  <a:srgbClr val="FF0000"/>
                </a:solidFill>
                <a:cs typeface="B Nazanin" pitchFamily="2" charset="-78"/>
              </a:rPr>
              <a:t>↓</a:t>
            </a:r>
            <a:r>
              <a:rPr lang="fa-IR" sz="4000" b="1" dirty="0" smtClean="0">
                <a:solidFill>
                  <a:srgbClr val="FF0000"/>
                </a:solidFill>
                <a:cs typeface="B Nazanin" pitchFamily="2" charset="-78"/>
              </a:rPr>
              <a:t>هزینه تولید  →</a:t>
            </a:r>
            <a:r>
              <a:rPr lang="en-US" sz="4000" b="1" dirty="0" smtClean="0">
                <a:solidFill>
                  <a:srgbClr val="FF0000"/>
                </a:solidFill>
                <a:cs typeface="B Nazanin" pitchFamily="2" charset="-78"/>
              </a:rPr>
              <a:t>↓</a:t>
            </a:r>
            <a:r>
              <a:rPr lang="fa-IR" sz="4000" b="1" dirty="0" smtClean="0">
                <a:solidFill>
                  <a:srgbClr val="FF0000"/>
                </a:solidFill>
                <a:cs typeface="B Nazanin" pitchFamily="2" charset="-78"/>
              </a:rPr>
              <a:t>قیمت نهاده</a:t>
            </a:r>
            <a:r>
              <a:rPr lang="fa-IR" sz="3600" b="1" dirty="0" smtClean="0">
                <a:cs typeface="B Nazanin" pitchFamily="2" charset="-78"/>
              </a:rPr>
              <a:t> </a:t>
            </a:r>
            <a:endParaRPr lang="fa-IR" sz="4400" b="1" dirty="0" smtClean="0">
              <a:cs typeface="B Nazanin" pitchFamily="2" charset="-78"/>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idx="1"/>
          </p:nvPr>
        </p:nvSpPr>
        <p:spPr>
          <a:xfrm>
            <a:off x="277813" y="333375"/>
            <a:ext cx="8686800" cy="6048375"/>
          </a:xfrm>
        </p:spPr>
        <p:txBody>
          <a:bodyPr/>
          <a:lstStyle/>
          <a:p>
            <a:pPr algn="just" eaLnBrk="1" hangingPunct="1">
              <a:buFont typeface="Wingdings" pitchFamily="2" charset="2"/>
              <a:buNone/>
              <a:defRPr/>
            </a:pPr>
            <a:r>
              <a:rPr lang="fa-IR" sz="4400" b="1" dirty="0" smtClean="0">
                <a:cs typeface="B Nazanin" pitchFamily="2" charset="-78"/>
              </a:rPr>
              <a:t> </a:t>
            </a:r>
            <a:r>
              <a:rPr lang="fa-IR" sz="4400" b="1" dirty="0" smtClean="0">
                <a:solidFill>
                  <a:schemeClr val="tx2"/>
                </a:solidFill>
                <a:cs typeface="B Nazanin" pitchFamily="2" charset="-78"/>
              </a:rPr>
              <a:t>عواملی که بر مقدار عرضه یک کالا موثر هستند عبارتند از:   </a:t>
            </a:r>
          </a:p>
          <a:p>
            <a:pPr algn="just" eaLnBrk="1" hangingPunct="1">
              <a:buFont typeface="Wingdings" pitchFamily="2" charset="2"/>
              <a:buNone/>
              <a:defRPr/>
            </a:pPr>
            <a:r>
              <a:rPr lang="fa-IR" sz="4400" b="1" dirty="0" smtClean="0">
                <a:cs typeface="B Nazanin" pitchFamily="2" charset="-78"/>
              </a:rPr>
              <a:t>1- هزینه تولید :</a:t>
            </a:r>
          </a:p>
          <a:p>
            <a:pPr algn="just" eaLnBrk="1" hangingPunct="1">
              <a:buFont typeface="Wingdings" pitchFamily="2" charset="2"/>
              <a:buNone/>
              <a:defRPr/>
            </a:pPr>
            <a:r>
              <a:rPr lang="fa-IR" sz="4400" b="1" dirty="0" smtClean="0">
                <a:cs typeface="B Nazanin" pitchFamily="2" charset="-78"/>
              </a:rPr>
              <a:t>  الف ) هزینه مستقیم مانند افزایش قیمت نهاده تولید: </a:t>
            </a:r>
          </a:p>
          <a:p>
            <a:pPr algn="l" eaLnBrk="1" hangingPunct="1">
              <a:buFont typeface="Wingdings" pitchFamily="2" charset="2"/>
              <a:buNone/>
              <a:defRPr/>
            </a:pPr>
            <a:r>
              <a:rPr lang="fa-IR" sz="4000" b="1" dirty="0" smtClean="0">
                <a:solidFill>
                  <a:srgbClr val="FF0000"/>
                </a:solidFill>
                <a:cs typeface="B Nazanin" pitchFamily="2" charset="-78"/>
              </a:rPr>
              <a:t>→</a:t>
            </a:r>
            <a:r>
              <a:rPr lang="en-US" sz="4000" b="1" dirty="0" smtClean="0">
                <a:solidFill>
                  <a:srgbClr val="FF0000"/>
                </a:solidFill>
                <a:cs typeface="B Nazanin" pitchFamily="2" charset="-78"/>
              </a:rPr>
              <a:t>↑</a:t>
            </a:r>
            <a:r>
              <a:rPr lang="fa-IR" sz="4000" b="1" dirty="0" smtClean="0">
                <a:solidFill>
                  <a:srgbClr val="FF0000"/>
                </a:solidFill>
                <a:cs typeface="B Nazanin" pitchFamily="2" charset="-78"/>
              </a:rPr>
              <a:t>عرضه → </a:t>
            </a:r>
            <a:r>
              <a:rPr lang="en-US" sz="4000" b="1" dirty="0" smtClean="0">
                <a:solidFill>
                  <a:srgbClr val="FF0000"/>
                </a:solidFill>
                <a:cs typeface="B Nazanin" pitchFamily="2" charset="-78"/>
              </a:rPr>
              <a:t>↓</a:t>
            </a:r>
            <a:r>
              <a:rPr lang="fa-IR" sz="4000" b="1" dirty="0" smtClean="0">
                <a:solidFill>
                  <a:srgbClr val="FF0000"/>
                </a:solidFill>
                <a:cs typeface="B Nazanin" pitchFamily="2" charset="-78"/>
              </a:rPr>
              <a:t>هزینه تولید  →</a:t>
            </a:r>
            <a:r>
              <a:rPr lang="en-US" sz="4000" b="1" dirty="0" smtClean="0">
                <a:solidFill>
                  <a:srgbClr val="FF0000"/>
                </a:solidFill>
                <a:cs typeface="B Nazanin" pitchFamily="2" charset="-78"/>
              </a:rPr>
              <a:t>↓</a:t>
            </a:r>
            <a:r>
              <a:rPr lang="fa-IR" sz="4000" b="1" dirty="0" smtClean="0">
                <a:solidFill>
                  <a:srgbClr val="FF0000"/>
                </a:solidFill>
                <a:cs typeface="B Nazanin" pitchFamily="2" charset="-78"/>
              </a:rPr>
              <a:t>قیمت نهاده</a:t>
            </a:r>
            <a:r>
              <a:rPr lang="fa-IR" sz="3600" b="1" dirty="0" smtClean="0">
                <a:cs typeface="B Nazanin" pitchFamily="2" charset="-78"/>
              </a:rPr>
              <a:t> </a:t>
            </a:r>
            <a:endParaRPr lang="fa-IR" sz="4400" b="1" dirty="0" smtClean="0">
              <a:cs typeface="B Nazanin" pitchFamily="2" charset="-78"/>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idx="1"/>
          </p:nvPr>
        </p:nvSpPr>
        <p:spPr>
          <a:xfrm>
            <a:off x="277813" y="333375"/>
            <a:ext cx="8686800" cy="6048375"/>
          </a:xfrm>
        </p:spPr>
        <p:txBody>
          <a:bodyPr/>
          <a:lstStyle/>
          <a:p>
            <a:pPr algn="just" eaLnBrk="1" hangingPunct="1">
              <a:buFont typeface="Wingdings" pitchFamily="2" charset="2"/>
              <a:buNone/>
              <a:defRPr/>
            </a:pPr>
            <a:r>
              <a:rPr lang="fa-IR" sz="4400" b="1" dirty="0" smtClean="0">
                <a:cs typeface="B Nazanin" pitchFamily="2" charset="-78"/>
              </a:rPr>
              <a:t> </a:t>
            </a:r>
            <a:r>
              <a:rPr lang="fa-IR" sz="4400" b="1" dirty="0" smtClean="0">
                <a:solidFill>
                  <a:schemeClr val="tx2"/>
                </a:solidFill>
                <a:cs typeface="B Nazanin" pitchFamily="2" charset="-78"/>
              </a:rPr>
              <a:t>عواملی که بر مقدار عرضه یک کالا موثر هستند عبارتند از:   </a:t>
            </a:r>
          </a:p>
          <a:p>
            <a:pPr algn="just" eaLnBrk="1" hangingPunct="1">
              <a:buFont typeface="Wingdings" pitchFamily="2" charset="2"/>
              <a:buNone/>
              <a:defRPr/>
            </a:pPr>
            <a:r>
              <a:rPr lang="fa-IR" sz="4400" b="1" dirty="0" smtClean="0">
                <a:cs typeface="B Nazanin" pitchFamily="2" charset="-78"/>
              </a:rPr>
              <a:t>1- هزینه تولید :</a:t>
            </a:r>
          </a:p>
          <a:p>
            <a:pPr algn="just" eaLnBrk="1" hangingPunct="1">
              <a:buFont typeface="Wingdings" pitchFamily="2" charset="2"/>
              <a:buNone/>
              <a:defRPr/>
            </a:pPr>
            <a:r>
              <a:rPr lang="fa-IR" sz="4400" b="1" dirty="0" smtClean="0">
                <a:cs typeface="B Nazanin" pitchFamily="2" charset="-78"/>
              </a:rPr>
              <a:t>  الف ) هزینه مستقیم مانند افزایش قیمت نهاده تولید: </a:t>
            </a:r>
          </a:p>
          <a:p>
            <a:pPr algn="l" eaLnBrk="1" hangingPunct="1">
              <a:buFont typeface="Wingdings" pitchFamily="2" charset="2"/>
              <a:buNone/>
              <a:defRPr/>
            </a:pPr>
            <a:r>
              <a:rPr lang="fa-IR" sz="4000" b="1" dirty="0" smtClean="0">
                <a:solidFill>
                  <a:srgbClr val="FF0000"/>
                </a:solidFill>
                <a:cs typeface="B Nazanin" pitchFamily="2" charset="-78"/>
              </a:rPr>
              <a:t>→</a:t>
            </a:r>
            <a:r>
              <a:rPr lang="en-US" sz="4000" b="1" dirty="0" smtClean="0">
                <a:solidFill>
                  <a:srgbClr val="FF0000"/>
                </a:solidFill>
                <a:cs typeface="B Nazanin" pitchFamily="2" charset="-78"/>
              </a:rPr>
              <a:t>↑</a:t>
            </a:r>
            <a:r>
              <a:rPr lang="fa-IR" sz="4000" b="1" dirty="0" smtClean="0">
                <a:solidFill>
                  <a:srgbClr val="FF0000"/>
                </a:solidFill>
                <a:cs typeface="B Nazanin" pitchFamily="2" charset="-78"/>
              </a:rPr>
              <a:t>عرضه → </a:t>
            </a:r>
            <a:r>
              <a:rPr lang="en-US" sz="4000" b="1" dirty="0" smtClean="0">
                <a:solidFill>
                  <a:srgbClr val="FF0000"/>
                </a:solidFill>
                <a:cs typeface="B Nazanin" pitchFamily="2" charset="-78"/>
              </a:rPr>
              <a:t>↓</a:t>
            </a:r>
            <a:r>
              <a:rPr lang="fa-IR" sz="4000" b="1" dirty="0" smtClean="0">
                <a:solidFill>
                  <a:srgbClr val="FF0000"/>
                </a:solidFill>
                <a:cs typeface="B Nazanin" pitchFamily="2" charset="-78"/>
              </a:rPr>
              <a:t>هزینه تولید  →</a:t>
            </a:r>
            <a:r>
              <a:rPr lang="en-US" sz="4000" b="1" dirty="0" smtClean="0">
                <a:solidFill>
                  <a:srgbClr val="FF0000"/>
                </a:solidFill>
                <a:cs typeface="B Nazanin" pitchFamily="2" charset="-78"/>
              </a:rPr>
              <a:t>↓</a:t>
            </a:r>
            <a:r>
              <a:rPr lang="fa-IR" sz="4000" b="1" dirty="0" smtClean="0">
                <a:solidFill>
                  <a:srgbClr val="FF0000"/>
                </a:solidFill>
                <a:cs typeface="B Nazanin" pitchFamily="2" charset="-78"/>
              </a:rPr>
              <a:t>قیمت نهاده</a:t>
            </a:r>
          </a:p>
          <a:p>
            <a:pPr algn="ctr" eaLnBrk="1" hangingPunct="1">
              <a:buFont typeface="Wingdings" pitchFamily="2" charset="2"/>
              <a:buNone/>
              <a:defRPr/>
            </a:pPr>
            <a:r>
              <a:rPr lang="fa-IR" sz="3600" b="1" dirty="0" smtClean="0">
                <a:solidFill>
                  <a:srgbClr val="FF0000"/>
                </a:solidFill>
                <a:cs typeface="B Nazanin" pitchFamily="2" charset="-78"/>
              </a:rPr>
              <a:t>حرکت منحنی عرضه به سمت ؟؟؟؟</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idx="1"/>
          </p:nvPr>
        </p:nvSpPr>
        <p:spPr>
          <a:xfrm>
            <a:off x="277813" y="333375"/>
            <a:ext cx="8686800" cy="6048375"/>
          </a:xfrm>
        </p:spPr>
        <p:txBody>
          <a:bodyPr/>
          <a:lstStyle/>
          <a:p>
            <a:pPr algn="just" eaLnBrk="1" hangingPunct="1">
              <a:buFont typeface="Wingdings" pitchFamily="2" charset="2"/>
              <a:buNone/>
              <a:defRPr/>
            </a:pPr>
            <a:r>
              <a:rPr lang="fa-IR" sz="4400" b="1" dirty="0" smtClean="0">
                <a:cs typeface="B Nazanin" pitchFamily="2" charset="-78"/>
              </a:rPr>
              <a:t> </a:t>
            </a:r>
            <a:r>
              <a:rPr lang="fa-IR" sz="4400" b="1" dirty="0" smtClean="0">
                <a:solidFill>
                  <a:schemeClr val="tx2"/>
                </a:solidFill>
                <a:cs typeface="B Nazanin" pitchFamily="2" charset="-78"/>
              </a:rPr>
              <a:t>عواملی که بر مقدار عرضه یک کالا موثر هستند عبارتند از:   </a:t>
            </a:r>
          </a:p>
          <a:p>
            <a:pPr algn="just" eaLnBrk="1" hangingPunct="1">
              <a:buFont typeface="Wingdings" pitchFamily="2" charset="2"/>
              <a:buNone/>
              <a:defRPr/>
            </a:pPr>
            <a:r>
              <a:rPr lang="fa-IR" sz="4400" b="1" dirty="0" smtClean="0">
                <a:cs typeface="B Nazanin" pitchFamily="2" charset="-78"/>
              </a:rPr>
              <a:t>1- هزینه تولید :</a:t>
            </a:r>
          </a:p>
          <a:p>
            <a:pPr algn="just" eaLnBrk="1" hangingPunct="1">
              <a:buFont typeface="Wingdings" pitchFamily="2" charset="2"/>
              <a:buNone/>
              <a:defRPr/>
            </a:pPr>
            <a:r>
              <a:rPr lang="fa-IR" sz="4400" b="1" dirty="0" smtClean="0">
                <a:cs typeface="B Nazanin" pitchFamily="2" charset="-78"/>
              </a:rPr>
              <a:t>  الف ) هزینه مستقیم مانند افزایش قیمت نهاده تولید: </a:t>
            </a:r>
          </a:p>
          <a:p>
            <a:pPr algn="l" eaLnBrk="1" hangingPunct="1">
              <a:buFont typeface="Wingdings" pitchFamily="2" charset="2"/>
              <a:buNone/>
              <a:defRPr/>
            </a:pPr>
            <a:r>
              <a:rPr lang="fa-IR" sz="4000" b="1" dirty="0" smtClean="0">
                <a:solidFill>
                  <a:srgbClr val="FF0000"/>
                </a:solidFill>
                <a:cs typeface="B Nazanin" pitchFamily="2" charset="-78"/>
              </a:rPr>
              <a:t>→</a:t>
            </a:r>
            <a:r>
              <a:rPr lang="en-US" sz="4000" b="1" dirty="0" smtClean="0">
                <a:solidFill>
                  <a:srgbClr val="FF0000"/>
                </a:solidFill>
                <a:cs typeface="B Nazanin" pitchFamily="2" charset="-78"/>
              </a:rPr>
              <a:t>↑</a:t>
            </a:r>
            <a:r>
              <a:rPr lang="fa-IR" sz="4000" b="1" dirty="0" smtClean="0">
                <a:solidFill>
                  <a:srgbClr val="FF0000"/>
                </a:solidFill>
                <a:cs typeface="B Nazanin" pitchFamily="2" charset="-78"/>
              </a:rPr>
              <a:t>عرضه → </a:t>
            </a:r>
            <a:r>
              <a:rPr lang="en-US" sz="4000" b="1" dirty="0" smtClean="0">
                <a:solidFill>
                  <a:srgbClr val="FF0000"/>
                </a:solidFill>
                <a:cs typeface="B Nazanin" pitchFamily="2" charset="-78"/>
              </a:rPr>
              <a:t>↓</a:t>
            </a:r>
            <a:r>
              <a:rPr lang="fa-IR" sz="4000" b="1" dirty="0" smtClean="0">
                <a:solidFill>
                  <a:srgbClr val="FF0000"/>
                </a:solidFill>
                <a:cs typeface="B Nazanin" pitchFamily="2" charset="-78"/>
              </a:rPr>
              <a:t>هزینه تولید  →</a:t>
            </a:r>
            <a:r>
              <a:rPr lang="en-US" sz="4000" b="1" dirty="0" smtClean="0">
                <a:solidFill>
                  <a:srgbClr val="FF0000"/>
                </a:solidFill>
                <a:cs typeface="B Nazanin" pitchFamily="2" charset="-78"/>
              </a:rPr>
              <a:t>↓</a:t>
            </a:r>
            <a:r>
              <a:rPr lang="fa-IR" sz="4000" b="1" dirty="0" smtClean="0">
                <a:solidFill>
                  <a:srgbClr val="FF0000"/>
                </a:solidFill>
                <a:cs typeface="B Nazanin" pitchFamily="2" charset="-78"/>
              </a:rPr>
              <a:t>قیمت نهاده</a:t>
            </a:r>
          </a:p>
          <a:p>
            <a:pPr algn="ctr" eaLnBrk="1" hangingPunct="1">
              <a:buFont typeface="Wingdings" pitchFamily="2" charset="2"/>
              <a:buNone/>
              <a:defRPr/>
            </a:pPr>
            <a:r>
              <a:rPr lang="fa-IR" sz="3600" b="1" dirty="0" smtClean="0">
                <a:solidFill>
                  <a:srgbClr val="FF0000"/>
                </a:solidFill>
                <a:cs typeface="B Nazanin" pitchFamily="2" charset="-78"/>
              </a:rPr>
              <a:t>حرکت منحنی عرضه به سمت راست</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idx="1"/>
          </p:nvPr>
        </p:nvSpPr>
        <p:spPr>
          <a:xfrm>
            <a:off x="457200" y="620713"/>
            <a:ext cx="8229600" cy="5510212"/>
          </a:xfrm>
        </p:spPr>
        <p:txBody>
          <a:bodyPr/>
          <a:lstStyle/>
          <a:p>
            <a:pPr algn="just" eaLnBrk="1" hangingPunct="1">
              <a:buFont typeface="Wingdings" pitchFamily="2" charset="2"/>
              <a:buNone/>
              <a:defRPr/>
            </a:pPr>
            <a:r>
              <a:rPr lang="fa-IR" sz="4400" b="1" dirty="0" smtClean="0">
                <a:cs typeface="B Nazanin" pitchFamily="2" charset="-78"/>
              </a:rPr>
              <a:t> ب ) هزینه غیر مستقیم مانند افزایش هزینه حمل و نقل </a:t>
            </a:r>
          </a:p>
          <a:p>
            <a:pPr algn="l" eaLnBrk="1" hangingPunct="1">
              <a:buFont typeface="Wingdings" pitchFamily="2" charset="2"/>
              <a:buNone/>
              <a:defRPr/>
            </a:pPr>
            <a:endParaRPr lang="en-US" sz="4400" b="1" dirty="0" smtClean="0">
              <a:cs typeface="B Nazanin" pitchFamily="2" charset="-78"/>
            </a:endParaRPr>
          </a:p>
          <a:p>
            <a:pPr algn="l" eaLnBrk="1" hangingPunct="1">
              <a:buFont typeface="Wingdings" pitchFamily="2" charset="2"/>
              <a:buNone/>
              <a:defRPr/>
            </a:pPr>
            <a:r>
              <a:rPr lang="en-US" sz="3800" b="1" dirty="0" smtClean="0">
                <a:solidFill>
                  <a:srgbClr val="FF0000"/>
                </a:solidFill>
                <a:cs typeface="B Nazanin" pitchFamily="2" charset="-78"/>
              </a:rPr>
              <a:t>??</a:t>
            </a:r>
            <a:r>
              <a:rPr lang="fa-IR" sz="3800" b="1" dirty="0" smtClean="0">
                <a:solidFill>
                  <a:srgbClr val="FF0000"/>
                </a:solidFill>
                <a:cs typeface="B Nazanin" pitchFamily="2" charset="-78"/>
              </a:rPr>
              <a:t>هزینه تولید→</a:t>
            </a:r>
            <a:r>
              <a:rPr lang="en-US" sz="3800" b="1" dirty="0" smtClean="0">
                <a:solidFill>
                  <a:srgbClr val="FF0000"/>
                </a:solidFill>
                <a:cs typeface="B Nazanin" pitchFamily="2" charset="-78"/>
              </a:rPr>
              <a:t>↑</a:t>
            </a:r>
            <a:r>
              <a:rPr lang="fa-IR" sz="3800" b="1" dirty="0" smtClean="0">
                <a:solidFill>
                  <a:srgbClr val="FF0000"/>
                </a:solidFill>
                <a:cs typeface="B Nazanin" pitchFamily="2" charset="-78"/>
              </a:rPr>
              <a:t>هزینه حمل و نقل </a:t>
            </a:r>
          </a:p>
          <a:p>
            <a:pPr algn="ctr" eaLnBrk="1" hangingPunct="1">
              <a:buFont typeface="Wingdings" pitchFamily="2" charset="2"/>
              <a:buNone/>
              <a:defRPr/>
            </a:pPr>
            <a:endParaRPr lang="fa-IR" sz="4400" b="1" dirty="0" smtClean="0">
              <a:cs typeface="B Nazanin" pitchFamily="2" charset="-78"/>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idx="1"/>
          </p:nvPr>
        </p:nvSpPr>
        <p:spPr>
          <a:xfrm>
            <a:off x="457200" y="620713"/>
            <a:ext cx="8229600" cy="5510212"/>
          </a:xfrm>
        </p:spPr>
        <p:txBody>
          <a:bodyPr/>
          <a:lstStyle/>
          <a:p>
            <a:pPr algn="just" eaLnBrk="1" hangingPunct="1">
              <a:buFont typeface="Wingdings" pitchFamily="2" charset="2"/>
              <a:buNone/>
              <a:defRPr/>
            </a:pPr>
            <a:r>
              <a:rPr lang="fa-IR" sz="4400" b="1" dirty="0" smtClean="0">
                <a:cs typeface="B Nazanin" pitchFamily="2" charset="-78"/>
              </a:rPr>
              <a:t> ب ) هزینه غیر مستقیم مانند افزایش هزینه حمل و نقل </a:t>
            </a:r>
          </a:p>
          <a:p>
            <a:pPr algn="just" eaLnBrk="1" hangingPunct="1">
              <a:buFont typeface="Wingdings" pitchFamily="2" charset="2"/>
              <a:buNone/>
              <a:defRPr/>
            </a:pPr>
            <a:endParaRPr lang="fa-IR" sz="4400" b="1" dirty="0" smtClean="0">
              <a:cs typeface="B Nazanin" pitchFamily="2" charset="-78"/>
            </a:endParaRPr>
          </a:p>
          <a:p>
            <a:pPr algn="l" eaLnBrk="1" hangingPunct="1">
              <a:buFont typeface="Wingdings" pitchFamily="2" charset="2"/>
              <a:buNone/>
              <a:defRPr/>
            </a:pPr>
            <a:r>
              <a:rPr lang="en-US" sz="3800" b="1" dirty="0" smtClean="0">
                <a:solidFill>
                  <a:srgbClr val="FF0000"/>
                </a:solidFill>
                <a:cs typeface="B Nazanin" pitchFamily="2" charset="-78"/>
              </a:rPr>
              <a:t>↑</a:t>
            </a:r>
            <a:r>
              <a:rPr lang="fa-IR" sz="3800" b="1" dirty="0" smtClean="0">
                <a:solidFill>
                  <a:srgbClr val="FF0000"/>
                </a:solidFill>
                <a:cs typeface="B Nazanin" pitchFamily="2" charset="-78"/>
              </a:rPr>
              <a:t>هزینه تولید→</a:t>
            </a:r>
            <a:r>
              <a:rPr lang="en-US" sz="3800" b="1" dirty="0" smtClean="0">
                <a:solidFill>
                  <a:srgbClr val="FF0000"/>
                </a:solidFill>
                <a:cs typeface="B Nazanin" pitchFamily="2" charset="-78"/>
              </a:rPr>
              <a:t>↑</a:t>
            </a:r>
            <a:r>
              <a:rPr lang="fa-IR" sz="3800" b="1" dirty="0" smtClean="0">
                <a:solidFill>
                  <a:srgbClr val="FF0000"/>
                </a:solidFill>
                <a:cs typeface="B Nazanin" pitchFamily="2" charset="-78"/>
              </a:rPr>
              <a:t>هزینه حمل و نقل </a:t>
            </a:r>
          </a:p>
          <a:p>
            <a:pPr algn="ctr" eaLnBrk="1" hangingPunct="1">
              <a:buFont typeface="Wingdings" pitchFamily="2" charset="2"/>
              <a:buNone/>
              <a:defRPr/>
            </a:pPr>
            <a:endParaRPr lang="fa-IR" sz="4400" b="1" dirty="0" smtClean="0">
              <a:cs typeface="B Nazanin" pitchFamily="2" charset="-78"/>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idx="1"/>
          </p:nvPr>
        </p:nvSpPr>
        <p:spPr>
          <a:xfrm>
            <a:off x="457200" y="620713"/>
            <a:ext cx="8229600" cy="5510212"/>
          </a:xfrm>
        </p:spPr>
        <p:txBody>
          <a:bodyPr/>
          <a:lstStyle/>
          <a:p>
            <a:pPr algn="just" eaLnBrk="1" hangingPunct="1">
              <a:buFont typeface="Wingdings" pitchFamily="2" charset="2"/>
              <a:buNone/>
              <a:defRPr/>
            </a:pPr>
            <a:r>
              <a:rPr lang="fa-IR" sz="4400" b="1" dirty="0" smtClean="0">
                <a:cs typeface="B Nazanin" pitchFamily="2" charset="-78"/>
              </a:rPr>
              <a:t> ب ) هزینه غیر مستقیم مانند افزایش هزینه حمل و نقل </a:t>
            </a:r>
          </a:p>
          <a:p>
            <a:pPr algn="just" eaLnBrk="1" hangingPunct="1">
              <a:buFont typeface="Wingdings" pitchFamily="2" charset="2"/>
              <a:buNone/>
              <a:defRPr/>
            </a:pPr>
            <a:endParaRPr lang="fa-IR" sz="4400" b="1" dirty="0" smtClean="0">
              <a:cs typeface="B Nazanin" pitchFamily="2" charset="-78"/>
            </a:endParaRPr>
          </a:p>
          <a:p>
            <a:pPr algn="l" eaLnBrk="1" hangingPunct="1">
              <a:buFont typeface="Wingdings" pitchFamily="2" charset="2"/>
              <a:buNone/>
              <a:defRPr/>
            </a:pPr>
            <a:r>
              <a:rPr lang="fa-IR" sz="3800" b="1" dirty="0" smtClean="0">
                <a:solidFill>
                  <a:srgbClr val="FF0000"/>
                </a:solidFill>
                <a:cs typeface="B Nazanin" pitchFamily="2" charset="-78"/>
              </a:rPr>
              <a:t>؟؟عرضه →</a:t>
            </a:r>
            <a:r>
              <a:rPr lang="en-US" sz="3800" b="1" dirty="0" smtClean="0">
                <a:solidFill>
                  <a:srgbClr val="FF0000"/>
                </a:solidFill>
                <a:cs typeface="B Nazanin" pitchFamily="2" charset="-78"/>
              </a:rPr>
              <a:t>↑</a:t>
            </a:r>
            <a:r>
              <a:rPr lang="fa-IR" sz="3800" b="1" dirty="0" smtClean="0">
                <a:solidFill>
                  <a:srgbClr val="FF0000"/>
                </a:solidFill>
                <a:cs typeface="B Nazanin" pitchFamily="2" charset="-78"/>
              </a:rPr>
              <a:t>هزینه تولید→</a:t>
            </a:r>
            <a:r>
              <a:rPr lang="en-US" sz="3800" b="1" dirty="0" smtClean="0">
                <a:solidFill>
                  <a:srgbClr val="FF0000"/>
                </a:solidFill>
                <a:cs typeface="B Nazanin" pitchFamily="2" charset="-78"/>
              </a:rPr>
              <a:t>↑</a:t>
            </a:r>
            <a:r>
              <a:rPr lang="fa-IR" sz="3800" b="1" dirty="0" smtClean="0">
                <a:solidFill>
                  <a:srgbClr val="FF0000"/>
                </a:solidFill>
                <a:cs typeface="B Nazanin" pitchFamily="2" charset="-78"/>
              </a:rPr>
              <a:t>هزینه حمل و نقل </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idx="1"/>
          </p:nvPr>
        </p:nvSpPr>
        <p:spPr>
          <a:xfrm>
            <a:off x="457200" y="620713"/>
            <a:ext cx="8229600" cy="5510212"/>
          </a:xfrm>
        </p:spPr>
        <p:txBody>
          <a:bodyPr/>
          <a:lstStyle/>
          <a:p>
            <a:pPr algn="just" eaLnBrk="1" hangingPunct="1">
              <a:buFont typeface="Wingdings" pitchFamily="2" charset="2"/>
              <a:buNone/>
              <a:defRPr/>
            </a:pPr>
            <a:r>
              <a:rPr lang="fa-IR" sz="4400" b="1" dirty="0" smtClean="0">
                <a:cs typeface="B Nazanin" pitchFamily="2" charset="-78"/>
              </a:rPr>
              <a:t> ب ) هزینه غیر مستقیم مانند افزایش هزینه حمل و نقل </a:t>
            </a:r>
          </a:p>
          <a:p>
            <a:pPr algn="just" eaLnBrk="1" hangingPunct="1">
              <a:buFont typeface="Wingdings" pitchFamily="2" charset="2"/>
              <a:buNone/>
              <a:defRPr/>
            </a:pPr>
            <a:endParaRPr lang="fa-IR" sz="4400" b="1" dirty="0" smtClean="0">
              <a:cs typeface="B Nazanin" pitchFamily="2" charset="-78"/>
            </a:endParaRPr>
          </a:p>
          <a:p>
            <a:pPr algn="l" eaLnBrk="1" hangingPunct="1">
              <a:buFont typeface="Wingdings" pitchFamily="2" charset="2"/>
              <a:buNone/>
              <a:defRPr/>
            </a:pPr>
            <a:r>
              <a:rPr lang="fa-IR" sz="3800" b="1" dirty="0" smtClean="0">
                <a:solidFill>
                  <a:srgbClr val="FF0000"/>
                </a:solidFill>
                <a:cs typeface="B Nazanin" pitchFamily="2" charset="-78"/>
              </a:rPr>
              <a:t>→</a:t>
            </a:r>
            <a:r>
              <a:rPr lang="en-US" sz="3800" b="1" dirty="0" smtClean="0">
                <a:solidFill>
                  <a:srgbClr val="FF0000"/>
                </a:solidFill>
                <a:cs typeface="B Nazanin" pitchFamily="2" charset="-78"/>
              </a:rPr>
              <a:t>↓</a:t>
            </a:r>
            <a:r>
              <a:rPr lang="fa-IR" sz="3800" b="1" dirty="0" smtClean="0">
                <a:solidFill>
                  <a:srgbClr val="FF0000"/>
                </a:solidFill>
                <a:cs typeface="B Nazanin" pitchFamily="2" charset="-78"/>
              </a:rPr>
              <a:t>عرضه →</a:t>
            </a:r>
            <a:r>
              <a:rPr lang="en-US" sz="3800" b="1" dirty="0" smtClean="0">
                <a:solidFill>
                  <a:srgbClr val="FF0000"/>
                </a:solidFill>
                <a:cs typeface="B Nazanin" pitchFamily="2" charset="-78"/>
              </a:rPr>
              <a:t>↑</a:t>
            </a:r>
            <a:r>
              <a:rPr lang="fa-IR" sz="3800" b="1" dirty="0" smtClean="0">
                <a:solidFill>
                  <a:srgbClr val="FF0000"/>
                </a:solidFill>
                <a:cs typeface="B Nazanin" pitchFamily="2" charset="-78"/>
              </a:rPr>
              <a:t>هزینه تولید→</a:t>
            </a:r>
            <a:r>
              <a:rPr lang="en-US" sz="3800" b="1" dirty="0" smtClean="0">
                <a:solidFill>
                  <a:srgbClr val="FF0000"/>
                </a:solidFill>
                <a:cs typeface="B Nazanin" pitchFamily="2" charset="-78"/>
              </a:rPr>
              <a:t>↑</a:t>
            </a:r>
            <a:r>
              <a:rPr lang="fa-IR" sz="3800" b="1" dirty="0" smtClean="0">
                <a:solidFill>
                  <a:srgbClr val="FF0000"/>
                </a:solidFill>
                <a:cs typeface="B Nazanin" pitchFamily="2" charset="-78"/>
              </a:rPr>
              <a:t>هزینه حمل و نقل </a:t>
            </a:r>
          </a:p>
          <a:p>
            <a:pPr algn="ctr" eaLnBrk="1" hangingPunct="1">
              <a:buFont typeface="Wingdings" pitchFamily="2" charset="2"/>
              <a:buNone/>
              <a:defRPr/>
            </a:pPr>
            <a:endParaRPr lang="fa-IR" sz="4400" b="1" dirty="0" smtClean="0">
              <a:cs typeface="B Nazanin" pitchFamily="2" charset="-78"/>
            </a:endParaRPr>
          </a:p>
          <a:p>
            <a:pPr algn="ctr" eaLnBrk="1" hangingPunct="1">
              <a:buFont typeface="Wingdings" pitchFamily="2" charset="2"/>
              <a:buNone/>
              <a:defRPr/>
            </a:pPr>
            <a:r>
              <a:rPr lang="fa-IR" sz="4400" b="1" dirty="0" smtClean="0">
                <a:solidFill>
                  <a:schemeClr val="tx2">
                    <a:lumMod val="75000"/>
                  </a:schemeClr>
                </a:solidFill>
                <a:cs typeface="B Nazanin" pitchFamily="2" charset="-78"/>
              </a:rPr>
              <a:t>حرکت منحنی عرضه به سمت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989" y="1475643"/>
            <a:ext cx="8673611" cy="5143500"/>
          </a:xfrm>
        </p:spPr>
        <p:txBody>
          <a:bodyPr/>
          <a:lstStyle/>
          <a:p>
            <a:pPr algn="ctr">
              <a:lnSpc>
                <a:spcPct val="150000"/>
              </a:lnSpc>
              <a:buFont typeface="Wingdings 2" panose="05020102010507070707" pitchFamily="18" charset="2"/>
              <a:buNone/>
            </a:pPr>
            <a:r>
              <a:rPr lang="fa-IR" altLang="fa-IR" sz="4985" b="1">
                <a:cs typeface="B Mitra" panose="00000400000000000000" pitchFamily="2" charset="-78"/>
              </a:rPr>
              <a:t>محقق شدن این مهم،</a:t>
            </a:r>
            <a:r>
              <a:rPr lang="ar-SA" altLang="fa-IR" sz="4985" b="1">
                <a:cs typeface="B Mitra" panose="00000400000000000000" pitchFamily="2" charset="-78"/>
              </a:rPr>
              <a:t> به </a:t>
            </a:r>
            <a:r>
              <a:rPr lang="ar-SA" altLang="fa-IR" sz="4985" b="1">
                <a:solidFill>
                  <a:srgbClr val="C00000"/>
                </a:solidFill>
                <a:cs typeface="B Mitra" panose="00000400000000000000" pitchFamily="2" charset="-78"/>
              </a:rPr>
              <a:t>بهبود مستمر </a:t>
            </a:r>
            <a:r>
              <a:rPr lang="ar-SA" altLang="fa-IR" sz="4985" b="1">
                <a:cs typeface="B Mitra" panose="00000400000000000000" pitchFamily="2" charset="-78"/>
              </a:rPr>
              <a:t>در جهت </a:t>
            </a:r>
            <a:r>
              <a:rPr lang="ar-SA" altLang="fa-IR" sz="4985" b="1">
                <a:solidFill>
                  <a:srgbClr val="C00000"/>
                </a:solidFill>
                <a:cs typeface="B Mitra" panose="00000400000000000000" pitchFamily="2" charset="-78"/>
              </a:rPr>
              <a:t>سهولت کارها</a:t>
            </a:r>
            <a:r>
              <a:rPr lang="ar-SA" altLang="fa-IR" sz="4985" b="1">
                <a:cs typeface="B Mitra" panose="00000400000000000000" pitchFamily="2" charset="-78"/>
              </a:rPr>
              <a:t>، </a:t>
            </a:r>
            <a:r>
              <a:rPr lang="ar-SA" altLang="fa-IR" sz="4985" b="1">
                <a:solidFill>
                  <a:srgbClr val="C00000"/>
                </a:solidFill>
                <a:cs typeface="B Mitra" panose="00000400000000000000" pitchFamily="2" charset="-78"/>
              </a:rPr>
              <a:t>راحتى کارکنان</a:t>
            </a:r>
            <a:r>
              <a:rPr lang="ar-SA" altLang="fa-IR" sz="4985" b="1">
                <a:cs typeface="B Mitra" panose="00000400000000000000" pitchFamily="2" charset="-78"/>
              </a:rPr>
              <a:t>، </a:t>
            </a:r>
            <a:r>
              <a:rPr lang="ar-SA" altLang="fa-IR" sz="4985" b="1">
                <a:solidFill>
                  <a:srgbClr val="C00000"/>
                </a:solidFill>
                <a:cs typeface="B Mitra" panose="00000400000000000000" pitchFamily="2" charset="-78"/>
              </a:rPr>
              <a:t>کاهش هزينه</a:t>
            </a:r>
            <a:r>
              <a:rPr lang="fa-IR" altLang="fa-IR" sz="4985" b="1">
                <a:solidFill>
                  <a:srgbClr val="C00000"/>
                </a:solidFill>
                <a:cs typeface="B Mitra" panose="00000400000000000000" pitchFamily="2" charset="-78"/>
              </a:rPr>
              <a:t>‌</a:t>
            </a:r>
            <a:r>
              <a:rPr lang="ar-SA" altLang="fa-IR" sz="4985" b="1">
                <a:solidFill>
                  <a:srgbClr val="C00000"/>
                </a:solidFill>
                <a:cs typeface="B Mitra" panose="00000400000000000000" pitchFamily="2" charset="-78"/>
              </a:rPr>
              <a:t>ها</a:t>
            </a:r>
            <a:r>
              <a:rPr lang="ar-SA" altLang="fa-IR" sz="4985" b="1">
                <a:cs typeface="B Mitra" panose="00000400000000000000" pitchFamily="2" charset="-78"/>
              </a:rPr>
              <a:t>، </a:t>
            </a:r>
            <a:r>
              <a:rPr lang="ar-SA" altLang="fa-IR" sz="4985" b="1">
                <a:solidFill>
                  <a:srgbClr val="C00000"/>
                </a:solidFill>
                <a:cs typeface="B Mitra" panose="00000400000000000000" pitchFamily="2" charset="-78"/>
              </a:rPr>
              <a:t>ارتقا کيفيت </a:t>
            </a:r>
            <a:r>
              <a:rPr lang="ar-SA" altLang="fa-IR" sz="4985" b="1">
                <a:cs typeface="B Mitra" panose="00000400000000000000" pitchFamily="2" charset="-78"/>
              </a:rPr>
              <a:t>و </a:t>
            </a:r>
            <a:r>
              <a:rPr lang="ar-SA" altLang="fa-IR" sz="4985" b="1">
                <a:solidFill>
                  <a:srgbClr val="C00000"/>
                </a:solidFill>
                <a:cs typeface="B Mitra" panose="00000400000000000000" pitchFamily="2" charset="-78"/>
              </a:rPr>
              <a:t>جلب رضايت مشتريان</a:t>
            </a:r>
            <a:r>
              <a:rPr lang="ar-SA" altLang="fa-IR" sz="4985" b="1">
                <a:cs typeface="B Mitra" panose="00000400000000000000" pitchFamily="2" charset="-78"/>
              </a:rPr>
              <a:t> منجر مى‌شود.</a:t>
            </a:r>
            <a:endParaRPr lang="en-US" altLang="fa-IR" sz="4985">
              <a:cs typeface="B Mitra" panose="00000400000000000000" pitchFamily="2" charset="-78"/>
            </a:endParaRPr>
          </a:p>
        </p:txBody>
      </p:sp>
      <p:sp>
        <p:nvSpPr>
          <p:cNvPr id="3789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4AC7943F-94CD-4BC1-8D68-4924333E3469}" type="slidenum">
              <a:rPr lang="fa-IR" altLang="fa-IR" sz="1108">
                <a:solidFill>
                  <a:srgbClr val="045C75"/>
                </a:solidFill>
              </a:rPr>
              <a:pPr>
                <a:spcBef>
                  <a:spcPct val="0"/>
                </a:spcBef>
                <a:buClrTx/>
                <a:buSzTx/>
                <a:buFontTx/>
                <a:buNone/>
              </a:pPr>
              <a:t>12</a:t>
            </a:fld>
            <a:endParaRPr lang="fa-IR" altLang="fa-IR" sz="1108">
              <a:solidFill>
                <a:srgbClr val="045C75"/>
              </a:solidFill>
            </a:endParaRPr>
          </a:p>
        </p:txBody>
      </p:sp>
      <p:sp>
        <p:nvSpPr>
          <p:cNvPr id="7" name="Title 1"/>
          <p:cNvSpPr>
            <a:spLocks noGrp="1"/>
          </p:cNvSpPr>
          <p:nvPr>
            <p:ph type="title"/>
          </p:nvPr>
        </p:nvSpPr>
        <p:spPr>
          <a:xfrm>
            <a:off x="167054" y="212136"/>
            <a:ext cx="8792308" cy="1370824"/>
          </a:xfrm>
          <a:effectLst>
            <a:outerShdw blurRad="152400" dist="114300" dir="2700000" algn="tl" rotWithShape="0">
              <a:prstClr val="black">
                <a:alpha val="40000"/>
              </a:prstClr>
            </a:outerShdw>
          </a:effectLst>
        </p:spPr>
        <p:txBody>
          <a:bodyPr rtlCol="1">
            <a:spAutoFit/>
          </a:bodyPr>
          <a:lstStyle/>
          <a:p>
            <a:pPr algn="ctr">
              <a:defRPr/>
            </a:pPr>
            <a:r>
              <a:rPr lang="fa-IR" sz="4985" b="1" dirty="0">
                <a:solidFill>
                  <a:srgbClr val="FF0000"/>
                </a:solidFill>
                <a:cs typeface="B Titr" panose="00000700000000000000" pitchFamily="2" charset="-78"/>
              </a:rPr>
              <a:t>مهندسی صنایع چه تخصصی است؟ </a:t>
            </a:r>
            <a:r>
              <a:rPr lang="fa-IR" sz="3323" b="1" dirty="0">
                <a:solidFill>
                  <a:srgbClr val="FF0000"/>
                </a:solidFill>
                <a:cs typeface="B Titr" panose="00000700000000000000" pitchFamily="2" charset="-78"/>
              </a:rPr>
              <a:t>(ادامه)</a:t>
            </a:r>
            <a:endParaRPr lang="en-US" sz="3323" b="1" dirty="0">
              <a:solidFill>
                <a:srgbClr val="FF0000"/>
              </a:solidFill>
              <a:cs typeface="B Titr" panose="00000700000000000000" pitchFamily="2" charset="-78"/>
            </a:endParaRPr>
          </a:p>
        </p:txBody>
      </p:sp>
    </p:spTree>
    <p:extLst>
      <p:ext uri="{BB962C8B-B14F-4D97-AF65-F5344CB8AC3E}">
        <p14:creationId xmlns:p14="http://schemas.microsoft.com/office/powerpoint/2010/main" val="30158385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1000"/>
                                        <p:tgtEl>
                                          <p:spTgt spid="3">
                                            <p:txEl>
                                              <p:pRg st="0" end="0"/>
                                            </p:txEl>
                                          </p:spTgt>
                                        </p:tgtEl>
                                      </p:cBhvr>
                                    </p:animEffect>
                                  </p:childTnLst>
                                </p:cTn>
                              </p:par>
                            </p:childTnLst>
                          </p:cTn>
                        </p:par>
                        <p:par>
                          <p:cTn id="8" fill="hold" nodeType="afterGroup">
                            <p:stCondLst>
                              <p:cond delay="3900"/>
                            </p:stCondLst>
                            <p:childTnLst>
                              <p:par>
                                <p:cTn id="9" presetID="3" presetClass="emph" presetSubtype="2" repeatCount="indefinite" accel="50000" decel="50000" fill="hold" grpId="0" nodeType="afterEffect">
                                  <p:stCondLst>
                                    <p:cond delay="0"/>
                                  </p:stCondLst>
                                  <p:childTnLst>
                                    <p:animClr clrSpc="rgb" dir="cw">
                                      <p:cBhvr override="childStyle">
                                        <p:cTn id="10" dur="2000" fill="hold"/>
                                        <p:tgtEl>
                                          <p:spTgt spid="7"/>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idx="1"/>
          </p:nvPr>
        </p:nvSpPr>
        <p:spPr>
          <a:xfrm>
            <a:off x="457200" y="620713"/>
            <a:ext cx="8229600" cy="5510212"/>
          </a:xfrm>
        </p:spPr>
        <p:txBody>
          <a:bodyPr/>
          <a:lstStyle/>
          <a:p>
            <a:pPr algn="just" eaLnBrk="1" hangingPunct="1">
              <a:buFont typeface="Wingdings" pitchFamily="2" charset="2"/>
              <a:buNone/>
              <a:defRPr/>
            </a:pPr>
            <a:r>
              <a:rPr lang="fa-IR" sz="4400" b="1" dirty="0" smtClean="0">
                <a:cs typeface="B Nazanin" pitchFamily="2" charset="-78"/>
              </a:rPr>
              <a:t> ب ) هزینه غیر مستقیم مانند افزایش هزینه حمل و نقل </a:t>
            </a:r>
          </a:p>
          <a:p>
            <a:pPr algn="just" eaLnBrk="1" hangingPunct="1">
              <a:buFont typeface="Wingdings" pitchFamily="2" charset="2"/>
              <a:buNone/>
              <a:defRPr/>
            </a:pPr>
            <a:endParaRPr lang="fa-IR" sz="4400" b="1" dirty="0" smtClean="0">
              <a:cs typeface="B Nazanin" pitchFamily="2" charset="-78"/>
            </a:endParaRPr>
          </a:p>
          <a:p>
            <a:pPr algn="l" eaLnBrk="1" hangingPunct="1">
              <a:buFont typeface="Wingdings" pitchFamily="2" charset="2"/>
              <a:buNone/>
              <a:defRPr/>
            </a:pPr>
            <a:r>
              <a:rPr lang="fa-IR" sz="3800" b="1" dirty="0" smtClean="0">
                <a:solidFill>
                  <a:srgbClr val="FF0000"/>
                </a:solidFill>
                <a:cs typeface="B Nazanin" pitchFamily="2" charset="-78"/>
              </a:rPr>
              <a:t>→</a:t>
            </a:r>
            <a:r>
              <a:rPr lang="en-US" sz="3800" b="1" dirty="0" smtClean="0">
                <a:solidFill>
                  <a:srgbClr val="FF0000"/>
                </a:solidFill>
                <a:cs typeface="B Nazanin" pitchFamily="2" charset="-78"/>
              </a:rPr>
              <a:t>↓</a:t>
            </a:r>
            <a:r>
              <a:rPr lang="fa-IR" sz="3800" b="1" dirty="0" smtClean="0">
                <a:solidFill>
                  <a:srgbClr val="FF0000"/>
                </a:solidFill>
                <a:cs typeface="B Nazanin" pitchFamily="2" charset="-78"/>
              </a:rPr>
              <a:t>عرضه →</a:t>
            </a:r>
            <a:r>
              <a:rPr lang="en-US" sz="3800" b="1" dirty="0" smtClean="0">
                <a:solidFill>
                  <a:srgbClr val="FF0000"/>
                </a:solidFill>
                <a:cs typeface="B Nazanin" pitchFamily="2" charset="-78"/>
              </a:rPr>
              <a:t>↑</a:t>
            </a:r>
            <a:r>
              <a:rPr lang="fa-IR" sz="3800" b="1" dirty="0" smtClean="0">
                <a:solidFill>
                  <a:srgbClr val="FF0000"/>
                </a:solidFill>
                <a:cs typeface="B Nazanin" pitchFamily="2" charset="-78"/>
              </a:rPr>
              <a:t>هزینه تولید→</a:t>
            </a:r>
            <a:r>
              <a:rPr lang="en-US" sz="3800" b="1" dirty="0" smtClean="0">
                <a:solidFill>
                  <a:srgbClr val="FF0000"/>
                </a:solidFill>
                <a:cs typeface="B Nazanin" pitchFamily="2" charset="-78"/>
              </a:rPr>
              <a:t>↑</a:t>
            </a:r>
            <a:r>
              <a:rPr lang="fa-IR" sz="3800" b="1" dirty="0" smtClean="0">
                <a:solidFill>
                  <a:srgbClr val="FF0000"/>
                </a:solidFill>
                <a:cs typeface="B Nazanin" pitchFamily="2" charset="-78"/>
              </a:rPr>
              <a:t>هزینه حمل و نقل </a:t>
            </a:r>
          </a:p>
          <a:p>
            <a:pPr algn="ctr" eaLnBrk="1" hangingPunct="1">
              <a:buFont typeface="Wingdings" pitchFamily="2" charset="2"/>
              <a:buNone/>
              <a:defRPr/>
            </a:pPr>
            <a:endParaRPr lang="fa-IR" sz="4400" b="1" dirty="0" smtClean="0">
              <a:cs typeface="B Nazanin" pitchFamily="2" charset="-78"/>
            </a:endParaRPr>
          </a:p>
          <a:p>
            <a:pPr algn="ctr" eaLnBrk="1" hangingPunct="1">
              <a:buFont typeface="Wingdings" pitchFamily="2" charset="2"/>
              <a:buNone/>
              <a:defRPr/>
            </a:pPr>
            <a:r>
              <a:rPr lang="fa-IR" sz="4400" b="1" dirty="0" smtClean="0">
                <a:solidFill>
                  <a:schemeClr val="tx2">
                    <a:lumMod val="75000"/>
                  </a:schemeClr>
                </a:solidFill>
                <a:cs typeface="B Nazanin" pitchFamily="2" charset="-78"/>
              </a:rPr>
              <a:t>حرکت منحنی عرضه به سمت چپ</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idx="1"/>
          </p:nvPr>
        </p:nvSpPr>
        <p:spPr>
          <a:xfrm>
            <a:off x="0" y="620713"/>
            <a:ext cx="8686800" cy="5510212"/>
          </a:xfrm>
        </p:spPr>
        <p:txBody>
          <a:bodyPr/>
          <a:lstStyle/>
          <a:p>
            <a:pPr algn="just" eaLnBrk="1" hangingPunct="1">
              <a:buFont typeface="Wingdings" pitchFamily="2" charset="2"/>
              <a:buNone/>
              <a:defRPr/>
            </a:pPr>
            <a:r>
              <a:rPr lang="fa-IR" sz="4400" b="1" dirty="0" smtClean="0">
                <a:solidFill>
                  <a:schemeClr val="tx2"/>
                </a:solidFill>
                <a:cs typeface="B Nazanin" pitchFamily="2" charset="-78"/>
              </a:rPr>
              <a:t>عواملی که بر مقدار عرضه یک کالا موثر هستند عبارتند از: </a:t>
            </a:r>
          </a:p>
          <a:p>
            <a:pPr algn="just" eaLnBrk="1" hangingPunct="1">
              <a:buFont typeface="Wingdings" pitchFamily="2" charset="2"/>
              <a:buNone/>
              <a:defRPr/>
            </a:pPr>
            <a:r>
              <a:rPr lang="fa-IR" sz="4400" b="1" dirty="0" smtClean="0">
                <a:solidFill>
                  <a:schemeClr val="tx2"/>
                </a:solidFill>
                <a:cs typeface="B Nazanin" pitchFamily="2" charset="-78"/>
              </a:rPr>
              <a:t>2- تکنولوژی </a:t>
            </a:r>
          </a:p>
          <a:p>
            <a:pPr algn="just" eaLnBrk="1" hangingPunct="1">
              <a:buFont typeface="Wingdings" pitchFamily="2" charset="2"/>
              <a:buNone/>
              <a:defRPr/>
            </a:pPr>
            <a:r>
              <a:rPr lang="fa-IR" sz="4400" b="1" dirty="0" smtClean="0">
                <a:solidFill>
                  <a:schemeClr val="tx2"/>
                </a:solidFill>
                <a:cs typeface="B Nazanin" pitchFamily="2" charset="-78"/>
              </a:rPr>
              <a:t>   </a:t>
            </a:r>
            <a:endParaRPr lang="fa-IR" sz="4400" b="1" dirty="0" smtClean="0">
              <a:solidFill>
                <a:srgbClr val="FF0000"/>
              </a:solidFill>
              <a:cs typeface="B Nazanin" pitchFamily="2" charset="-78"/>
            </a:endParaRPr>
          </a:p>
          <a:p>
            <a:pPr algn="l" eaLnBrk="1" hangingPunct="1">
              <a:buFont typeface="Wingdings" pitchFamily="2" charset="2"/>
              <a:buNone/>
              <a:defRPr/>
            </a:pPr>
            <a:r>
              <a:rPr lang="fa-IR" sz="4400" b="1" dirty="0" smtClean="0">
                <a:solidFill>
                  <a:srgbClr val="FF0000"/>
                </a:solidFill>
                <a:cs typeface="B Nazanin" pitchFamily="2" charset="-78"/>
              </a:rPr>
              <a:t>؟؟عرضه → استفاده از تکنولوژی پیشرفته </a:t>
            </a:r>
            <a:endParaRPr lang="en-US" sz="4400" b="1" dirty="0" smtClean="0">
              <a:solidFill>
                <a:srgbClr val="FF0000"/>
              </a:solidFill>
              <a:cs typeface="B Nazanin" pitchFamily="2" charset="-78"/>
            </a:endParaRPr>
          </a:p>
          <a:p>
            <a:pPr algn="ctr" eaLnBrk="1" hangingPunct="1">
              <a:buFont typeface="Wingdings" pitchFamily="2" charset="2"/>
              <a:buNone/>
              <a:defRPr/>
            </a:pPr>
            <a:endParaRPr lang="fa-IR" sz="4400" b="1" dirty="0" smtClean="0">
              <a:solidFill>
                <a:schemeClr val="tx2">
                  <a:lumMod val="75000"/>
                </a:schemeClr>
              </a:solidFill>
              <a:cs typeface="B Nazanin" pitchFamily="2" charset="-78"/>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idx="1"/>
          </p:nvPr>
        </p:nvSpPr>
        <p:spPr>
          <a:xfrm>
            <a:off x="0" y="620713"/>
            <a:ext cx="8686800" cy="5510212"/>
          </a:xfrm>
        </p:spPr>
        <p:txBody>
          <a:bodyPr/>
          <a:lstStyle/>
          <a:p>
            <a:pPr algn="just" eaLnBrk="1" hangingPunct="1">
              <a:buFont typeface="Wingdings" pitchFamily="2" charset="2"/>
              <a:buNone/>
              <a:defRPr/>
            </a:pPr>
            <a:r>
              <a:rPr lang="fa-IR" sz="4400" b="1" dirty="0" smtClean="0">
                <a:solidFill>
                  <a:schemeClr val="tx2"/>
                </a:solidFill>
                <a:cs typeface="B Nazanin" pitchFamily="2" charset="-78"/>
              </a:rPr>
              <a:t>عواملی که بر مقدار عرضه یک کالا موثر هستند عبارتند از: </a:t>
            </a:r>
          </a:p>
          <a:p>
            <a:pPr algn="just" eaLnBrk="1" hangingPunct="1">
              <a:buFont typeface="Wingdings" pitchFamily="2" charset="2"/>
              <a:buNone/>
              <a:defRPr/>
            </a:pPr>
            <a:r>
              <a:rPr lang="fa-IR" sz="4400" b="1" dirty="0" smtClean="0">
                <a:solidFill>
                  <a:schemeClr val="tx2"/>
                </a:solidFill>
                <a:cs typeface="B Nazanin" pitchFamily="2" charset="-78"/>
              </a:rPr>
              <a:t>2- تکنولوژی </a:t>
            </a:r>
          </a:p>
          <a:p>
            <a:pPr algn="just" eaLnBrk="1" hangingPunct="1">
              <a:buFont typeface="Wingdings" pitchFamily="2" charset="2"/>
              <a:buNone/>
              <a:defRPr/>
            </a:pPr>
            <a:r>
              <a:rPr lang="fa-IR" sz="4400" b="1" dirty="0" smtClean="0">
                <a:solidFill>
                  <a:schemeClr val="tx2"/>
                </a:solidFill>
                <a:cs typeface="B Nazanin" pitchFamily="2" charset="-78"/>
              </a:rPr>
              <a:t>   </a:t>
            </a:r>
            <a:endParaRPr lang="fa-IR" sz="4400" b="1" dirty="0" smtClean="0">
              <a:solidFill>
                <a:srgbClr val="FF0000"/>
              </a:solidFill>
              <a:cs typeface="B Nazanin" pitchFamily="2" charset="-78"/>
            </a:endParaRPr>
          </a:p>
          <a:p>
            <a:pPr algn="l" eaLnBrk="1" hangingPunct="1">
              <a:buFont typeface="Wingdings" pitchFamily="2" charset="2"/>
              <a:buNone/>
              <a:defRPr/>
            </a:pPr>
            <a:r>
              <a:rPr lang="fa-IR" sz="4400" b="1" dirty="0" smtClean="0">
                <a:solidFill>
                  <a:srgbClr val="FF0000"/>
                </a:solidFill>
                <a:cs typeface="B Nazanin" pitchFamily="2" charset="-78"/>
              </a:rPr>
              <a:t>→</a:t>
            </a:r>
            <a:r>
              <a:rPr lang="en-US" sz="4400" b="1" dirty="0" smtClean="0">
                <a:solidFill>
                  <a:srgbClr val="FF0000"/>
                </a:solidFill>
                <a:cs typeface="B Nazanin" pitchFamily="2" charset="-78"/>
              </a:rPr>
              <a:t>↑</a:t>
            </a:r>
            <a:r>
              <a:rPr lang="fa-IR" sz="4400" b="1" dirty="0" smtClean="0">
                <a:solidFill>
                  <a:srgbClr val="FF0000"/>
                </a:solidFill>
                <a:cs typeface="B Nazanin" pitchFamily="2" charset="-78"/>
              </a:rPr>
              <a:t>عرضه → استفاده از تکنولوژی پیشرفته </a:t>
            </a:r>
            <a:endParaRPr lang="en-US" sz="4400" b="1" dirty="0" smtClean="0">
              <a:solidFill>
                <a:srgbClr val="FF0000"/>
              </a:solidFill>
              <a:cs typeface="B Nazanin" pitchFamily="2" charset="-78"/>
            </a:endParaRPr>
          </a:p>
          <a:p>
            <a:pPr algn="ctr" eaLnBrk="1" hangingPunct="1">
              <a:buFont typeface="Wingdings" pitchFamily="2" charset="2"/>
              <a:buNone/>
              <a:defRPr/>
            </a:pPr>
            <a:endParaRPr lang="fa-IR" sz="4400" b="1" dirty="0" smtClean="0">
              <a:solidFill>
                <a:schemeClr val="tx2">
                  <a:lumMod val="75000"/>
                </a:schemeClr>
              </a:solidFill>
              <a:cs typeface="B Nazanin" pitchFamily="2" charset="-78"/>
            </a:endParaRPr>
          </a:p>
          <a:p>
            <a:pPr algn="ctr" eaLnBrk="1" hangingPunct="1">
              <a:buFont typeface="Wingdings" pitchFamily="2" charset="2"/>
              <a:buNone/>
              <a:defRPr/>
            </a:pPr>
            <a:r>
              <a:rPr lang="fa-IR" sz="4400" b="1" dirty="0" smtClean="0">
                <a:solidFill>
                  <a:schemeClr val="tx2">
                    <a:lumMod val="75000"/>
                  </a:schemeClr>
                </a:solidFill>
                <a:cs typeface="B Nazanin" pitchFamily="2" charset="-78"/>
              </a:rPr>
              <a:t>حرکت منحنی عرضه به سمت ؟؟؟؟؟</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idx="1"/>
          </p:nvPr>
        </p:nvSpPr>
        <p:spPr>
          <a:xfrm>
            <a:off x="0" y="620713"/>
            <a:ext cx="8686800" cy="5510212"/>
          </a:xfrm>
        </p:spPr>
        <p:txBody>
          <a:bodyPr/>
          <a:lstStyle/>
          <a:p>
            <a:pPr algn="just" eaLnBrk="1" hangingPunct="1">
              <a:buFont typeface="Wingdings" pitchFamily="2" charset="2"/>
              <a:buNone/>
              <a:defRPr/>
            </a:pPr>
            <a:r>
              <a:rPr lang="fa-IR" sz="4400" b="1" dirty="0" smtClean="0">
                <a:solidFill>
                  <a:schemeClr val="tx2"/>
                </a:solidFill>
                <a:cs typeface="B Nazanin" pitchFamily="2" charset="-78"/>
              </a:rPr>
              <a:t>عواملی که بر مقدار عرضه یک کالا موثر هستند عبارتند از: </a:t>
            </a:r>
          </a:p>
          <a:p>
            <a:pPr algn="just" eaLnBrk="1" hangingPunct="1">
              <a:buFont typeface="Wingdings" pitchFamily="2" charset="2"/>
              <a:buNone/>
              <a:defRPr/>
            </a:pPr>
            <a:r>
              <a:rPr lang="fa-IR" sz="4400" b="1" dirty="0" smtClean="0">
                <a:solidFill>
                  <a:schemeClr val="tx2"/>
                </a:solidFill>
                <a:cs typeface="B Nazanin" pitchFamily="2" charset="-78"/>
              </a:rPr>
              <a:t>2- تکنولوژی </a:t>
            </a:r>
          </a:p>
          <a:p>
            <a:pPr algn="just" eaLnBrk="1" hangingPunct="1">
              <a:buFont typeface="Wingdings" pitchFamily="2" charset="2"/>
              <a:buNone/>
              <a:defRPr/>
            </a:pPr>
            <a:r>
              <a:rPr lang="fa-IR" sz="4400" b="1" dirty="0" smtClean="0">
                <a:solidFill>
                  <a:schemeClr val="tx2"/>
                </a:solidFill>
                <a:cs typeface="B Nazanin" pitchFamily="2" charset="-78"/>
              </a:rPr>
              <a:t>   </a:t>
            </a:r>
            <a:endParaRPr lang="fa-IR" sz="4400" b="1" dirty="0" smtClean="0">
              <a:solidFill>
                <a:srgbClr val="FF0000"/>
              </a:solidFill>
              <a:cs typeface="B Nazanin" pitchFamily="2" charset="-78"/>
            </a:endParaRPr>
          </a:p>
          <a:p>
            <a:pPr algn="l" eaLnBrk="1" hangingPunct="1">
              <a:buFont typeface="Wingdings" pitchFamily="2" charset="2"/>
              <a:buNone/>
              <a:defRPr/>
            </a:pPr>
            <a:r>
              <a:rPr lang="fa-IR" sz="4400" b="1" dirty="0" smtClean="0">
                <a:solidFill>
                  <a:srgbClr val="FF0000"/>
                </a:solidFill>
                <a:cs typeface="B Nazanin" pitchFamily="2" charset="-78"/>
              </a:rPr>
              <a:t>→</a:t>
            </a:r>
            <a:r>
              <a:rPr lang="en-US" sz="4400" b="1" dirty="0" smtClean="0">
                <a:solidFill>
                  <a:srgbClr val="FF0000"/>
                </a:solidFill>
                <a:cs typeface="B Nazanin" pitchFamily="2" charset="-78"/>
              </a:rPr>
              <a:t>↑</a:t>
            </a:r>
            <a:r>
              <a:rPr lang="fa-IR" sz="4400" b="1" dirty="0" smtClean="0">
                <a:solidFill>
                  <a:srgbClr val="FF0000"/>
                </a:solidFill>
                <a:cs typeface="B Nazanin" pitchFamily="2" charset="-78"/>
              </a:rPr>
              <a:t>عرضه → استفاده از تکنولوژی پیشرفته </a:t>
            </a:r>
            <a:endParaRPr lang="en-US" sz="4400" b="1" dirty="0" smtClean="0">
              <a:solidFill>
                <a:srgbClr val="FF0000"/>
              </a:solidFill>
              <a:cs typeface="B Nazanin" pitchFamily="2" charset="-78"/>
            </a:endParaRPr>
          </a:p>
          <a:p>
            <a:pPr algn="ctr" eaLnBrk="1" hangingPunct="1">
              <a:buFont typeface="Wingdings" pitchFamily="2" charset="2"/>
              <a:buNone/>
              <a:defRPr/>
            </a:pPr>
            <a:endParaRPr lang="fa-IR" sz="4400" b="1" dirty="0" smtClean="0">
              <a:solidFill>
                <a:schemeClr val="tx2">
                  <a:lumMod val="75000"/>
                </a:schemeClr>
              </a:solidFill>
              <a:cs typeface="B Nazanin" pitchFamily="2" charset="-78"/>
            </a:endParaRPr>
          </a:p>
          <a:p>
            <a:pPr algn="ctr" eaLnBrk="1" hangingPunct="1">
              <a:buFont typeface="Wingdings" pitchFamily="2" charset="2"/>
              <a:buNone/>
              <a:defRPr/>
            </a:pPr>
            <a:r>
              <a:rPr lang="fa-IR" sz="4400" b="1" dirty="0" smtClean="0">
                <a:solidFill>
                  <a:schemeClr val="tx2">
                    <a:lumMod val="75000"/>
                  </a:schemeClr>
                </a:solidFill>
                <a:cs typeface="B Nazanin" pitchFamily="2" charset="-78"/>
              </a:rPr>
              <a:t>حرکت منحنی عرضه به سمت راست</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marL="342900" indent="-342900" algn="just" eaLnBrk="1" hangingPunct="1">
              <a:spcBef>
                <a:spcPct val="20000"/>
              </a:spcBef>
              <a:buClr>
                <a:schemeClr val="hlink"/>
              </a:buClr>
              <a:buSzPct val="70000"/>
              <a:defRPr/>
            </a:pPr>
            <a:r>
              <a:rPr lang="fa-IR" b="1" dirty="0" smtClean="0">
                <a:solidFill>
                  <a:srgbClr val="FF0000"/>
                </a:solidFill>
                <a:latin typeface="+mn-lt"/>
                <a:ea typeface="+mn-ea"/>
                <a:cs typeface="B Nazanin" pitchFamily="2" charset="-78"/>
              </a:rPr>
              <a:t>منحنی عرضه  بازار:</a:t>
            </a:r>
            <a:endParaRPr lang="en-US" b="1" dirty="0" smtClean="0">
              <a:solidFill>
                <a:srgbClr val="FF0000"/>
              </a:solidFill>
              <a:latin typeface="+mn-lt"/>
              <a:ea typeface="+mn-ea"/>
              <a:cs typeface="B Nazanin" pitchFamily="2" charset="-78"/>
            </a:endParaRPr>
          </a:p>
        </p:txBody>
      </p:sp>
      <p:sp>
        <p:nvSpPr>
          <p:cNvPr id="119811" name="Rectangle 3"/>
          <p:cNvSpPr>
            <a:spLocks noGrp="1" noChangeArrowheads="1"/>
          </p:cNvSpPr>
          <p:nvPr>
            <p:ph idx="1"/>
          </p:nvPr>
        </p:nvSpPr>
        <p:spPr/>
        <p:txBody>
          <a:bodyPr/>
          <a:lstStyle/>
          <a:p>
            <a:pPr algn="just" eaLnBrk="1" hangingPunct="1">
              <a:defRPr/>
            </a:pPr>
            <a:r>
              <a:rPr lang="fa-IR" sz="4400" b="1" dirty="0" smtClean="0">
                <a:solidFill>
                  <a:schemeClr val="tx2"/>
                </a:solidFill>
                <a:cs typeface="B Nazanin" pitchFamily="2" charset="-78"/>
              </a:rPr>
              <a:t>این منحنی از جمع تمام مقادیرعرضه بنگاه های تولید کننده یک کالا در قیمت های مختلف به دست می آید. </a:t>
            </a:r>
          </a:p>
          <a:p>
            <a:pPr algn="just" eaLnBrk="1" hangingPunct="1">
              <a:defRPr/>
            </a:pPr>
            <a:r>
              <a:rPr lang="fa-IR" sz="4400" b="1" dirty="0" smtClean="0">
                <a:solidFill>
                  <a:schemeClr val="tx2"/>
                </a:solidFill>
                <a:cs typeface="B Nazanin" pitchFamily="2" charset="-78"/>
              </a:rPr>
              <a:t>مقدار کل عرضه برای یک کالا در بازار در یک قیمت معین، چیزی به جز جمع عرضه کلیه عرضه کنندگان آن کالا در آن قیمت نخواهد بود.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p:txBody>
          <a:bodyPr/>
          <a:lstStyle/>
          <a:p>
            <a:pPr algn="just" eaLnBrk="1" hangingPunct="1">
              <a:defRPr/>
            </a:pPr>
            <a:endParaRPr lang="en-US" smtClean="0"/>
          </a:p>
        </p:txBody>
      </p:sp>
      <p:sp>
        <p:nvSpPr>
          <p:cNvPr id="270339" name="Rectangle 3"/>
          <p:cNvSpPr>
            <a:spLocks noGrp="1" noChangeArrowheads="1"/>
          </p:cNvSpPr>
          <p:nvPr>
            <p:ph idx="1"/>
          </p:nvPr>
        </p:nvSpPr>
        <p:spPr/>
        <p:txBody>
          <a:bodyPr/>
          <a:lstStyle/>
          <a:p>
            <a:pPr eaLnBrk="1" hangingPunct="1">
              <a:defRPr/>
            </a:pPr>
            <a:endParaRPr lang="en-US" smtClean="0"/>
          </a:p>
        </p:txBody>
      </p:sp>
      <p:pic>
        <p:nvPicPr>
          <p:cNvPr id="118788" name="Picture 4" descr="a65"/>
          <p:cNvPicPr>
            <a:picLocks noChangeAspect="1" noChangeArrowheads="1"/>
          </p:cNvPicPr>
          <p:nvPr/>
        </p:nvPicPr>
        <p:blipFill>
          <a:blip r:embed="rId2" cstate="print">
            <a:lum contrast="10000"/>
          </a:blip>
          <a:srcRect/>
          <a:stretch>
            <a:fillRect/>
          </a:stretch>
        </p:blipFill>
        <p:spPr bwMode="auto">
          <a:xfrm>
            <a:off x="276225" y="0"/>
            <a:ext cx="8759825" cy="6858000"/>
          </a:xfrm>
          <a:prstGeom prst="rect">
            <a:avLst/>
          </a:prstGeom>
          <a:noFill/>
          <a:ln w="9525">
            <a:noFill/>
            <a:miter lim="800000"/>
            <a:headEnd/>
            <a:tailEnd/>
          </a:ln>
        </p:spPr>
      </p:pic>
      <p:cxnSp>
        <p:nvCxnSpPr>
          <p:cNvPr id="118789" name="Straight Arrow Connector 5"/>
          <p:cNvCxnSpPr>
            <a:cxnSpLocks noChangeShapeType="1"/>
          </p:cNvCxnSpPr>
          <p:nvPr/>
        </p:nvCxnSpPr>
        <p:spPr bwMode="auto">
          <a:xfrm>
            <a:off x="1835150" y="2852738"/>
            <a:ext cx="1657350" cy="2808287"/>
          </a:xfrm>
          <a:prstGeom prst="straightConnector1">
            <a:avLst/>
          </a:prstGeom>
          <a:noFill/>
          <a:ln w="15875" algn="ctr">
            <a:solidFill>
              <a:srgbClr val="FF0000"/>
            </a:solidFill>
            <a:round/>
            <a:headEnd/>
            <a:tailEnd type="stealth" w="lg" len="lg"/>
          </a:ln>
        </p:spPr>
      </p:cxnSp>
      <p:cxnSp>
        <p:nvCxnSpPr>
          <p:cNvPr id="118790" name="Straight Arrow Connector 8"/>
          <p:cNvCxnSpPr>
            <a:cxnSpLocks noChangeShapeType="1"/>
          </p:cNvCxnSpPr>
          <p:nvPr/>
        </p:nvCxnSpPr>
        <p:spPr bwMode="auto">
          <a:xfrm flipH="1">
            <a:off x="3635375" y="2852738"/>
            <a:ext cx="936625" cy="2736850"/>
          </a:xfrm>
          <a:prstGeom prst="straightConnector1">
            <a:avLst/>
          </a:prstGeom>
          <a:noFill/>
          <a:ln w="15875" algn="ctr">
            <a:solidFill>
              <a:srgbClr val="FF0000"/>
            </a:solidFill>
            <a:round/>
            <a:headEnd/>
            <a:tailEnd type="stealth" w="lg" len="lg"/>
          </a:ln>
        </p:spPr>
      </p:cxnSp>
      <p:cxnSp>
        <p:nvCxnSpPr>
          <p:cNvPr id="118791" name="Straight Arrow Connector 11"/>
          <p:cNvCxnSpPr>
            <a:cxnSpLocks noChangeShapeType="1"/>
          </p:cNvCxnSpPr>
          <p:nvPr/>
        </p:nvCxnSpPr>
        <p:spPr bwMode="auto">
          <a:xfrm flipH="1">
            <a:off x="3708400" y="2636838"/>
            <a:ext cx="2735263" cy="3024187"/>
          </a:xfrm>
          <a:prstGeom prst="straightConnector1">
            <a:avLst/>
          </a:prstGeom>
          <a:noFill/>
          <a:ln w="15875" algn="ctr">
            <a:solidFill>
              <a:srgbClr val="FF0000"/>
            </a:solidFill>
            <a:round/>
            <a:headEnd/>
            <a:tailEnd type="stealth" w="lg" len="lg"/>
          </a:ln>
        </p:spPr>
      </p:cxnSp>
      <p:cxnSp>
        <p:nvCxnSpPr>
          <p:cNvPr id="118792" name="Straight Arrow Connector 14"/>
          <p:cNvCxnSpPr>
            <a:cxnSpLocks noChangeShapeType="1"/>
          </p:cNvCxnSpPr>
          <p:nvPr/>
        </p:nvCxnSpPr>
        <p:spPr bwMode="auto">
          <a:xfrm>
            <a:off x="2555875" y="2852738"/>
            <a:ext cx="3168650" cy="2808287"/>
          </a:xfrm>
          <a:prstGeom prst="straightConnector1">
            <a:avLst/>
          </a:prstGeom>
          <a:noFill/>
          <a:ln w="15875" algn="ctr">
            <a:solidFill>
              <a:srgbClr val="0070C0"/>
            </a:solidFill>
            <a:round/>
            <a:headEnd/>
            <a:tailEnd type="stealth" w="lg" len="lg"/>
          </a:ln>
        </p:spPr>
      </p:cxnSp>
      <p:cxnSp>
        <p:nvCxnSpPr>
          <p:cNvPr id="118793" name="Straight Arrow Connector 17"/>
          <p:cNvCxnSpPr>
            <a:cxnSpLocks noChangeShapeType="1"/>
          </p:cNvCxnSpPr>
          <p:nvPr/>
        </p:nvCxnSpPr>
        <p:spPr bwMode="auto">
          <a:xfrm>
            <a:off x="5292725" y="2852738"/>
            <a:ext cx="503238" cy="2736850"/>
          </a:xfrm>
          <a:prstGeom prst="straightConnector1">
            <a:avLst/>
          </a:prstGeom>
          <a:noFill/>
          <a:ln w="15875" algn="ctr">
            <a:solidFill>
              <a:srgbClr val="0070C0"/>
            </a:solidFill>
            <a:round/>
            <a:headEnd/>
            <a:tailEnd type="stealth" w="lg" len="lg"/>
          </a:ln>
        </p:spPr>
      </p:cxnSp>
      <p:cxnSp>
        <p:nvCxnSpPr>
          <p:cNvPr id="118794" name="Straight Arrow Connector 20"/>
          <p:cNvCxnSpPr>
            <a:cxnSpLocks noChangeShapeType="1"/>
          </p:cNvCxnSpPr>
          <p:nvPr/>
        </p:nvCxnSpPr>
        <p:spPr bwMode="auto">
          <a:xfrm flipH="1">
            <a:off x="5940425" y="2636838"/>
            <a:ext cx="1152525" cy="2952750"/>
          </a:xfrm>
          <a:prstGeom prst="straightConnector1">
            <a:avLst/>
          </a:prstGeom>
          <a:noFill/>
          <a:ln w="15875" algn="ctr">
            <a:solidFill>
              <a:srgbClr val="0070C0"/>
            </a:solidFill>
            <a:round/>
            <a:headEnd/>
            <a:tailEnd type="stealth" w="lg" len="lg"/>
          </a:ln>
        </p:spPr>
      </p:cxn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26988"/>
            <a:ext cx="8229600" cy="1139826"/>
          </a:xfrm>
        </p:spPr>
        <p:txBody>
          <a:bodyPr/>
          <a:lstStyle/>
          <a:p>
            <a:pPr algn="just" eaLnBrk="1" hangingPunct="1">
              <a:defRPr/>
            </a:pPr>
            <a:r>
              <a:rPr lang="fa-IR" b="1" dirty="0" smtClean="0">
                <a:solidFill>
                  <a:srgbClr val="FF0000"/>
                </a:solidFill>
                <a:latin typeface="+mn-lt"/>
                <a:ea typeface="+mn-ea"/>
                <a:cs typeface="B Nazanin" pitchFamily="2" charset="-78"/>
              </a:rPr>
              <a:t>تعادل و عدم تعادل در بازار:</a:t>
            </a:r>
            <a:endParaRPr lang="en-US" b="1" dirty="0" smtClean="0">
              <a:solidFill>
                <a:srgbClr val="FF0000"/>
              </a:solidFill>
              <a:latin typeface="+mn-lt"/>
              <a:ea typeface="+mn-ea"/>
              <a:cs typeface="B Nazanin" pitchFamily="2" charset="-78"/>
            </a:endParaRPr>
          </a:p>
        </p:txBody>
      </p:sp>
      <p:sp>
        <p:nvSpPr>
          <p:cNvPr id="120835" name="Rectangle 3"/>
          <p:cNvSpPr>
            <a:spLocks noGrp="1" noChangeArrowheads="1"/>
          </p:cNvSpPr>
          <p:nvPr>
            <p:ph idx="1"/>
          </p:nvPr>
        </p:nvSpPr>
        <p:spPr>
          <a:xfrm>
            <a:off x="250825" y="404813"/>
            <a:ext cx="8893175" cy="5184775"/>
          </a:xfrm>
        </p:spPr>
        <p:txBody>
          <a:bodyPr/>
          <a:lstStyle/>
          <a:p>
            <a:pPr algn="just" eaLnBrk="1" hangingPunct="1">
              <a:lnSpc>
                <a:spcPct val="150000"/>
              </a:lnSpc>
              <a:defRPr/>
            </a:pPr>
            <a:endParaRPr lang="fa-IR" sz="2800" dirty="0" smtClean="0"/>
          </a:p>
          <a:p>
            <a:pPr algn="just" eaLnBrk="1" hangingPunct="1">
              <a:lnSpc>
                <a:spcPct val="150000"/>
              </a:lnSpc>
              <a:defRPr/>
            </a:pPr>
            <a:r>
              <a:rPr lang="fa-IR" sz="4400" b="1" dirty="0" smtClean="0">
                <a:solidFill>
                  <a:schemeClr val="tx2"/>
                </a:solidFill>
                <a:cs typeface="B Nazanin" pitchFamily="2" charset="-78"/>
              </a:rPr>
              <a:t>تعادل: اگر مقدار تقاضا و عرضه در قیمت های جاری با یکدیگر برابر باشند آنگاه تعادل در بازار برقرار خواهد بود.</a:t>
            </a:r>
            <a:endParaRPr lang="en-US" dirty="0" smtClean="0"/>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26988"/>
            <a:ext cx="8229600" cy="1139826"/>
          </a:xfrm>
        </p:spPr>
        <p:txBody>
          <a:bodyPr/>
          <a:lstStyle/>
          <a:p>
            <a:pPr algn="just" eaLnBrk="1" hangingPunct="1">
              <a:defRPr/>
            </a:pPr>
            <a:r>
              <a:rPr lang="fa-IR" b="1" dirty="0" smtClean="0">
                <a:solidFill>
                  <a:srgbClr val="FF0000"/>
                </a:solidFill>
                <a:latin typeface="+mn-lt"/>
                <a:ea typeface="+mn-ea"/>
                <a:cs typeface="B Nazanin" pitchFamily="2" charset="-78"/>
              </a:rPr>
              <a:t>تعادل و عدم تعادل در بازار:</a:t>
            </a:r>
            <a:endParaRPr lang="en-US" b="1" dirty="0" smtClean="0">
              <a:solidFill>
                <a:srgbClr val="FF0000"/>
              </a:solidFill>
              <a:latin typeface="+mn-lt"/>
              <a:ea typeface="+mn-ea"/>
              <a:cs typeface="B Nazanin" pitchFamily="2" charset="-78"/>
            </a:endParaRPr>
          </a:p>
        </p:txBody>
      </p:sp>
      <p:sp>
        <p:nvSpPr>
          <p:cNvPr id="120835" name="Rectangle 3"/>
          <p:cNvSpPr>
            <a:spLocks noGrp="1" noChangeArrowheads="1"/>
          </p:cNvSpPr>
          <p:nvPr>
            <p:ph idx="1"/>
          </p:nvPr>
        </p:nvSpPr>
        <p:spPr>
          <a:xfrm>
            <a:off x="250825" y="404813"/>
            <a:ext cx="8893175" cy="5184775"/>
          </a:xfrm>
        </p:spPr>
        <p:txBody>
          <a:bodyPr/>
          <a:lstStyle/>
          <a:p>
            <a:pPr algn="just" eaLnBrk="1" hangingPunct="1">
              <a:lnSpc>
                <a:spcPct val="150000"/>
              </a:lnSpc>
              <a:defRPr/>
            </a:pPr>
            <a:endParaRPr lang="fa-IR" sz="2800" dirty="0" smtClean="0"/>
          </a:p>
          <a:p>
            <a:pPr algn="just" eaLnBrk="1" hangingPunct="1">
              <a:lnSpc>
                <a:spcPct val="150000"/>
              </a:lnSpc>
              <a:buFont typeface="Wingdings" pitchFamily="2" charset="2"/>
              <a:buNone/>
              <a:defRPr/>
            </a:pPr>
            <a:r>
              <a:rPr lang="fa-IR" sz="4400" b="1" dirty="0" smtClean="0">
                <a:solidFill>
                  <a:schemeClr val="tx2"/>
                </a:solidFill>
                <a:cs typeface="B Nazanin" pitchFamily="2" charset="-78"/>
              </a:rPr>
              <a:t>در چنین حالتی تغییر در موجودی انبار صفر است. به عبارت دیگر نه به موجودی انبار اضافه خواهد شد و نه از موجودی انبار کاسته خواهد گردید. در معادله زیر </a:t>
            </a:r>
            <a:r>
              <a:rPr lang="en-US" sz="4400" b="1" dirty="0" smtClean="0">
                <a:solidFill>
                  <a:srgbClr val="FF0000"/>
                </a:solidFill>
                <a:latin typeface="Times New Roman" pitchFamily="18" charset="0"/>
                <a:cs typeface="Times New Roman" pitchFamily="18" charset="0"/>
              </a:rPr>
              <a:t>Y</a:t>
            </a:r>
            <a:r>
              <a:rPr lang="fa-IR" sz="4400" b="1" dirty="0" smtClean="0">
                <a:solidFill>
                  <a:schemeClr val="tx2"/>
                </a:solidFill>
                <a:cs typeface="B Nazanin" pitchFamily="2" charset="-78"/>
              </a:rPr>
              <a:t> معرف عرضه و </a:t>
            </a:r>
            <a:r>
              <a:rPr lang="en-US" sz="4400" b="1" dirty="0" smtClean="0">
                <a:solidFill>
                  <a:srgbClr val="FF0000"/>
                </a:solidFill>
                <a:latin typeface="Times New Roman" pitchFamily="18" charset="0"/>
                <a:cs typeface="Times New Roman" pitchFamily="18" charset="0"/>
              </a:rPr>
              <a:t>AD</a:t>
            </a:r>
            <a:r>
              <a:rPr lang="fa-IR" sz="4400" b="1" dirty="0" smtClean="0">
                <a:solidFill>
                  <a:schemeClr val="tx2"/>
                </a:solidFill>
                <a:cs typeface="B Nazanin" pitchFamily="2" charset="-78"/>
              </a:rPr>
              <a:t> معرف تقاضا میباشد.      </a:t>
            </a:r>
            <a:r>
              <a:rPr lang="en-US" sz="4400" b="1" dirty="0" smtClean="0">
                <a:solidFill>
                  <a:srgbClr val="FF0000"/>
                </a:solidFill>
                <a:latin typeface="Times New Roman" pitchFamily="18" charset="0"/>
                <a:cs typeface="Times New Roman" pitchFamily="18" charset="0"/>
              </a:rPr>
              <a:t>Y=AD</a:t>
            </a:r>
            <a:r>
              <a:rPr lang="fa-IR" sz="4400" dirty="0" smtClean="0"/>
              <a:t> </a:t>
            </a:r>
            <a:endParaRPr lang="fa-IR" sz="4400" b="1" dirty="0" smtClean="0">
              <a:solidFill>
                <a:schemeClr val="tx2"/>
              </a:solidFill>
              <a:cs typeface="B Nazanin" pitchFamily="2" charset="-78"/>
            </a:endParaRPr>
          </a:p>
          <a:p>
            <a:pPr algn="just" eaLnBrk="1" hangingPunct="1">
              <a:lnSpc>
                <a:spcPct val="150000"/>
              </a:lnSpc>
              <a:defRPr/>
            </a:pPr>
            <a:r>
              <a:rPr lang="fa-IR" dirty="0" smtClean="0"/>
              <a:t>                                </a:t>
            </a:r>
            <a:endParaRPr lang="en-US" dirty="0" smtClean="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457200" y="44450"/>
            <a:ext cx="8229600" cy="847725"/>
          </a:xfrm>
        </p:spPr>
        <p:txBody>
          <a:bodyPr/>
          <a:lstStyle/>
          <a:p>
            <a:pPr marL="342900" indent="-342900" algn="just" eaLnBrk="1" hangingPunct="1">
              <a:spcBef>
                <a:spcPct val="20000"/>
              </a:spcBef>
              <a:buClr>
                <a:schemeClr val="hlink"/>
              </a:buClr>
              <a:buSzPct val="70000"/>
              <a:buFont typeface="Wingdings" pitchFamily="2" charset="2"/>
              <a:buNone/>
              <a:defRPr/>
            </a:pPr>
            <a:r>
              <a:rPr lang="fa-IR" sz="4800" b="1" dirty="0" smtClean="0">
                <a:solidFill>
                  <a:srgbClr val="FF0000"/>
                </a:solidFill>
                <a:latin typeface="+mn-lt"/>
                <a:ea typeface="+mn-ea"/>
                <a:cs typeface="B Nazanin" pitchFamily="2" charset="-78"/>
              </a:rPr>
              <a:t>عدم تعادل:</a:t>
            </a:r>
            <a:endParaRPr lang="en-US" sz="4800" b="1" dirty="0" smtClean="0">
              <a:solidFill>
                <a:srgbClr val="FF0000"/>
              </a:solidFill>
              <a:latin typeface="+mn-lt"/>
              <a:ea typeface="+mn-ea"/>
              <a:cs typeface="B Nazanin" pitchFamily="2" charset="-78"/>
            </a:endParaRPr>
          </a:p>
        </p:txBody>
      </p:sp>
      <p:sp>
        <p:nvSpPr>
          <p:cNvPr id="121859" name="Rectangle 3"/>
          <p:cNvSpPr>
            <a:spLocks noGrp="1" noChangeArrowheads="1"/>
          </p:cNvSpPr>
          <p:nvPr>
            <p:ph idx="1"/>
          </p:nvPr>
        </p:nvSpPr>
        <p:spPr>
          <a:xfrm>
            <a:off x="206375" y="836613"/>
            <a:ext cx="8686800" cy="5184775"/>
          </a:xfrm>
        </p:spPr>
        <p:txBody>
          <a:bodyPr/>
          <a:lstStyle/>
          <a:p>
            <a:pPr algn="just" eaLnBrk="1" hangingPunct="1">
              <a:buFont typeface="Wingdings" pitchFamily="2" charset="2"/>
              <a:buNone/>
              <a:defRPr/>
            </a:pPr>
            <a:r>
              <a:rPr lang="fa-IR" sz="4400" b="1" dirty="0" smtClean="0">
                <a:solidFill>
                  <a:srgbClr val="FF0000"/>
                </a:solidFill>
                <a:cs typeface="B Nazanin" pitchFamily="2" charset="-78"/>
              </a:rPr>
              <a:t>مازاد تقاضا: </a:t>
            </a:r>
          </a:p>
          <a:p>
            <a:pPr algn="just" eaLnBrk="1" hangingPunct="1">
              <a:buFont typeface="Wingdings" pitchFamily="2" charset="2"/>
              <a:buNone/>
              <a:defRPr/>
            </a:pPr>
            <a:r>
              <a:rPr lang="fa-IR" sz="4400" b="1" dirty="0" smtClean="0">
                <a:solidFill>
                  <a:schemeClr val="tx2"/>
                </a:solidFill>
                <a:cs typeface="B Nazanin" pitchFamily="2" charset="-78"/>
              </a:rPr>
              <a:t>اگر سطح قیمت در بازار پایینتر از قیمت تعادلی باشد، مازاد تقاضا بوجود خواهد آمد. </a:t>
            </a:r>
            <a:endParaRPr lang="en-US" sz="4400" b="1" dirty="0" smtClean="0">
              <a:solidFill>
                <a:schemeClr val="tx2"/>
              </a:solidFill>
              <a:cs typeface="B Nazanin" pitchFamily="2" charset="-78"/>
            </a:endParaRPr>
          </a:p>
          <a:p>
            <a:pPr algn="just" eaLnBrk="1" hangingPunct="1">
              <a:buFont typeface="Wingdings" pitchFamily="2" charset="2"/>
              <a:buNone/>
              <a:defRPr/>
            </a:pPr>
            <a:r>
              <a:rPr lang="fa-IR" sz="4400" b="1" dirty="0" smtClean="0">
                <a:solidFill>
                  <a:schemeClr val="tx2"/>
                </a:solidFill>
                <a:cs typeface="B Nazanin" pitchFamily="2" charset="-78"/>
              </a:rPr>
              <a:t>به عبارت دیگر، مقدار تقاضا در قیمت موجود نسبت به مقدار عرضه بیشتر باشد. </a:t>
            </a:r>
          </a:p>
          <a:p>
            <a:pPr algn="just" eaLnBrk="1" hangingPunct="1">
              <a:buFont typeface="Wingdings" pitchFamily="2" charset="2"/>
              <a:buNone/>
              <a:defRPr/>
            </a:pPr>
            <a:r>
              <a:rPr lang="en-US" sz="4400" b="1" dirty="0" smtClean="0">
                <a:solidFill>
                  <a:srgbClr val="FF0000"/>
                </a:solidFill>
                <a:latin typeface="Times New Roman" pitchFamily="18" charset="0"/>
                <a:cs typeface="Times New Roman" pitchFamily="18" charset="0"/>
              </a:rPr>
              <a:t>Y&lt;AD</a:t>
            </a:r>
            <a:r>
              <a:rPr lang="en-US" sz="4400" b="1" dirty="0" smtClean="0">
                <a:solidFill>
                  <a:schemeClr val="tx2"/>
                </a:solidFill>
                <a:cs typeface="B Nazanin" pitchFamily="2" charset="-78"/>
              </a:rPr>
              <a:t> </a:t>
            </a:r>
            <a:r>
              <a:rPr lang="fa-IR" sz="4400" b="1" dirty="0" smtClean="0">
                <a:solidFill>
                  <a:schemeClr val="tx2"/>
                </a:solidFill>
                <a:cs typeface="B Nazanin" pitchFamily="2" charset="-78"/>
              </a:rPr>
              <a:t> یعنی تغییر در موجودی انبار منفی است.</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pPr algn="just" eaLnBrk="1" hangingPunct="1">
              <a:defRPr/>
            </a:pPr>
            <a:endParaRPr lang="en-US" smtClean="0"/>
          </a:p>
        </p:txBody>
      </p:sp>
      <p:sp>
        <p:nvSpPr>
          <p:cNvPr id="271363" name="Rectangle 3"/>
          <p:cNvSpPr>
            <a:spLocks noGrp="1" noChangeArrowheads="1"/>
          </p:cNvSpPr>
          <p:nvPr>
            <p:ph idx="1"/>
          </p:nvPr>
        </p:nvSpPr>
        <p:spPr/>
        <p:txBody>
          <a:bodyPr/>
          <a:lstStyle/>
          <a:p>
            <a:pPr eaLnBrk="1" hangingPunct="1">
              <a:defRPr/>
            </a:pPr>
            <a:endParaRPr lang="en-US" smtClean="0"/>
          </a:p>
        </p:txBody>
      </p:sp>
      <p:pic>
        <p:nvPicPr>
          <p:cNvPr id="122884" name="Picture 4" descr="a69"/>
          <p:cNvPicPr>
            <a:picLocks noChangeAspect="1" noChangeArrowheads="1"/>
          </p:cNvPicPr>
          <p:nvPr/>
        </p:nvPicPr>
        <p:blipFill>
          <a:blip r:embed="rId2" cstate="print">
            <a:lum contrast="10000"/>
          </a:blip>
          <a:srcRect t="7713" b="5098"/>
          <a:stretch>
            <a:fillRect/>
          </a:stretch>
        </p:blipFill>
        <p:spPr bwMode="auto">
          <a:xfrm>
            <a:off x="0" y="188640"/>
            <a:ext cx="9144000" cy="6508750"/>
          </a:xfrm>
          <a:prstGeom prst="rect">
            <a:avLst/>
          </a:prstGeom>
          <a:noFill/>
          <a:ln w="9525">
            <a:noFill/>
            <a:miter lim="800000"/>
            <a:headEnd/>
            <a:tailEnd/>
          </a:ln>
        </p:spPr>
      </p:pic>
      <p:sp>
        <p:nvSpPr>
          <p:cNvPr id="6" name="Left Brace 5"/>
          <p:cNvSpPr/>
          <p:nvPr/>
        </p:nvSpPr>
        <p:spPr bwMode="auto">
          <a:xfrm rot="5400000">
            <a:off x="4103948" y="656692"/>
            <a:ext cx="2448272" cy="2952328"/>
          </a:xfrm>
          <a:prstGeom prst="leftBrace">
            <a:avLst>
              <a:gd name="adj1" fmla="val 8333"/>
              <a:gd name="adj2" fmla="val 20414"/>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fa-IR" sz="1800" b="0" i="0" u="none" strike="noStrike" cap="none" normalizeH="0" baseline="0" smtClean="0">
              <a:ln>
                <a:noFill/>
              </a:ln>
              <a:solidFill>
                <a:schemeClr val="tx1"/>
              </a:solidFill>
              <a:effectLst/>
              <a:latin typeface="Verdana" pitchFamily="34" charset="0"/>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3" y="437043"/>
            <a:ext cx="8440615" cy="859466"/>
          </a:xfrm>
          <a:effectLst>
            <a:outerShdw blurRad="152400" dist="114300" dir="2700000" algn="tl" rotWithShape="0">
              <a:prstClr val="black">
                <a:alpha val="40000"/>
              </a:prstClr>
            </a:outerShdw>
          </a:effectLst>
        </p:spPr>
        <p:txBody>
          <a:bodyPr rtlCol="1">
            <a:spAutoFit/>
          </a:bodyPr>
          <a:lstStyle/>
          <a:p>
            <a:pPr algn="ctr">
              <a:defRPr/>
            </a:pPr>
            <a:r>
              <a:rPr lang="ar-SA" sz="4985" b="1" dirty="0">
                <a:solidFill>
                  <a:srgbClr val="FF0000"/>
                </a:solidFill>
                <a:cs typeface="B Titr" panose="00000700000000000000" pitchFamily="2" charset="-78"/>
              </a:rPr>
              <a:t>اصول فکرى مهندسى صنايع</a:t>
            </a:r>
            <a:endParaRPr lang="en-US" sz="4985" b="1" dirty="0">
              <a:solidFill>
                <a:srgbClr val="FF0000"/>
              </a:solidFill>
              <a:cs typeface="B Titr" panose="00000700000000000000" pitchFamily="2" charset="-78"/>
            </a:endParaRPr>
          </a:p>
        </p:txBody>
      </p:sp>
      <p:sp>
        <p:nvSpPr>
          <p:cNvPr id="3" name="Content Placeholder 2"/>
          <p:cNvSpPr>
            <a:spLocks noGrp="1"/>
          </p:cNvSpPr>
          <p:nvPr>
            <p:ph idx="1"/>
          </p:nvPr>
        </p:nvSpPr>
        <p:spPr>
          <a:xfrm>
            <a:off x="351693" y="1368670"/>
            <a:ext cx="8374674" cy="5143500"/>
          </a:xfrm>
        </p:spPr>
        <p:txBody>
          <a:bodyPr/>
          <a:lstStyle/>
          <a:p>
            <a:pPr algn="r" rtl="1"/>
            <a:r>
              <a:rPr lang="ar-SA" altLang="fa-IR" sz="4062" b="1">
                <a:cs typeface="B Nazanin" panose="00000400000000000000" pitchFamily="2" charset="-78"/>
              </a:rPr>
              <a:t>خلاقيت</a:t>
            </a:r>
            <a:endParaRPr lang="fa-IR" altLang="fa-IR" sz="4062" b="1">
              <a:cs typeface="B Nazanin" panose="00000400000000000000" pitchFamily="2" charset="-78"/>
            </a:endParaRPr>
          </a:p>
          <a:p>
            <a:pPr algn="r" rtl="1"/>
            <a:r>
              <a:rPr lang="ar-SA" altLang="fa-IR" sz="4431" b="1">
                <a:cs typeface="B Nazanin" panose="00000400000000000000" pitchFamily="2" charset="-78"/>
              </a:rPr>
              <a:t>تفکر فراگير</a:t>
            </a:r>
            <a:endParaRPr lang="fa-IR" altLang="fa-IR" sz="4431" b="1">
              <a:cs typeface="B Nazanin" panose="00000400000000000000" pitchFamily="2" charset="-78"/>
            </a:endParaRPr>
          </a:p>
          <a:p>
            <a:pPr algn="r" rtl="1"/>
            <a:r>
              <a:rPr lang="ar-SA" altLang="fa-IR" sz="4431" b="1">
                <a:cs typeface="B Nazanin" panose="00000400000000000000" pitchFamily="2" charset="-78"/>
              </a:rPr>
              <a:t>رهبرى گروه</a:t>
            </a:r>
            <a:endParaRPr lang="fa-IR" altLang="fa-IR" sz="4431" b="1">
              <a:cs typeface="B Nazanin" panose="00000400000000000000" pitchFamily="2" charset="-78"/>
            </a:endParaRPr>
          </a:p>
          <a:p>
            <a:pPr algn="r" rtl="1"/>
            <a:r>
              <a:rPr lang="ar-SA" altLang="fa-IR" sz="4431" b="1">
                <a:cs typeface="B Nazanin" panose="00000400000000000000" pitchFamily="2" charset="-78"/>
              </a:rPr>
              <a:t>مديريت زمان</a:t>
            </a:r>
            <a:endParaRPr lang="fa-IR" altLang="fa-IR" sz="4431" b="1">
              <a:cs typeface="B Nazanin" panose="00000400000000000000" pitchFamily="2" charset="-78"/>
            </a:endParaRPr>
          </a:p>
          <a:p>
            <a:pPr algn="r" rtl="1"/>
            <a:r>
              <a:rPr lang="ar-SA" altLang="fa-IR" sz="4431" b="1">
                <a:cs typeface="B Nazanin" panose="00000400000000000000" pitchFamily="2" charset="-78"/>
              </a:rPr>
              <a:t>ارتباط بهره ورى و بهبود مستمر</a:t>
            </a:r>
            <a:endParaRPr lang="fa-IR" altLang="fa-IR" sz="4431" b="1">
              <a:cs typeface="B Nazanin" panose="00000400000000000000" pitchFamily="2" charset="-78"/>
            </a:endParaRPr>
          </a:p>
          <a:p>
            <a:pPr algn="r" rtl="1"/>
            <a:r>
              <a:rPr lang="ar-SA" altLang="fa-IR" sz="4431" b="1">
                <a:cs typeface="B Nazanin" panose="00000400000000000000" pitchFamily="2" charset="-78"/>
              </a:rPr>
              <a:t>ذهن کنجکاو و يادگيرى</a:t>
            </a:r>
            <a:endParaRPr lang="en-US" altLang="fa-IR" sz="4431">
              <a:cs typeface="B Nazanin" panose="00000400000000000000" pitchFamily="2" charset="-78"/>
            </a:endParaRPr>
          </a:p>
        </p:txBody>
      </p:sp>
      <p:sp>
        <p:nvSpPr>
          <p:cNvPr id="3891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77431902-6BB9-42E0-B332-43637EE31E51}" type="slidenum">
              <a:rPr lang="fa-IR" altLang="fa-IR" sz="1108">
                <a:solidFill>
                  <a:srgbClr val="045C75"/>
                </a:solidFill>
              </a:rPr>
              <a:pPr>
                <a:spcBef>
                  <a:spcPct val="0"/>
                </a:spcBef>
                <a:buClrTx/>
                <a:buSzTx/>
                <a:buFontTx/>
                <a:buNone/>
              </a:pPr>
              <a:t>13</a:t>
            </a:fld>
            <a:endParaRPr lang="fa-IR" altLang="fa-IR" sz="1108">
              <a:solidFill>
                <a:srgbClr val="045C75"/>
              </a:solidFill>
            </a:endParaRPr>
          </a:p>
        </p:txBody>
      </p:sp>
    </p:spTree>
    <p:extLst>
      <p:ext uri="{BB962C8B-B14F-4D97-AF65-F5344CB8AC3E}">
        <p14:creationId xmlns:p14="http://schemas.microsoft.com/office/powerpoint/2010/main" val="40670761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accel="50000" decel="50000" fill="hold" grpId="0" nodeType="afterEffect">
                                  <p:stCondLst>
                                    <p:cond delay="0"/>
                                  </p:stCondLst>
                                  <p:childTnLst>
                                    <p:animClr clrSpc="rgb" dir="cw">
                                      <p:cBhvr override="childStyle">
                                        <p:cTn id="6" dur="2000" fill="hold"/>
                                        <p:tgtEl>
                                          <p:spTgt spid="2"/>
                                        </p:tgtEl>
                                        <p:attrNameLst>
                                          <p:attrName>style.color</p:attrName>
                                        </p:attrNameLst>
                                      </p:cBhvr>
                                      <p:to>
                                        <a:srgbClr val="FFFF00"/>
                                      </p:to>
                                    </p:animClr>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12"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20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2"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20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9"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20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0" dur="20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9"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20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6" dur="20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9"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20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2" dur="20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457200" y="-26988"/>
            <a:ext cx="8229600" cy="919163"/>
          </a:xfrm>
        </p:spPr>
        <p:txBody>
          <a:bodyPr/>
          <a:lstStyle/>
          <a:p>
            <a:pPr marL="342900" indent="-342900" algn="just" eaLnBrk="1" hangingPunct="1">
              <a:lnSpc>
                <a:spcPct val="80000"/>
              </a:lnSpc>
              <a:spcBef>
                <a:spcPct val="20000"/>
              </a:spcBef>
              <a:buClr>
                <a:schemeClr val="hlink"/>
              </a:buClr>
              <a:buSzPct val="70000"/>
              <a:buFont typeface="Wingdings" pitchFamily="2" charset="2"/>
              <a:buNone/>
              <a:defRPr/>
            </a:pPr>
            <a:r>
              <a:rPr lang="fa-IR" b="1" dirty="0" smtClean="0">
                <a:solidFill>
                  <a:srgbClr val="FF0000"/>
                </a:solidFill>
                <a:latin typeface="+mn-lt"/>
                <a:ea typeface="+mn-ea"/>
                <a:cs typeface="B Nazanin" pitchFamily="2" charset="-78"/>
              </a:rPr>
              <a:t>عدم تعادل:</a:t>
            </a:r>
            <a:endParaRPr lang="en-US" b="1" dirty="0" smtClean="0">
              <a:solidFill>
                <a:srgbClr val="FF0000"/>
              </a:solidFill>
              <a:latin typeface="+mn-lt"/>
              <a:ea typeface="+mn-ea"/>
              <a:cs typeface="B Nazanin" pitchFamily="2" charset="-78"/>
            </a:endParaRPr>
          </a:p>
        </p:txBody>
      </p:sp>
      <p:sp>
        <p:nvSpPr>
          <p:cNvPr id="122883" name="Rectangle 3"/>
          <p:cNvSpPr>
            <a:spLocks noGrp="1" noChangeArrowheads="1"/>
          </p:cNvSpPr>
          <p:nvPr>
            <p:ph idx="1"/>
          </p:nvPr>
        </p:nvSpPr>
        <p:spPr>
          <a:xfrm>
            <a:off x="107950" y="692150"/>
            <a:ext cx="9001125" cy="5183188"/>
          </a:xfrm>
        </p:spPr>
        <p:txBody>
          <a:bodyPr/>
          <a:lstStyle/>
          <a:p>
            <a:pPr algn="just" eaLnBrk="1" hangingPunct="1">
              <a:lnSpc>
                <a:spcPct val="80000"/>
              </a:lnSpc>
              <a:defRPr/>
            </a:pPr>
            <a:r>
              <a:rPr lang="fa-IR" sz="4400" b="1" dirty="0" smtClean="0">
                <a:solidFill>
                  <a:srgbClr val="FF0000"/>
                </a:solidFill>
                <a:cs typeface="B Nazanin" pitchFamily="2" charset="-78"/>
              </a:rPr>
              <a:t>مازاد عرضه: </a:t>
            </a:r>
          </a:p>
          <a:p>
            <a:pPr algn="just" eaLnBrk="1" hangingPunct="1">
              <a:lnSpc>
                <a:spcPct val="80000"/>
              </a:lnSpc>
              <a:buFont typeface="Wingdings" pitchFamily="2" charset="2"/>
              <a:buNone/>
              <a:defRPr/>
            </a:pPr>
            <a:r>
              <a:rPr lang="fa-IR" sz="4400" b="1" dirty="0" smtClean="0">
                <a:solidFill>
                  <a:schemeClr val="tx2"/>
                </a:solidFill>
                <a:cs typeface="B Nazanin" pitchFamily="2" charset="-78"/>
              </a:rPr>
              <a:t>اگر سطح قیمت در بازار بالاتر از قیمت تعادلی باشد، مازاد عرضه بوجود خواهد آمد. </a:t>
            </a:r>
          </a:p>
          <a:p>
            <a:pPr algn="just" eaLnBrk="1" hangingPunct="1">
              <a:lnSpc>
                <a:spcPct val="80000"/>
              </a:lnSpc>
              <a:buFont typeface="Wingdings" pitchFamily="2" charset="2"/>
              <a:buNone/>
              <a:defRPr/>
            </a:pPr>
            <a:endParaRPr lang="fa-IR" sz="4400" b="1" dirty="0" smtClean="0">
              <a:solidFill>
                <a:schemeClr val="tx2"/>
              </a:solidFill>
              <a:cs typeface="B Nazanin" pitchFamily="2" charset="-78"/>
            </a:endParaRPr>
          </a:p>
          <a:p>
            <a:pPr algn="just" eaLnBrk="1" hangingPunct="1">
              <a:lnSpc>
                <a:spcPct val="80000"/>
              </a:lnSpc>
              <a:buFont typeface="Wingdings" pitchFamily="2" charset="2"/>
              <a:buNone/>
              <a:defRPr/>
            </a:pPr>
            <a:r>
              <a:rPr lang="fa-IR" sz="4400" b="1" dirty="0" smtClean="0">
                <a:solidFill>
                  <a:schemeClr val="tx2"/>
                </a:solidFill>
                <a:cs typeface="B Nazanin" pitchFamily="2" charset="-78"/>
              </a:rPr>
              <a:t>به عبارت دیگر، مقدار عرضه در قیمت موجود نسبت به مقدار تقاضا بیشتر باشد .  </a:t>
            </a:r>
          </a:p>
          <a:p>
            <a:pPr algn="just" eaLnBrk="1" hangingPunct="1">
              <a:lnSpc>
                <a:spcPct val="80000"/>
              </a:lnSpc>
              <a:buFont typeface="Wingdings" pitchFamily="2" charset="2"/>
              <a:buNone/>
              <a:defRPr/>
            </a:pPr>
            <a:endParaRPr lang="fa-IR" sz="4400" b="1" dirty="0" smtClean="0">
              <a:solidFill>
                <a:schemeClr val="tx2"/>
              </a:solidFill>
              <a:cs typeface="B Nazanin" pitchFamily="2" charset="-78"/>
            </a:endParaRPr>
          </a:p>
          <a:p>
            <a:pPr algn="just" eaLnBrk="1" hangingPunct="1">
              <a:lnSpc>
                <a:spcPct val="80000"/>
              </a:lnSpc>
              <a:buFont typeface="Wingdings" pitchFamily="2" charset="2"/>
              <a:buNone/>
              <a:defRPr/>
            </a:pPr>
            <a:r>
              <a:rPr lang="fa-IR" sz="4400" b="1" dirty="0" smtClean="0">
                <a:solidFill>
                  <a:schemeClr val="tx2"/>
                </a:solidFill>
                <a:cs typeface="B Nazanin" pitchFamily="2" charset="-78"/>
              </a:rPr>
              <a:t>     </a:t>
            </a:r>
            <a:r>
              <a:rPr lang="en-US" sz="4400" b="1" dirty="0" smtClean="0">
                <a:solidFill>
                  <a:srgbClr val="FF0000"/>
                </a:solidFill>
                <a:latin typeface="Times New Roman" pitchFamily="18" charset="0"/>
                <a:cs typeface="Times New Roman" pitchFamily="18" charset="0"/>
              </a:rPr>
              <a:t>Y&gt;AD</a:t>
            </a:r>
            <a:r>
              <a:rPr lang="en-US" sz="4400" b="1" dirty="0" smtClean="0">
                <a:solidFill>
                  <a:schemeClr val="tx2"/>
                </a:solidFill>
                <a:cs typeface="B Nazanin" pitchFamily="2" charset="-78"/>
              </a:rPr>
              <a:t>  </a:t>
            </a:r>
            <a:r>
              <a:rPr lang="fa-IR" sz="4400" b="1" dirty="0" smtClean="0">
                <a:solidFill>
                  <a:schemeClr val="tx2"/>
                </a:solidFill>
                <a:cs typeface="B Nazanin" pitchFamily="2" charset="-78"/>
              </a:rPr>
              <a:t> یعنی تغییر در موجودی انبار مثبت است.</a:t>
            </a:r>
            <a:endParaRPr lang="en-US" sz="4400" b="1" dirty="0" smtClean="0">
              <a:solidFill>
                <a:schemeClr val="tx2"/>
              </a:solidFill>
              <a:cs typeface="B Nazanin" pitchFamily="2" charset="-78"/>
            </a:endParaRPr>
          </a:p>
          <a:p>
            <a:pPr algn="just" eaLnBrk="1" hangingPunct="1">
              <a:lnSpc>
                <a:spcPct val="80000"/>
              </a:lnSpc>
              <a:buFont typeface="Wingdings" pitchFamily="2" charset="2"/>
              <a:buNone/>
              <a:defRPr/>
            </a:pPr>
            <a:endParaRPr lang="en-US" sz="3600" dirty="0" smtClean="0"/>
          </a:p>
          <a:p>
            <a:pPr algn="just" eaLnBrk="1" hangingPunct="1">
              <a:lnSpc>
                <a:spcPct val="80000"/>
              </a:lnSpc>
              <a:buFont typeface="Wingdings" pitchFamily="2" charset="2"/>
              <a:buNone/>
              <a:defRPr/>
            </a:pPr>
            <a:r>
              <a:rPr lang="fa-IR" sz="2400" dirty="0" smtClean="0"/>
              <a:t> </a:t>
            </a:r>
            <a:endParaRPr lang="en-US" sz="2400" dirty="0" smtClean="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p:txBody>
          <a:bodyPr/>
          <a:lstStyle/>
          <a:p>
            <a:pPr algn="just" eaLnBrk="1" hangingPunct="1">
              <a:defRPr/>
            </a:pPr>
            <a:endParaRPr lang="en-US" smtClean="0"/>
          </a:p>
        </p:txBody>
      </p:sp>
      <p:sp>
        <p:nvSpPr>
          <p:cNvPr id="272387" name="Rectangle 3"/>
          <p:cNvSpPr>
            <a:spLocks noGrp="1" noChangeArrowheads="1"/>
          </p:cNvSpPr>
          <p:nvPr>
            <p:ph idx="1"/>
          </p:nvPr>
        </p:nvSpPr>
        <p:spPr/>
        <p:txBody>
          <a:bodyPr/>
          <a:lstStyle/>
          <a:p>
            <a:pPr eaLnBrk="1" hangingPunct="1">
              <a:defRPr/>
            </a:pPr>
            <a:endParaRPr lang="en-US" smtClean="0"/>
          </a:p>
        </p:txBody>
      </p:sp>
      <p:pic>
        <p:nvPicPr>
          <p:cNvPr id="124932" name="Picture 4" descr="a71"/>
          <p:cNvPicPr>
            <a:picLocks noChangeAspect="1" noChangeArrowheads="1"/>
          </p:cNvPicPr>
          <p:nvPr/>
        </p:nvPicPr>
        <p:blipFill>
          <a:blip r:embed="rId2" cstate="print">
            <a:lum contrast="10000"/>
          </a:blip>
          <a:srcRect/>
          <a:stretch>
            <a:fillRect/>
          </a:stretch>
        </p:blipFill>
        <p:spPr bwMode="auto">
          <a:xfrm>
            <a:off x="-36513" y="0"/>
            <a:ext cx="9180513" cy="6791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115888"/>
            <a:ext cx="8229600" cy="1139825"/>
          </a:xfrm>
        </p:spPr>
        <p:txBody>
          <a:bodyPr/>
          <a:lstStyle/>
          <a:p>
            <a:pPr eaLnBrk="1" hangingPunct="1">
              <a:defRPr/>
            </a:pPr>
            <a:r>
              <a:rPr lang="fa-IR" b="1" dirty="0" smtClean="0">
                <a:solidFill>
                  <a:srgbClr val="FF0000"/>
                </a:solidFill>
                <a:latin typeface="+mn-lt"/>
                <a:ea typeface="+mn-ea"/>
                <a:cs typeface="B Nazanin" pitchFamily="2" charset="-78"/>
              </a:rPr>
              <a:t>حرکت به سمت تعادل:</a:t>
            </a:r>
            <a:endParaRPr lang="en-US" sz="4800" dirty="0" smtClean="0">
              <a:solidFill>
                <a:srgbClr val="FFFF00"/>
              </a:solidFill>
            </a:endParaRPr>
          </a:p>
        </p:txBody>
      </p:sp>
      <p:sp>
        <p:nvSpPr>
          <p:cNvPr id="123907" name="Rectangle 3"/>
          <p:cNvSpPr>
            <a:spLocks noGrp="1" noChangeArrowheads="1"/>
          </p:cNvSpPr>
          <p:nvPr>
            <p:ph idx="1"/>
          </p:nvPr>
        </p:nvSpPr>
        <p:spPr/>
        <p:txBody>
          <a:bodyPr/>
          <a:lstStyle/>
          <a:p>
            <a:pPr algn="just" eaLnBrk="1" hangingPunct="1">
              <a:lnSpc>
                <a:spcPct val="150000"/>
              </a:lnSpc>
              <a:buFont typeface="Wingdings" pitchFamily="2" charset="2"/>
              <a:buNone/>
              <a:defRPr/>
            </a:pPr>
            <a:r>
              <a:rPr lang="fa-IR" sz="4400" b="1" dirty="0" smtClean="0">
                <a:solidFill>
                  <a:schemeClr val="tx2"/>
                </a:solidFill>
                <a:cs typeface="B Nazanin" pitchFamily="2" charset="-78"/>
              </a:rPr>
              <a:t>1- اگر مازاد تقاضا در بازار باشد، آنگاه قیمت کالا بالا رفته و از یک سو تقاضای آن کاهش و از سوی دیگر عرضه </a:t>
            </a:r>
            <a:r>
              <a:rPr lang="fa-IR" sz="4400" b="1" smtClean="0">
                <a:solidFill>
                  <a:schemeClr val="tx2"/>
                </a:solidFill>
                <a:cs typeface="B Nazanin" pitchFamily="2" charset="-78"/>
              </a:rPr>
              <a:t>آن افزایش یافته </a:t>
            </a:r>
            <a:r>
              <a:rPr lang="fa-IR" sz="4400" b="1" dirty="0" smtClean="0">
                <a:solidFill>
                  <a:schemeClr val="tx2"/>
                </a:solidFill>
                <a:cs typeface="B Nazanin" pitchFamily="2" charset="-78"/>
              </a:rPr>
              <a:t>و نهایتاٌ تعادل در بازار برقرار خواهد شد.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حرکت به سمت تعادل:</a:t>
            </a:r>
            <a:endParaRPr lang="en-US" b="1" dirty="0" smtClean="0">
              <a:solidFill>
                <a:srgbClr val="FF0000"/>
              </a:solidFill>
              <a:latin typeface="+mn-lt"/>
              <a:ea typeface="+mn-ea"/>
              <a:cs typeface="B Nazanin" pitchFamily="2" charset="-78"/>
            </a:endParaRPr>
          </a:p>
        </p:txBody>
      </p:sp>
      <p:sp>
        <p:nvSpPr>
          <p:cNvPr id="126980" name="Rectangle 4"/>
          <p:cNvSpPr>
            <a:spLocks noGrp="1" noChangeArrowheads="1"/>
          </p:cNvSpPr>
          <p:nvPr>
            <p:ph idx="1"/>
          </p:nvPr>
        </p:nvSpPr>
        <p:spPr>
          <a:xfrm>
            <a:off x="0" y="1600200"/>
            <a:ext cx="9144000" cy="4530725"/>
          </a:xfrm>
        </p:spPr>
        <p:txBody>
          <a:bodyPr/>
          <a:lstStyle/>
          <a:p>
            <a:pPr algn="l" eaLnBrk="1" hangingPunct="1">
              <a:buFont typeface="Wingdings" pitchFamily="2" charset="2"/>
              <a:buNone/>
              <a:defRPr/>
            </a:pPr>
            <a:r>
              <a:rPr lang="fa-IR" sz="4800" b="1" dirty="0" smtClean="0">
                <a:solidFill>
                  <a:srgbClr val="FF0000"/>
                </a:solidFill>
                <a:cs typeface="B Nazanin" pitchFamily="2" charset="-78"/>
              </a:rPr>
              <a:t> ؟؟؟؟؟ قیمت کالا</a:t>
            </a:r>
            <a:r>
              <a:rPr lang="en-US" sz="4800" b="1" dirty="0" smtClean="0">
                <a:solidFill>
                  <a:srgbClr val="FF0000"/>
                </a:solidFill>
                <a:latin typeface="Times New Roman" pitchFamily="18" charset="0"/>
                <a:cs typeface="Times New Roman" pitchFamily="18" charset="0"/>
              </a:rPr>
              <a:t>P </a:t>
            </a:r>
            <a:r>
              <a:rPr lang="fa-IR" sz="7200" b="1" dirty="0" smtClean="0">
                <a:solidFill>
                  <a:schemeClr val="tx2">
                    <a:lumMod val="75000"/>
                  </a:schemeClr>
                </a:solidFill>
                <a:latin typeface="Times New Roman" pitchFamily="18" charset="0"/>
                <a:cs typeface="Times New Roman" pitchFamily="18" charset="0"/>
              </a:rPr>
              <a:t>→</a:t>
            </a:r>
            <a:r>
              <a:rPr lang="fa-IR" sz="7200" b="1" dirty="0" smtClean="0">
                <a:solidFill>
                  <a:srgbClr val="FF0000"/>
                </a:solidFill>
                <a:latin typeface="Times New Roman" pitchFamily="18" charset="0"/>
                <a:cs typeface="Times New Roman" pitchFamily="18" charset="0"/>
              </a:rPr>
              <a:t> </a:t>
            </a:r>
            <a:r>
              <a:rPr lang="en-US" sz="4800" b="1" dirty="0" smtClean="0">
                <a:solidFill>
                  <a:srgbClr val="FF0000"/>
                </a:solidFill>
                <a:latin typeface="Times New Roman" pitchFamily="18" charset="0"/>
                <a:cs typeface="Times New Roman" pitchFamily="18" charset="0"/>
              </a:rPr>
              <a:t>Y&lt; AD</a:t>
            </a:r>
            <a:endParaRPr lang="fa-IR" sz="4800" b="1" dirty="0" smtClean="0">
              <a:solidFill>
                <a:srgbClr val="FF0000"/>
              </a:solidFill>
              <a:latin typeface="Times New Roman" pitchFamily="18" charset="0"/>
              <a:cs typeface="Times New Roman" pitchFamily="18" charset="0"/>
            </a:endParaRPr>
          </a:p>
          <a:p>
            <a:pPr algn="just" eaLnBrk="1" hangingPunct="1">
              <a:defRPr/>
            </a:pPr>
            <a:endParaRPr lang="fa-IR" sz="6000" dirty="0" smtClean="0"/>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حرکت به سمت تعادل:</a:t>
            </a:r>
            <a:endParaRPr lang="en-US" b="1" dirty="0" smtClean="0">
              <a:solidFill>
                <a:srgbClr val="FF0000"/>
              </a:solidFill>
              <a:latin typeface="+mn-lt"/>
              <a:ea typeface="+mn-ea"/>
              <a:cs typeface="B Nazanin" pitchFamily="2" charset="-78"/>
            </a:endParaRPr>
          </a:p>
        </p:txBody>
      </p:sp>
      <p:sp>
        <p:nvSpPr>
          <p:cNvPr id="126980" name="Rectangle 4"/>
          <p:cNvSpPr>
            <a:spLocks noGrp="1" noChangeArrowheads="1"/>
          </p:cNvSpPr>
          <p:nvPr>
            <p:ph idx="1"/>
          </p:nvPr>
        </p:nvSpPr>
        <p:spPr>
          <a:xfrm>
            <a:off x="0" y="1600200"/>
            <a:ext cx="9144000" cy="4530725"/>
          </a:xfrm>
        </p:spPr>
        <p:txBody>
          <a:bodyPr/>
          <a:lstStyle/>
          <a:p>
            <a:pPr algn="l" eaLnBrk="1" hangingPunct="1">
              <a:buFont typeface="Wingdings" pitchFamily="2" charset="2"/>
              <a:buNone/>
              <a:defRPr/>
            </a:pPr>
            <a:r>
              <a:rPr lang="fa-IR" sz="6600" b="1" dirty="0" smtClean="0">
                <a:solidFill>
                  <a:srgbClr val="FF0000"/>
                </a:solidFill>
                <a:cs typeface="B Nazanin" pitchFamily="2" charset="-78"/>
              </a:rPr>
              <a:t>↑</a:t>
            </a:r>
            <a:r>
              <a:rPr lang="fa-IR" sz="6600" b="1" dirty="0" smtClean="0">
                <a:solidFill>
                  <a:schemeClr val="tx2">
                    <a:lumMod val="75000"/>
                  </a:schemeClr>
                </a:solidFill>
                <a:cs typeface="B Nazanin" pitchFamily="2" charset="-78"/>
              </a:rPr>
              <a:t> </a:t>
            </a:r>
            <a:r>
              <a:rPr lang="fa-IR" sz="4400" b="1" dirty="0" smtClean="0">
                <a:solidFill>
                  <a:srgbClr val="FF0000"/>
                </a:solidFill>
                <a:cs typeface="B Nazanin" pitchFamily="2" charset="-78"/>
              </a:rPr>
              <a:t>قیمت کالا</a:t>
            </a:r>
            <a:r>
              <a:rPr lang="en-US" sz="4400" b="1" dirty="0" smtClean="0">
                <a:solidFill>
                  <a:srgbClr val="FF0000"/>
                </a:solidFill>
                <a:latin typeface="Times New Roman" pitchFamily="18" charset="0"/>
                <a:cs typeface="Times New Roman" pitchFamily="18" charset="0"/>
              </a:rPr>
              <a:t>P </a:t>
            </a:r>
            <a:r>
              <a:rPr lang="fa-IR" sz="6600" b="1" dirty="0" smtClean="0">
                <a:solidFill>
                  <a:schemeClr val="tx2">
                    <a:lumMod val="75000"/>
                  </a:schemeClr>
                </a:solidFill>
                <a:latin typeface="Times New Roman" pitchFamily="18" charset="0"/>
                <a:cs typeface="Times New Roman" pitchFamily="18" charset="0"/>
              </a:rPr>
              <a:t>→</a:t>
            </a:r>
            <a:r>
              <a:rPr lang="fa-IR" sz="6600" b="1" dirty="0" smtClean="0">
                <a:solidFill>
                  <a:srgbClr val="FF0000"/>
                </a:solidFill>
                <a:latin typeface="Times New Roman" pitchFamily="18" charset="0"/>
                <a:cs typeface="Times New Roman" pitchFamily="18" charset="0"/>
              </a:rPr>
              <a:t> </a:t>
            </a:r>
            <a:r>
              <a:rPr lang="en-US" sz="4400" b="1" dirty="0" smtClean="0">
                <a:solidFill>
                  <a:srgbClr val="FF0000"/>
                </a:solidFill>
                <a:latin typeface="Times New Roman" pitchFamily="18" charset="0"/>
                <a:cs typeface="Times New Roman" pitchFamily="18" charset="0"/>
              </a:rPr>
              <a:t>Y&lt; AD</a:t>
            </a:r>
            <a:endParaRPr lang="fa-IR" sz="4400" b="1" dirty="0" smtClean="0">
              <a:solidFill>
                <a:srgbClr val="FF0000"/>
              </a:solidFill>
              <a:latin typeface="Times New Roman" pitchFamily="18" charset="0"/>
              <a:cs typeface="Times New Roman" pitchFamily="18" charset="0"/>
            </a:endParaRPr>
          </a:p>
          <a:p>
            <a:pPr algn="just" eaLnBrk="1" hangingPunct="1">
              <a:buFont typeface="Wingdings" pitchFamily="2" charset="2"/>
              <a:buNone/>
              <a:defRPr/>
            </a:pPr>
            <a:endParaRPr lang="fa-IR" sz="5400" dirty="0" smtClean="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حرکت به سمت تعادل:</a:t>
            </a:r>
            <a:endParaRPr lang="en-US" b="1" dirty="0" smtClean="0">
              <a:solidFill>
                <a:srgbClr val="FF0000"/>
              </a:solidFill>
              <a:latin typeface="+mn-lt"/>
              <a:ea typeface="+mn-ea"/>
              <a:cs typeface="B Nazanin" pitchFamily="2" charset="-78"/>
            </a:endParaRPr>
          </a:p>
        </p:txBody>
      </p:sp>
      <p:sp>
        <p:nvSpPr>
          <p:cNvPr id="126980" name="Rectangle 4"/>
          <p:cNvSpPr>
            <a:spLocks noGrp="1" noChangeArrowheads="1"/>
          </p:cNvSpPr>
          <p:nvPr>
            <p:ph idx="1"/>
          </p:nvPr>
        </p:nvSpPr>
        <p:spPr>
          <a:xfrm>
            <a:off x="0" y="1600200"/>
            <a:ext cx="9144000" cy="4530725"/>
          </a:xfrm>
        </p:spPr>
        <p:txBody>
          <a:bodyPr/>
          <a:lstStyle/>
          <a:p>
            <a:pPr algn="l" eaLnBrk="1" hangingPunct="1">
              <a:buFont typeface="Wingdings" pitchFamily="2" charset="2"/>
              <a:buNone/>
              <a:defRPr/>
            </a:pPr>
            <a:r>
              <a:rPr lang="fa-IR" sz="3600" b="1" dirty="0" smtClean="0">
                <a:solidFill>
                  <a:schemeClr val="tx2"/>
                </a:solidFill>
                <a:cs typeface="B Nazanin" pitchFamily="2" charset="-78"/>
              </a:rPr>
              <a:t> ؟؟؟ سود تولید کننده</a:t>
            </a:r>
            <a:r>
              <a:rPr lang="fa-IR" sz="5400" b="1" dirty="0" smtClean="0">
                <a:solidFill>
                  <a:schemeClr val="tx2">
                    <a:lumMod val="75000"/>
                  </a:schemeClr>
                </a:solidFill>
                <a:latin typeface="Times New Roman" pitchFamily="18" charset="0"/>
                <a:cs typeface="Times New Roman" pitchFamily="18" charset="0"/>
              </a:rPr>
              <a:t>→</a:t>
            </a:r>
            <a:r>
              <a:rPr lang="fa-IR" sz="3600" dirty="0" smtClean="0"/>
              <a:t> </a:t>
            </a:r>
            <a:r>
              <a:rPr lang="fa-IR" sz="5400" b="1" dirty="0" smtClean="0">
                <a:solidFill>
                  <a:srgbClr val="FF0000"/>
                </a:solidFill>
                <a:cs typeface="B Nazanin" pitchFamily="2" charset="-78"/>
              </a:rPr>
              <a:t>↑</a:t>
            </a:r>
            <a:r>
              <a:rPr lang="fa-IR" sz="5400" b="1" dirty="0" smtClean="0">
                <a:solidFill>
                  <a:schemeClr val="tx2">
                    <a:lumMod val="75000"/>
                  </a:schemeClr>
                </a:solidFill>
                <a:cs typeface="B Nazanin" pitchFamily="2" charset="-78"/>
              </a:rPr>
              <a:t> </a:t>
            </a:r>
            <a:r>
              <a:rPr lang="fa-IR" sz="3600" b="1" dirty="0" smtClean="0">
                <a:solidFill>
                  <a:srgbClr val="FF0000"/>
                </a:solidFill>
                <a:cs typeface="B Nazanin" pitchFamily="2" charset="-78"/>
              </a:rPr>
              <a:t>قیمت کالا</a:t>
            </a:r>
            <a:r>
              <a:rPr lang="en-US" sz="3600" b="1" dirty="0" smtClean="0">
                <a:solidFill>
                  <a:srgbClr val="FF0000"/>
                </a:solidFill>
                <a:latin typeface="Times New Roman" pitchFamily="18" charset="0"/>
                <a:cs typeface="Times New Roman" pitchFamily="18" charset="0"/>
              </a:rPr>
              <a:t>P </a:t>
            </a:r>
            <a:r>
              <a:rPr lang="fa-IR" sz="5400" b="1" dirty="0" smtClean="0">
                <a:solidFill>
                  <a:schemeClr val="tx2">
                    <a:lumMod val="75000"/>
                  </a:schemeClr>
                </a:solidFill>
                <a:latin typeface="Times New Roman" pitchFamily="18" charset="0"/>
                <a:cs typeface="Times New Roman" pitchFamily="18" charset="0"/>
              </a:rPr>
              <a:t>→</a:t>
            </a:r>
            <a:r>
              <a:rPr lang="fa-IR" sz="5400" b="1" dirty="0" smtClean="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Y&lt; AD</a:t>
            </a:r>
            <a:endParaRPr lang="fa-IR" sz="36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حرکت به سمت تعادل:</a:t>
            </a:r>
            <a:endParaRPr lang="en-US" b="1" dirty="0" smtClean="0">
              <a:solidFill>
                <a:srgbClr val="FF0000"/>
              </a:solidFill>
              <a:latin typeface="+mn-lt"/>
              <a:ea typeface="+mn-ea"/>
              <a:cs typeface="B Nazanin" pitchFamily="2" charset="-78"/>
            </a:endParaRPr>
          </a:p>
        </p:txBody>
      </p:sp>
      <p:sp>
        <p:nvSpPr>
          <p:cNvPr id="126980" name="Rectangle 4"/>
          <p:cNvSpPr>
            <a:spLocks noGrp="1" noChangeArrowheads="1"/>
          </p:cNvSpPr>
          <p:nvPr>
            <p:ph idx="1"/>
          </p:nvPr>
        </p:nvSpPr>
        <p:spPr>
          <a:xfrm>
            <a:off x="0" y="1600200"/>
            <a:ext cx="9144000" cy="4530725"/>
          </a:xfrm>
        </p:spPr>
        <p:txBody>
          <a:bodyPr/>
          <a:lstStyle/>
          <a:p>
            <a:pPr algn="l" eaLnBrk="1" hangingPunct="1">
              <a:buFont typeface="Wingdings" pitchFamily="2" charset="2"/>
              <a:buNone/>
              <a:defRPr/>
            </a:pPr>
            <a:r>
              <a:rPr lang="fa-IR" sz="5400" b="1" dirty="0" smtClean="0">
                <a:solidFill>
                  <a:srgbClr val="FF0000"/>
                </a:solidFill>
                <a:cs typeface="B Nazanin" pitchFamily="2" charset="-78"/>
              </a:rPr>
              <a:t>↑</a:t>
            </a:r>
            <a:r>
              <a:rPr lang="fa-IR" sz="3600" b="1" dirty="0" smtClean="0">
                <a:solidFill>
                  <a:schemeClr val="tx2"/>
                </a:solidFill>
                <a:cs typeface="B Nazanin" pitchFamily="2" charset="-78"/>
              </a:rPr>
              <a:t>سود تولید کننده</a:t>
            </a:r>
            <a:r>
              <a:rPr lang="fa-IR" sz="5400" b="1" dirty="0" smtClean="0">
                <a:solidFill>
                  <a:schemeClr val="tx2">
                    <a:lumMod val="75000"/>
                  </a:schemeClr>
                </a:solidFill>
                <a:latin typeface="Times New Roman" pitchFamily="18" charset="0"/>
                <a:cs typeface="Times New Roman" pitchFamily="18" charset="0"/>
              </a:rPr>
              <a:t>→</a:t>
            </a:r>
            <a:r>
              <a:rPr lang="fa-IR" sz="3600" dirty="0" smtClean="0"/>
              <a:t> </a:t>
            </a:r>
            <a:r>
              <a:rPr lang="fa-IR" sz="5400" b="1" dirty="0" smtClean="0">
                <a:solidFill>
                  <a:srgbClr val="FF0000"/>
                </a:solidFill>
                <a:cs typeface="B Nazanin" pitchFamily="2" charset="-78"/>
              </a:rPr>
              <a:t>↑</a:t>
            </a:r>
            <a:r>
              <a:rPr lang="fa-IR" sz="5400" b="1" dirty="0" smtClean="0">
                <a:solidFill>
                  <a:schemeClr val="tx2">
                    <a:lumMod val="75000"/>
                  </a:schemeClr>
                </a:solidFill>
                <a:cs typeface="B Nazanin" pitchFamily="2" charset="-78"/>
              </a:rPr>
              <a:t> </a:t>
            </a:r>
            <a:r>
              <a:rPr lang="fa-IR" sz="3600" b="1" dirty="0" smtClean="0">
                <a:solidFill>
                  <a:srgbClr val="FF0000"/>
                </a:solidFill>
                <a:cs typeface="B Nazanin" pitchFamily="2" charset="-78"/>
              </a:rPr>
              <a:t>قیمت کالا</a:t>
            </a:r>
            <a:r>
              <a:rPr lang="en-US" sz="3600" b="1" dirty="0" smtClean="0">
                <a:solidFill>
                  <a:srgbClr val="FF0000"/>
                </a:solidFill>
                <a:latin typeface="Times New Roman" pitchFamily="18" charset="0"/>
                <a:cs typeface="Times New Roman" pitchFamily="18" charset="0"/>
              </a:rPr>
              <a:t>P </a:t>
            </a:r>
            <a:r>
              <a:rPr lang="fa-IR" sz="5400" b="1" dirty="0" smtClean="0">
                <a:solidFill>
                  <a:schemeClr val="tx2">
                    <a:lumMod val="75000"/>
                  </a:schemeClr>
                </a:solidFill>
                <a:latin typeface="Times New Roman" pitchFamily="18" charset="0"/>
                <a:cs typeface="Times New Roman" pitchFamily="18" charset="0"/>
              </a:rPr>
              <a:t>→</a:t>
            </a:r>
            <a:r>
              <a:rPr lang="fa-IR" sz="5400" b="1" dirty="0" smtClean="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Y&lt; AD</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حرکت به سمت تعادل:</a:t>
            </a:r>
            <a:endParaRPr lang="en-US" b="1" dirty="0" smtClean="0">
              <a:solidFill>
                <a:srgbClr val="FF0000"/>
              </a:solidFill>
              <a:latin typeface="+mn-lt"/>
              <a:ea typeface="+mn-ea"/>
              <a:cs typeface="B Nazanin" pitchFamily="2" charset="-78"/>
            </a:endParaRPr>
          </a:p>
        </p:txBody>
      </p:sp>
      <p:sp>
        <p:nvSpPr>
          <p:cNvPr id="126980" name="Rectangle 4"/>
          <p:cNvSpPr>
            <a:spLocks noGrp="1" noChangeArrowheads="1"/>
          </p:cNvSpPr>
          <p:nvPr>
            <p:ph idx="1"/>
          </p:nvPr>
        </p:nvSpPr>
        <p:spPr>
          <a:xfrm>
            <a:off x="0" y="1600200"/>
            <a:ext cx="9144000" cy="4530725"/>
          </a:xfrm>
        </p:spPr>
        <p:txBody>
          <a:bodyPr/>
          <a:lstStyle/>
          <a:p>
            <a:pPr algn="l" eaLnBrk="1" hangingPunct="1">
              <a:buFont typeface="Wingdings" pitchFamily="2" charset="2"/>
              <a:buNone/>
              <a:defRPr/>
            </a:pPr>
            <a:r>
              <a:rPr lang="fa-IR" sz="4400" b="1" dirty="0" smtClean="0">
                <a:solidFill>
                  <a:schemeClr val="tx2">
                    <a:lumMod val="75000"/>
                  </a:schemeClr>
                </a:solidFill>
                <a:latin typeface="Times New Roman" pitchFamily="18" charset="0"/>
                <a:cs typeface="Times New Roman" pitchFamily="18" charset="0"/>
              </a:rPr>
              <a:t>؟؟؟ </a:t>
            </a:r>
            <a:r>
              <a:rPr lang="fa-IR" sz="2800" b="1" dirty="0" smtClean="0">
                <a:solidFill>
                  <a:schemeClr val="tx2"/>
                </a:solidFill>
                <a:cs typeface="B Nazanin" pitchFamily="2" charset="-78"/>
              </a:rPr>
              <a:t>عرضه</a:t>
            </a: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cs typeface="B Nazanin" pitchFamily="2" charset="-78"/>
              </a:rPr>
              <a:t>↑</a:t>
            </a:r>
            <a:r>
              <a:rPr lang="fa-IR" sz="2800" b="1" dirty="0" smtClean="0">
                <a:solidFill>
                  <a:schemeClr val="tx2"/>
                </a:solidFill>
                <a:cs typeface="B Nazanin" pitchFamily="2" charset="-78"/>
              </a:rPr>
              <a:t>سود تولید کننده</a:t>
            </a:r>
            <a:r>
              <a:rPr lang="fa-IR" sz="4400" b="1" dirty="0" smtClean="0">
                <a:solidFill>
                  <a:schemeClr val="tx2">
                    <a:lumMod val="75000"/>
                  </a:schemeClr>
                </a:solidFill>
                <a:latin typeface="Times New Roman" pitchFamily="18" charset="0"/>
                <a:cs typeface="Times New Roman" pitchFamily="18" charset="0"/>
              </a:rPr>
              <a:t>→</a:t>
            </a:r>
            <a:r>
              <a:rPr lang="fa-IR" sz="2800" dirty="0" smtClean="0"/>
              <a:t> </a:t>
            </a:r>
            <a:r>
              <a:rPr lang="fa-IR" sz="4400" b="1" dirty="0" smtClean="0">
                <a:solidFill>
                  <a:srgbClr val="FF0000"/>
                </a:solidFill>
                <a:cs typeface="B Nazanin" pitchFamily="2" charset="-78"/>
              </a:rPr>
              <a:t>↑</a:t>
            </a:r>
            <a:r>
              <a:rPr lang="fa-IR" sz="4400" b="1" dirty="0" smtClean="0">
                <a:solidFill>
                  <a:schemeClr val="tx2">
                    <a:lumMod val="75000"/>
                  </a:schemeClr>
                </a:solidFill>
                <a:cs typeface="B Nazanin" pitchFamily="2" charset="-78"/>
              </a:rPr>
              <a:t> </a:t>
            </a:r>
            <a:r>
              <a:rPr lang="fa-IR" sz="2800" b="1" dirty="0" smtClean="0">
                <a:solidFill>
                  <a:srgbClr val="FF0000"/>
                </a:solidFill>
                <a:cs typeface="B Nazanin" pitchFamily="2" charset="-78"/>
              </a:rPr>
              <a:t>قیمت کالا</a:t>
            </a:r>
            <a:r>
              <a:rPr lang="en-US" sz="2800" b="1" dirty="0" smtClean="0">
                <a:solidFill>
                  <a:srgbClr val="FF0000"/>
                </a:solidFill>
                <a:latin typeface="Times New Roman" pitchFamily="18" charset="0"/>
                <a:cs typeface="Times New Roman" pitchFamily="18" charset="0"/>
              </a:rPr>
              <a:t>P </a:t>
            </a: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Y&lt; AD</a:t>
            </a:r>
            <a:endParaRPr lang="fa-IR" sz="2800" b="1" dirty="0" smtClean="0">
              <a:solidFill>
                <a:srgbClr val="FF0000"/>
              </a:solidFill>
              <a:latin typeface="Times New Roman" pitchFamily="18" charset="0"/>
              <a:cs typeface="Times New Roman" pitchFamily="18" charset="0"/>
            </a:endParaRPr>
          </a:p>
          <a:p>
            <a:pPr algn="just" eaLnBrk="1" hangingPunct="1">
              <a:defRPr/>
            </a:pPr>
            <a:endParaRPr lang="fa-IR" sz="3600" dirty="0" smtClean="0"/>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حرکت به سمت تعادل:</a:t>
            </a:r>
            <a:endParaRPr lang="en-US" b="1" dirty="0" smtClean="0">
              <a:solidFill>
                <a:srgbClr val="FF0000"/>
              </a:solidFill>
              <a:latin typeface="+mn-lt"/>
              <a:ea typeface="+mn-ea"/>
              <a:cs typeface="B Nazanin" pitchFamily="2" charset="-78"/>
            </a:endParaRPr>
          </a:p>
        </p:txBody>
      </p:sp>
      <p:sp>
        <p:nvSpPr>
          <p:cNvPr id="126980" name="Rectangle 4"/>
          <p:cNvSpPr>
            <a:spLocks noGrp="1" noChangeArrowheads="1"/>
          </p:cNvSpPr>
          <p:nvPr>
            <p:ph idx="1"/>
          </p:nvPr>
        </p:nvSpPr>
        <p:spPr>
          <a:xfrm>
            <a:off x="0" y="1600200"/>
            <a:ext cx="9144000" cy="4530725"/>
          </a:xfrm>
        </p:spPr>
        <p:txBody>
          <a:bodyPr/>
          <a:lstStyle/>
          <a:p>
            <a:pPr algn="l" eaLnBrk="1" hangingPunct="1">
              <a:buFont typeface="Wingdings" pitchFamily="2" charset="2"/>
              <a:buNone/>
              <a:defRPr/>
            </a:pPr>
            <a:r>
              <a:rPr lang="fa-IR" sz="4400" b="1" dirty="0" smtClean="0">
                <a:solidFill>
                  <a:srgbClr val="FF0000"/>
                </a:solidFill>
                <a:cs typeface="B Nazanin" pitchFamily="2" charset="-78"/>
              </a:rPr>
              <a:t>↑</a:t>
            </a:r>
            <a:r>
              <a:rPr lang="fa-IR" sz="2800" b="1" dirty="0" smtClean="0">
                <a:solidFill>
                  <a:schemeClr val="tx2"/>
                </a:solidFill>
                <a:cs typeface="B Nazanin" pitchFamily="2" charset="-78"/>
              </a:rPr>
              <a:t>عرضه</a:t>
            </a: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cs typeface="B Nazanin" pitchFamily="2" charset="-78"/>
              </a:rPr>
              <a:t>↑</a:t>
            </a:r>
            <a:r>
              <a:rPr lang="fa-IR" sz="2800" b="1" dirty="0" smtClean="0">
                <a:solidFill>
                  <a:schemeClr val="tx2"/>
                </a:solidFill>
                <a:cs typeface="B Nazanin" pitchFamily="2" charset="-78"/>
              </a:rPr>
              <a:t>سود تولید کننده</a:t>
            </a:r>
            <a:r>
              <a:rPr lang="fa-IR" sz="4400" b="1" dirty="0" smtClean="0">
                <a:solidFill>
                  <a:schemeClr val="tx2">
                    <a:lumMod val="75000"/>
                  </a:schemeClr>
                </a:solidFill>
                <a:latin typeface="Times New Roman" pitchFamily="18" charset="0"/>
                <a:cs typeface="Times New Roman" pitchFamily="18" charset="0"/>
              </a:rPr>
              <a:t>→</a:t>
            </a:r>
            <a:r>
              <a:rPr lang="fa-IR" sz="2800" dirty="0" smtClean="0"/>
              <a:t> </a:t>
            </a:r>
            <a:r>
              <a:rPr lang="fa-IR" sz="4400" b="1" dirty="0" smtClean="0">
                <a:solidFill>
                  <a:srgbClr val="FF0000"/>
                </a:solidFill>
                <a:cs typeface="B Nazanin" pitchFamily="2" charset="-78"/>
              </a:rPr>
              <a:t>↑</a:t>
            </a:r>
            <a:r>
              <a:rPr lang="fa-IR" sz="4400" b="1" dirty="0" smtClean="0">
                <a:solidFill>
                  <a:schemeClr val="tx2">
                    <a:lumMod val="75000"/>
                  </a:schemeClr>
                </a:solidFill>
                <a:cs typeface="B Nazanin" pitchFamily="2" charset="-78"/>
              </a:rPr>
              <a:t> </a:t>
            </a:r>
            <a:r>
              <a:rPr lang="fa-IR" sz="2800" b="1" dirty="0" smtClean="0">
                <a:solidFill>
                  <a:srgbClr val="FF0000"/>
                </a:solidFill>
                <a:cs typeface="B Nazanin" pitchFamily="2" charset="-78"/>
              </a:rPr>
              <a:t>قیمت کالا</a:t>
            </a:r>
            <a:r>
              <a:rPr lang="en-US" sz="2800" b="1" dirty="0" smtClean="0">
                <a:solidFill>
                  <a:srgbClr val="FF0000"/>
                </a:solidFill>
                <a:latin typeface="Times New Roman" pitchFamily="18" charset="0"/>
                <a:cs typeface="Times New Roman" pitchFamily="18" charset="0"/>
              </a:rPr>
              <a:t>P </a:t>
            </a: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Y&lt; AD</a:t>
            </a:r>
            <a:endParaRPr lang="fa-IR" sz="2800" b="1" dirty="0" smtClean="0">
              <a:solidFill>
                <a:srgbClr val="FF0000"/>
              </a:solidFill>
              <a:latin typeface="Times New Roman" pitchFamily="18" charset="0"/>
              <a:cs typeface="Times New Roman" pitchFamily="18" charset="0"/>
            </a:endParaRPr>
          </a:p>
          <a:p>
            <a:pPr algn="just" eaLnBrk="1" hangingPunct="1">
              <a:defRPr/>
            </a:pPr>
            <a:endParaRPr lang="fa-IR" sz="3600" dirty="0" smtClean="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حرکت به سمت تعادل:</a:t>
            </a:r>
            <a:endParaRPr lang="en-US" b="1" dirty="0" smtClean="0">
              <a:solidFill>
                <a:srgbClr val="FF0000"/>
              </a:solidFill>
              <a:latin typeface="+mn-lt"/>
              <a:ea typeface="+mn-ea"/>
              <a:cs typeface="B Nazanin" pitchFamily="2" charset="-78"/>
            </a:endParaRPr>
          </a:p>
        </p:txBody>
      </p:sp>
      <p:sp>
        <p:nvSpPr>
          <p:cNvPr id="126980" name="Rectangle 4"/>
          <p:cNvSpPr>
            <a:spLocks noGrp="1" noChangeArrowheads="1"/>
          </p:cNvSpPr>
          <p:nvPr>
            <p:ph idx="1"/>
          </p:nvPr>
        </p:nvSpPr>
        <p:spPr>
          <a:xfrm>
            <a:off x="0" y="1600200"/>
            <a:ext cx="9144000" cy="4530725"/>
          </a:xfrm>
        </p:spPr>
        <p:txBody>
          <a:bodyPr/>
          <a:lstStyle/>
          <a:p>
            <a:pPr algn="l" eaLnBrk="1" hangingPunct="1">
              <a:buFont typeface="Wingdings" pitchFamily="2" charset="2"/>
              <a:buNone/>
              <a:defRPr/>
            </a:pP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cs typeface="B Nazanin" pitchFamily="2" charset="-78"/>
              </a:rPr>
              <a:t>↑</a:t>
            </a:r>
            <a:r>
              <a:rPr lang="fa-IR" sz="2800" b="1" dirty="0" smtClean="0">
                <a:solidFill>
                  <a:schemeClr val="tx2"/>
                </a:solidFill>
                <a:cs typeface="B Nazanin" pitchFamily="2" charset="-78"/>
              </a:rPr>
              <a:t>عرضه</a:t>
            </a: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cs typeface="B Nazanin" pitchFamily="2" charset="-78"/>
              </a:rPr>
              <a:t>↑</a:t>
            </a:r>
            <a:r>
              <a:rPr lang="fa-IR" sz="2800" b="1" dirty="0" smtClean="0">
                <a:solidFill>
                  <a:schemeClr val="tx2"/>
                </a:solidFill>
                <a:cs typeface="B Nazanin" pitchFamily="2" charset="-78"/>
              </a:rPr>
              <a:t>سود تولید کننده</a:t>
            </a:r>
            <a:r>
              <a:rPr lang="fa-IR" sz="4400" b="1" dirty="0" smtClean="0">
                <a:solidFill>
                  <a:schemeClr val="tx2">
                    <a:lumMod val="75000"/>
                  </a:schemeClr>
                </a:solidFill>
                <a:latin typeface="Times New Roman" pitchFamily="18" charset="0"/>
                <a:cs typeface="Times New Roman" pitchFamily="18" charset="0"/>
              </a:rPr>
              <a:t>→</a:t>
            </a:r>
            <a:r>
              <a:rPr lang="fa-IR" sz="2800" dirty="0" smtClean="0"/>
              <a:t> </a:t>
            </a:r>
            <a:r>
              <a:rPr lang="fa-IR" sz="4400" b="1" dirty="0" smtClean="0">
                <a:solidFill>
                  <a:srgbClr val="FF0000"/>
                </a:solidFill>
                <a:cs typeface="B Nazanin" pitchFamily="2" charset="-78"/>
              </a:rPr>
              <a:t>↑</a:t>
            </a:r>
            <a:r>
              <a:rPr lang="fa-IR" sz="4400" b="1" dirty="0" smtClean="0">
                <a:solidFill>
                  <a:schemeClr val="tx2">
                    <a:lumMod val="75000"/>
                  </a:schemeClr>
                </a:solidFill>
                <a:cs typeface="B Nazanin" pitchFamily="2" charset="-78"/>
              </a:rPr>
              <a:t> </a:t>
            </a:r>
            <a:r>
              <a:rPr lang="fa-IR" sz="2800" b="1" dirty="0" smtClean="0">
                <a:solidFill>
                  <a:srgbClr val="FF0000"/>
                </a:solidFill>
                <a:cs typeface="B Nazanin" pitchFamily="2" charset="-78"/>
              </a:rPr>
              <a:t>قیمت کالا</a:t>
            </a:r>
            <a:r>
              <a:rPr lang="en-US" sz="2800" b="1" dirty="0" smtClean="0">
                <a:solidFill>
                  <a:srgbClr val="FF0000"/>
                </a:solidFill>
                <a:latin typeface="Times New Roman" pitchFamily="18" charset="0"/>
                <a:cs typeface="Times New Roman" pitchFamily="18" charset="0"/>
              </a:rPr>
              <a:t>P </a:t>
            </a: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Y&lt; AD</a:t>
            </a:r>
            <a:endParaRPr lang="fa-IR" sz="2800" b="1" dirty="0" smtClean="0">
              <a:solidFill>
                <a:srgbClr val="FF0000"/>
              </a:solidFill>
              <a:latin typeface="Times New Roman" pitchFamily="18" charset="0"/>
              <a:cs typeface="Times New Roman" pitchFamily="18" charset="0"/>
            </a:endParaRPr>
          </a:p>
          <a:p>
            <a:pPr algn="l" eaLnBrk="1" hangingPunct="1">
              <a:buFont typeface="Wingdings" pitchFamily="2" charset="2"/>
              <a:buNone/>
              <a:defRPr/>
            </a:pPr>
            <a:r>
              <a:rPr lang="fa-IR" sz="3600" b="1" dirty="0" smtClean="0">
                <a:solidFill>
                  <a:schemeClr val="tx2">
                    <a:lumMod val="75000"/>
                  </a:schemeClr>
                </a:solidFill>
                <a:cs typeface="B Nazanin" pitchFamily="2" charset="-78"/>
              </a:rPr>
              <a:t>حرکت منحنی عرضه به سمت </a:t>
            </a:r>
            <a:r>
              <a:rPr lang="fa-IR" sz="3600" b="1" dirty="0" smtClean="0">
                <a:solidFill>
                  <a:srgbClr val="FF0000"/>
                </a:solidFill>
                <a:cs typeface="B Nazanin" pitchFamily="2" charset="-78"/>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3" y="436709"/>
            <a:ext cx="8440615" cy="603691"/>
          </a:xfrm>
          <a:effectLst>
            <a:outerShdw blurRad="152400" dist="114300" dir="2700000" algn="tl" rotWithShape="0">
              <a:prstClr val="black">
                <a:alpha val="40000"/>
              </a:prstClr>
            </a:outerShdw>
          </a:effectLst>
        </p:spPr>
        <p:txBody>
          <a:bodyPr rtlCol="1">
            <a:spAutoFit/>
          </a:bodyPr>
          <a:lstStyle/>
          <a:p>
            <a:pPr algn="ctr">
              <a:defRPr/>
            </a:pPr>
            <a:r>
              <a:rPr lang="fa-IR" sz="3323" b="1" dirty="0">
                <a:solidFill>
                  <a:srgbClr val="FF0000"/>
                </a:solidFill>
                <a:cs typeface="B Titr" pitchFamily="2" charset="-78"/>
              </a:rPr>
              <a:t>جایگاه های سازمانی که مهندس صنایع اشغال می کند</a:t>
            </a:r>
            <a:endParaRPr lang="en-US" sz="3323" b="1" dirty="0">
              <a:solidFill>
                <a:srgbClr val="FF0000"/>
              </a:solidFill>
              <a:cs typeface="B Titr" pitchFamily="2" charset="-78"/>
            </a:endParaRPr>
          </a:p>
        </p:txBody>
      </p:sp>
      <p:sp>
        <p:nvSpPr>
          <p:cNvPr id="3" name="Content Placeholder 2"/>
          <p:cNvSpPr>
            <a:spLocks noGrp="1"/>
          </p:cNvSpPr>
          <p:nvPr>
            <p:ph idx="1"/>
          </p:nvPr>
        </p:nvSpPr>
        <p:spPr>
          <a:xfrm>
            <a:off x="166086" y="1538232"/>
            <a:ext cx="8726394" cy="4615994"/>
          </a:xfrm>
          <a:extLst/>
        </p:spPr>
        <p:txBody>
          <a:bodyPr numCol="2">
            <a:normAutofit/>
          </a:bodyPr>
          <a:lstStyle/>
          <a:p>
            <a:pPr algn="r" rtl="1">
              <a:defRPr/>
            </a:pPr>
            <a:r>
              <a:rPr lang="fa-IR" sz="4431" b="1" dirty="0">
                <a:cs typeface="B Nazanin" panose="00000400000000000000" pitchFamily="2" charset="-78"/>
              </a:rPr>
              <a:t>تحقیق و توسعه</a:t>
            </a:r>
          </a:p>
          <a:p>
            <a:pPr algn="r" rtl="1">
              <a:defRPr/>
            </a:pPr>
            <a:r>
              <a:rPr lang="fa-IR" sz="4431" b="1" dirty="0">
                <a:cs typeface="B Nazanin" panose="00000400000000000000" pitchFamily="2" charset="-78"/>
              </a:rPr>
              <a:t>مهندسی صنایع</a:t>
            </a:r>
          </a:p>
          <a:p>
            <a:pPr algn="r" rtl="1">
              <a:defRPr/>
            </a:pPr>
            <a:r>
              <a:rPr lang="fa-IR" sz="4431" b="1" dirty="0">
                <a:cs typeface="B Nazanin" panose="00000400000000000000" pitchFamily="2" charset="-78"/>
              </a:rPr>
              <a:t>مهندس تولید </a:t>
            </a:r>
            <a:r>
              <a:rPr lang="fa-IR" sz="3323" b="1" dirty="0">
                <a:cs typeface="B Nazanin" panose="00000400000000000000" pitchFamily="2" charset="-78"/>
              </a:rPr>
              <a:t>(فرآیند)</a:t>
            </a:r>
            <a:endParaRPr lang="fa-IR" sz="4431" b="1" dirty="0">
              <a:cs typeface="B Nazanin" panose="00000400000000000000" pitchFamily="2" charset="-78"/>
            </a:endParaRPr>
          </a:p>
          <a:p>
            <a:pPr algn="r" rtl="1">
              <a:defRPr/>
            </a:pPr>
            <a:r>
              <a:rPr lang="fa-IR" sz="4431" b="1" dirty="0">
                <a:cs typeface="B Nazanin" panose="00000400000000000000" pitchFamily="2" charset="-78"/>
              </a:rPr>
              <a:t>تضمین کیفیت</a:t>
            </a:r>
          </a:p>
          <a:p>
            <a:pPr algn="r" rtl="1">
              <a:defRPr/>
            </a:pPr>
            <a:r>
              <a:rPr lang="fa-IR" sz="4431" b="1" dirty="0">
                <a:cs typeface="B Nazanin" panose="00000400000000000000" pitchFamily="2" charset="-78"/>
              </a:rPr>
              <a:t>مهندسی روشها</a:t>
            </a:r>
          </a:p>
          <a:p>
            <a:pPr algn="r" rtl="1">
              <a:defRPr/>
            </a:pPr>
            <a:r>
              <a:rPr lang="fa-IR" sz="4431" b="1" dirty="0">
                <a:cs typeface="B Nazanin" panose="00000400000000000000" pitchFamily="2" charset="-78"/>
              </a:rPr>
              <a:t>نگهداری و تعمیرات</a:t>
            </a:r>
          </a:p>
          <a:p>
            <a:pPr algn="r" rtl="1">
              <a:defRPr/>
            </a:pPr>
            <a:r>
              <a:rPr lang="fa-IR" sz="3692" b="1" dirty="0">
                <a:cs typeface="B Nazanin" panose="00000400000000000000" pitchFamily="2" charset="-78"/>
              </a:rPr>
              <a:t>سازماندهی و تشکیلات</a:t>
            </a:r>
          </a:p>
          <a:p>
            <a:pPr algn="r" rtl="1">
              <a:defRPr/>
            </a:pPr>
            <a:r>
              <a:rPr lang="fa-IR" sz="4431" b="1" dirty="0">
                <a:cs typeface="B Nazanin" panose="00000400000000000000" pitchFamily="2" charset="-78"/>
              </a:rPr>
              <a:t>طرح و برنامه</a:t>
            </a:r>
          </a:p>
          <a:p>
            <a:pPr algn="r" rtl="1">
              <a:defRPr/>
            </a:pPr>
            <a:r>
              <a:rPr lang="fa-IR" sz="4062" b="1" dirty="0">
                <a:cs typeface="B Nazanin" panose="00000400000000000000" pitchFamily="2" charset="-78"/>
              </a:rPr>
              <a:t>مدیریت منابع انسانی</a:t>
            </a:r>
          </a:p>
          <a:p>
            <a:pPr algn="r" rtl="1">
              <a:defRPr/>
            </a:pPr>
            <a:r>
              <a:rPr lang="fa-IR" sz="4062" b="1" dirty="0">
                <a:cs typeface="B Nazanin" panose="00000400000000000000" pitchFamily="2" charset="-78"/>
              </a:rPr>
              <a:t>برنامه ریزی و نظارت</a:t>
            </a:r>
          </a:p>
          <a:p>
            <a:pPr algn="r" rtl="1">
              <a:defRPr/>
            </a:pPr>
            <a:r>
              <a:rPr lang="fa-IR" sz="4062" b="1" dirty="0">
                <a:cs typeface="B Nazanin" panose="00000400000000000000" pitchFamily="2" charset="-78"/>
              </a:rPr>
              <a:t>اداری و پشتیبانی</a:t>
            </a:r>
          </a:p>
        </p:txBody>
      </p:sp>
      <p:sp>
        <p:nvSpPr>
          <p:cNvPr id="3994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5C181A27-4DFD-416F-AD9B-4B9E65810DF1}" type="slidenum">
              <a:rPr lang="fa-IR" altLang="fa-IR" sz="1108">
                <a:solidFill>
                  <a:srgbClr val="045C75"/>
                </a:solidFill>
              </a:rPr>
              <a:pPr>
                <a:spcBef>
                  <a:spcPct val="0"/>
                </a:spcBef>
                <a:buClrTx/>
                <a:buSzTx/>
                <a:buFontTx/>
                <a:buNone/>
              </a:pPr>
              <a:t>14</a:t>
            </a:fld>
            <a:endParaRPr lang="fa-IR" altLang="fa-IR" sz="1108">
              <a:solidFill>
                <a:srgbClr val="045C75"/>
              </a:solidFill>
            </a:endParaRPr>
          </a:p>
        </p:txBody>
      </p:sp>
    </p:spTree>
    <p:extLst>
      <p:ext uri="{BB962C8B-B14F-4D97-AF65-F5344CB8AC3E}">
        <p14:creationId xmlns:p14="http://schemas.microsoft.com/office/powerpoint/2010/main" val="2118930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accel="50000" decel="50000" autoRev="1" fill="hold" grpId="0" nodeType="afterEffect">
                                  <p:stCondLst>
                                    <p:cond delay="0"/>
                                  </p:stCondLst>
                                  <p:childTnLst>
                                    <p:animClr clrSpc="rgb" dir="cw">
                                      <p:cBhvr override="childStyle">
                                        <p:cTn id="6" dur="3000" fill="hold"/>
                                        <p:tgtEl>
                                          <p:spTgt spid="2"/>
                                        </p:tgtEl>
                                        <p:attrNameLst>
                                          <p:attrName>style.color</p:attrName>
                                        </p:attrNameLst>
                                      </p:cBhvr>
                                      <p:to>
                                        <a:srgbClr val="FFFF00"/>
                                      </p:to>
                                    </p:animClr>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fade">
                                      <p:cBhvr>
                                        <p:cTn id="11" dur="1000"/>
                                        <p:tgtEl>
                                          <p:spTgt spid="3">
                                            <p:txEl>
                                              <p:pRg st="5" end="5"/>
                                            </p:txEl>
                                          </p:spTgt>
                                        </p:tgtEl>
                                      </p:cBhvr>
                                    </p:animEffect>
                                    <p:anim calcmode="lin" valueType="num">
                                      <p:cBhvr>
                                        <p:cTn id="1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6" end="6"/>
                                            </p:txEl>
                                          </p:spTgt>
                                        </p:tgtEl>
                                        <p:attrNameLst>
                                          <p:attrName>style.visibility</p:attrName>
                                        </p:attrNameLst>
                                      </p:cBhvr>
                                      <p:to>
                                        <p:strVal val="visible"/>
                                      </p:to>
                                    </p:set>
                                    <p:animEffect transition="in" filter="fade">
                                      <p:cBhvr>
                                        <p:cTn id="18" dur="1000"/>
                                        <p:tgtEl>
                                          <p:spTgt spid="3">
                                            <p:txEl>
                                              <p:pRg st="6" end="6"/>
                                            </p:txEl>
                                          </p:spTgt>
                                        </p:tgtEl>
                                      </p:cBhvr>
                                    </p:animEffect>
                                    <p:anim calcmode="lin" valueType="num">
                                      <p:cBhvr>
                                        <p:cTn id="1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1000"/>
                                        <p:tgtEl>
                                          <p:spTgt spid="3">
                                            <p:txEl>
                                              <p:pRg st="7" end="7"/>
                                            </p:txEl>
                                          </p:spTgt>
                                        </p:tgtEl>
                                      </p:cBhvr>
                                    </p:animEffect>
                                    <p:anim calcmode="lin" valueType="num">
                                      <p:cBhvr>
                                        <p:cTn id="2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1000"/>
                                        <p:tgtEl>
                                          <p:spTgt spid="3">
                                            <p:txEl>
                                              <p:pRg st="8" end="8"/>
                                            </p:txEl>
                                          </p:spTgt>
                                        </p:tgtEl>
                                      </p:cBhvr>
                                    </p:animEffect>
                                    <p:anim calcmode="lin" valueType="num">
                                      <p:cBhvr>
                                        <p:cTn id="3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fade">
                                      <p:cBhvr>
                                        <p:cTn id="39" dur="1000"/>
                                        <p:tgtEl>
                                          <p:spTgt spid="3">
                                            <p:txEl>
                                              <p:pRg st="9" end="9"/>
                                            </p:txEl>
                                          </p:spTgt>
                                        </p:tgtEl>
                                      </p:cBhvr>
                                    </p:animEffect>
                                    <p:anim calcmode="lin" valueType="num">
                                      <p:cBhvr>
                                        <p:cTn id="4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10" end="10"/>
                                            </p:txEl>
                                          </p:spTgt>
                                        </p:tgtEl>
                                        <p:attrNameLst>
                                          <p:attrName>style.visibility</p:attrName>
                                        </p:attrNameLst>
                                      </p:cBhvr>
                                      <p:to>
                                        <p:strVal val="visible"/>
                                      </p:to>
                                    </p:set>
                                    <p:animEffect transition="in" filter="fade">
                                      <p:cBhvr>
                                        <p:cTn id="46" dur="1000"/>
                                        <p:tgtEl>
                                          <p:spTgt spid="3">
                                            <p:txEl>
                                              <p:pRg st="10" end="10"/>
                                            </p:txEl>
                                          </p:spTgt>
                                        </p:tgtEl>
                                      </p:cBhvr>
                                    </p:animEffect>
                                    <p:anim calcmode="lin" valueType="num">
                                      <p:cBhvr>
                                        <p:cTn id="4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0" end="0"/>
                                            </p:txEl>
                                          </p:spTgt>
                                        </p:tgtEl>
                                        <p:attrNameLst>
                                          <p:attrName>style.visibility</p:attrName>
                                        </p:attrNameLst>
                                      </p:cBhvr>
                                      <p:to>
                                        <p:strVal val="visible"/>
                                      </p:to>
                                    </p:set>
                                    <p:animEffect transition="in" filter="fade">
                                      <p:cBhvr>
                                        <p:cTn id="53" dur="1000"/>
                                        <p:tgtEl>
                                          <p:spTgt spid="3">
                                            <p:txEl>
                                              <p:pRg st="0" end="0"/>
                                            </p:txEl>
                                          </p:spTgt>
                                        </p:tgtEl>
                                      </p:cBhvr>
                                    </p:animEffect>
                                    <p:anim calcmode="lin" valueType="num">
                                      <p:cBhvr>
                                        <p:cTn id="5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1" end="1"/>
                                            </p:txEl>
                                          </p:spTgt>
                                        </p:tgtEl>
                                        <p:attrNameLst>
                                          <p:attrName>style.visibility</p:attrName>
                                        </p:attrNameLst>
                                      </p:cBhvr>
                                      <p:to>
                                        <p:strVal val="visible"/>
                                      </p:to>
                                    </p:set>
                                    <p:animEffect transition="in" filter="fade">
                                      <p:cBhvr>
                                        <p:cTn id="60" dur="1000"/>
                                        <p:tgtEl>
                                          <p:spTgt spid="3">
                                            <p:txEl>
                                              <p:pRg st="1" end="1"/>
                                            </p:txEl>
                                          </p:spTgt>
                                        </p:tgtEl>
                                      </p:cBhvr>
                                    </p:animEffect>
                                    <p:anim calcmode="lin" valueType="num">
                                      <p:cBhvr>
                                        <p:cTn id="6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
                                            <p:txEl>
                                              <p:pRg st="2" end="2"/>
                                            </p:txEl>
                                          </p:spTgt>
                                        </p:tgtEl>
                                        <p:attrNameLst>
                                          <p:attrName>style.visibility</p:attrName>
                                        </p:attrNameLst>
                                      </p:cBhvr>
                                      <p:to>
                                        <p:strVal val="visible"/>
                                      </p:to>
                                    </p:set>
                                    <p:animEffect transition="in" filter="fade">
                                      <p:cBhvr>
                                        <p:cTn id="67" dur="1000"/>
                                        <p:tgtEl>
                                          <p:spTgt spid="3">
                                            <p:txEl>
                                              <p:pRg st="2" end="2"/>
                                            </p:txEl>
                                          </p:spTgt>
                                        </p:tgtEl>
                                      </p:cBhvr>
                                    </p:animEffect>
                                    <p:anim calcmode="lin" valueType="num">
                                      <p:cBhvr>
                                        <p:cTn id="6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
                                            <p:txEl>
                                              <p:pRg st="3" end="3"/>
                                            </p:txEl>
                                          </p:spTgt>
                                        </p:tgtEl>
                                        <p:attrNameLst>
                                          <p:attrName>style.visibility</p:attrName>
                                        </p:attrNameLst>
                                      </p:cBhvr>
                                      <p:to>
                                        <p:strVal val="visible"/>
                                      </p:to>
                                    </p:set>
                                    <p:animEffect transition="in" filter="fade">
                                      <p:cBhvr>
                                        <p:cTn id="74" dur="1000"/>
                                        <p:tgtEl>
                                          <p:spTgt spid="3">
                                            <p:txEl>
                                              <p:pRg st="3" end="3"/>
                                            </p:txEl>
                                          </p:spTgt>
                                        </p:tgtEl>
                                      </p:cBhvr>
                                    </p:animEffect>
                                    <p:anim calcmode="lin" valueType="num">
                                      <p:cBhvr>
                                        <p:cTn id="7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3">
                                            <p:txEl>
                                              <p:pRg st="4" end="4"/>
                                            </p:txEl>
                                          </p:spTgt>
                                        </p:tgtEl>
                                        <p:attrNameLst>
                                          <p:attrName>style.visibility</p:attrName>
                                        </p:attrNameLst>
                                      </p:cBhvr>
                                      <p:to>
                                        <p:strVal val="visible"/>
                                      </p:to>
                                    </p:set>
                                    <p:animEffect transition="in" filter="fade">
                                      <p:cBhvr>
                                        <p:cTn id="81" dur="1000"/>
                                        <p:tgtEl>
                                          <p:spTgt spid="3">
                                            <p:txEl>
                                              <p:pRg st="4" end="4"/>
                                            </p:txEl>
                                          </p:spTgt>
                                        </p:tgtEl>
                                      </p:cBhvr>
                                    </p:animEffect>
                                    <p:anim calcmode="lin" valueType="num">
                                      <p:cBhvr>
                                        <p:cTn id="8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8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حرکت به سمت تعادل:</a:t>
            </a:r>
            <a:endParaRPr lang="en-US" b="1" dirty="0" smtClean="0">
              <a:solidFill>
                <a:srgbClr val="FF0000"/>
              </a:solidFill>
              <a:latin typeface="+mn-lt"/>
              <a:ea typeface="+mn-ea"/>
              <a:cs typeface="B Nazanin" pitchFamily="2" charset="-78"/>
            </a:endParaRPr>
          </a:p>
        </p:txBody>
      </p:sp>
      <p:sp>
        <p:nvSpPr>
          <p:cNvPr id="126980" name="Rectangle 4"/>
          <p:cNvSpPr>
            <a:spLocks noGrp="1" noChangeArrowheads="1"/>
          </p:cNvSpPr>
          <p:nvPr>
            <p:ph idx="1"/>
          </p:nvPr>
        </p:nvSpPr>
        <p:spPr>
          <a:xfrm>
            <a:off x="0" y="1600200"/>
            <a:ext cx="9144000" cy="4530725"/>
          </a:xfrm>
        </p:spPr>
        <p:txBody>
          <a:bodyPr/>
          <a:lstStyle/>
          <a:p>
            <a:pPr algn="l" eaLnBrk="1" hangingPunct="1">
              <a:buFont typeface="Wingdings" pitchFamily="2" charset="2"/>
              <a:buNone/>
              <a:defRPr/>
            </a:pP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cs typeface="B Nazanin" pitchFamily="2" charset="-78"/>
              </a:rPr>
              <a:t>↑</a:t>
            </a:r>
            <a:r>
              <a:rPr lang="fa-IR" sz="2800" b="1" dirty="0" smtClean="0">
                <a:solidFill>
                  <a:schemeClr val="tx2"/>
                </a:solidFill>
                <a:cs typeface="B Nazanin" pitchFamily="2" charset="-78"/>
              </a:rPr>
              <a:t>عرضه</a:t>
            </a: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cs typeface="B Nazanin" pitchFamily="2" charset="-78"/>
              </a:rPr>
              <a:t>↑</a:t>
            </a:r>
            <a:r>
              <a:rPr lang="fa-IR" sz="2800" b="1" dirty="0" smtClean="0">
                <a:solidFill>
                  <a:schemeClr val="tx2"/>
                </a:solidFill>
                <a:cs typeface="B Nazanin" pitchFamily="2" charset="-78"/>
              </a:rPr>
              <a:t>سود تولید کننده</a:t>
            </a:r>
            <a:r>
              <a:rPr lang="fa-IR" sz="4400" b="1" dirty="0" smtClean="0">
                <a:solidFill>
                  <a:schemeClr val="tx2">
                    <a:lumMod val="75000"/>
                  </a:schemeClr>
                </a:solidFill>
                <a:latin typeface="Times New Roman" pitchFamily="18" charset="0"/>
                <a:cs typeface="Times New Roman" pitchFamily="18" charset="0"/>
              </a:rPr>
              <a:t>→</a:t>
            </a:r>
            <a:r>
              <a:rPr lang="fa-IR" sz="2800" dirty="0" smtClean="0"/>
              <a:t> </a:t>
            </a:r>
            <a:r>
              <a:rPr lang="fa-IR" sz="4400" b="1" dirty="0" smtClean="0">
                <a:solidFill>
                  <a:srgbClr val="FF0000"/>
                </a:solidFill>
                <a:cs typeface="B Nazanin" pitchFamily="2" charset="-78"/>
              </a:rPr>
              <a:t>↑</a:t>
            </a:r>
            <a:r>
              <a:rPr lang="fa-IR" sz="4400" b="1" dirty="0" smtClean="0">
                <a:solidFill>
                  <a:schemeClr val="tx2">
                    <a:lumMod val="75000"/>
                  </a:schemeClr>
                </a:solidFill>
                <a:cs typeface="B Nazanin" pitchFamily="2" charset="-78"/>
              </a:rPr>
              <a:t> </a:t>
            </a:r>
            <a:r>
              <a:rPr lang="fa-IR" sz="2800" b="1" dirty="0" smtClean="0">
                <a:solidFill>
                  <a:srgbClr val="FF0000"/>
                </a:solidFill>
                <a:cs typeface="B Nazanin" pitchFamily="2" charset="-78"/>
              </a:rPr>
              <a:t>قیمت کالا</a:t>
            </a:r>
            <a:r>
              <a:rPr lang="en-US" sz="2800" b="1" dirty="0" smtClean="0">
                <a:solidFill>
                  <a:srgbClr val="FF0000"/>
                </a:solidFill>
                <a:latin typeface="Times New Roman" pitchFamily="18" charset="0"/>
                <a:cs typeface="Times New Roman" pitchFamily="18" charset="0"/>
              </a:rPr>
              <a:t>P </a:t>
            </a: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Y&lt; AD</a:t>
            </a:r>
            <a:endParaRPr lang="fa-IR" sz="2800" b="1" dirty="0" smtClean="0">
              <a:solidFill>
                <a:srgbClr val="FF0000"/>
              </a:solidFill>
              <a:latin typeface="Times New Roman" pitchFamily="18" charset="0"/>
              <a:cs typeface="Times New Roman" pitchFamily="18" charset="0"/>
            </a:endParaRPr>
          </a:p>
          <a:p>
            <a:pPr algn="l" eaLnBrk="1" hangingPunct="1">
              <a:buFont typeface="Wingdings" pitchFamily="2" charset="2"/>
              <a:buNone/>
              <a:defRPr/>
            </a:pPr>
            <a:r>
              <a:rPr lang="fa-IR" sz="3600" b="1" dirty="0" smtClean="0">
                <a:solidFill>
                  <a:schemeClr val="tx2">
                    <a:lumMod val="75000"/>
                  </a:schemeClr>
                </a:solidFill>
                <a:cs typeface="B Nazanin" pitchFamily="2" charset="-78"/>
              </a:rPr>
              <a:t>حرکت منحنی عرضه به سمت </a:t>
            </a:r>
            <a:r>
              <a:rPr lang="fa-IR" sz="3600" b="1" dirty="0" smtClean="0">
                <a:solidFill>
                  <a:srgbClr val="FF0000"/>
                </a:solidFill>
                <a:cs typeface="B Nazanin" pitchFamily="2" charset="-78"/>
              </a:rPr>
              <a:t>راست</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حرکت به سمت تعادل:</a:t>
            </a:r>
            <a:endParaRPr lang="en-US" b="1" dirty="0" smtClean="0">
              <a:solidFill>
                <a:srgbClr val="FF0000"/>
              </a:solidFill>
              <a:latin typeface="+mn-lt"/>
              <a:ea typeface="+mn-ea"/>
              <a:cs typeface="B Nazanin" pitchFamily="2" charset="-78"/>
            </a:endParaRPr>
          </a:p>
        </p:txBody>
      </p:sp>
      <p:sp>
        <p:nvSpPr>
          <p:cNvPr id="126980" name="Rectangle 4"/>
          <p:cNvSpPr>
            <a:spLocks noGrp="1" noChangeArrowheads="1"/>
          </p:cNvSpPr>
          <p:nvPr>
            <p:ph idx="1"/>
          </p:nvPr>
        </p:nvSpPr>
        <p:spPr>
          <a:xfrm>
            <a:off x="0" y="1600200"/>
            <a:ext cx="9144000" cy="4530725"/>
          </a:xfrm>
        </p:spPr>
        <p:txBody>
          <a:bodyPr/>
          <a:lstStyle/>
          <a:p>
            <a:pPr algn="l" eaLnBrk="1" hangingPunct="1">
              <a:buFont typeface="Wingdings" pitchFamily="2" charset="2"/>
              <a:buNone/>
              <a:defRPr/>
            </a:pP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cs typeface="B Nazanin" pitchFamily="2" charset="-78"/>
              </a:rPr>
              <a:t>↑</a:t>
            </a:r>
            <a:r>
              <a:rPr lang="fa-IR" sz="2800" b="1" dirty="0" smtClean="0">
                <a:solidFill>
                  <a:schemeClr val="tx2"/>
                </a:solidFill>
                <a:cs typeface="B Nazanin" pitchFamily="2" charset="-78"/>
              </a:rPr>
              <a:t>عرضه</a:t>
            </a: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cs typeface="B Nazanin" pitchFamily="2" charset="-78"/>
              </a:rPr>
              <a:t>↑</a:t>
            </a:r>
            <a:r>
              <a:rPr lang="fa-IR" sz="2800" b="1" dirty="0" smtClean="0">
                <a:solidFill>
                  <a:schemeClr val="tx2"/>
                </a:solidFill>
                <a:cs typeface="B Nazanin" pitchFamily="2" charset="-78"/>
              </a:rPr>
              <a:t>سود تولید کننده</a:t>
            </a:r>
            <a:r>
              <a:rPr lang="fa-IR" sz="4400" b="1" dirty="0" smtClean="0">
                <a:solidFill>
                  <a:schemeClr val="tx2">
                    <a:lumMod val="75000"/>
                  </a:schemeClr>
                </a:solidFill>
                <a:latin typeface="Times New Roman" pitchFamily="18" charset="0"/>
                <a:cs typeface="Times New Roman" pitchFamily="18" charset="0"/>
              </a:rPr>
              <a:t>→</a:t>
            </a:r>
            <a:r>
              <a:rPr lang="fa-IR" sz="2800" dirty="0" smtClean="0"/>
              <a:t> </a:t>
            </a:r>
            <a:r>
              <a:rPr lang="fa-IR" sz="4400" b="1" dirty="0" smtClean="0">
                <a:solidFill>
                  <a:srgbClr val="FF0000"/>
                </a:solidFill>
                <a:cs typeface="B Nazanin" pitchFamily="2" charset="-78"/>
              </a:rPr>
              <a:t>↑</a:t>
            </a:r>
            <a:r>
              <a:rPr lang="fa-IR" sz="4400" b="1" dirty="0" smtClean="0">
                <a:solidFill>
                  <a:schemeClr val="tx2">
                    <a:lumMod val="75000"/>
                  </a:schemeClr>
                </a:solidFill>
                <a:cs typeface="B Nazanin" pitchFamily="2" charset="-78"/>
              </a:rPr>
              <a:t> </a:t>
            </a:r>
            <a:r>
              <a:rPr lang="fa-IR" sz="2800" b="1" dirty="0" smtClean="0">
                <a:solidFill>
                  <a:srgbClr val="FF0000"/>
                </a:solidFill>
                <a:cs typeface="B Nazanin" pitchFamily="2" charset="-78"/>
              </a:rPr>
              <a:t>قیمت کالا</a:t>
            </a:r>
            <a:r>
              <a:rPr lang="en-US" sz="2800" b="1" dirty="0" smtClean="0">
                <a:solidFill>
                  <a:srgbClr val="FF0000"/>
                </a:solidFill>
                <a:latin typeface="Times New Roman" pitchFamily="18" charset="0"/>
                <a:cs typeface="Times New Roman" pitchFamily="18" charset="0"/>
              </a:rPr>
              <a:t>P </a:t>
            </a: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Y&lt; AD</a:t>
            </a:r>
            <a:endParaRPr lang="fa-IR" sz="2800" b="1" dirty="0" smtClean="0">
              <a:solidFill>
                <a:srgbClr val="FF0000"/>
              </a:solidFill>
              <a:latin typeface="Times New Roman" pitchFamily="18" charset="0"/>
              <a:cs typeface="Times New Roman" pitchFamily="18" charset="0"/>
            </a:endParaRPr>
          </a:p>
          <a:p>
            <a:pPr algn="l" eaLnBrk="1" hangingPunct="1">
              <a:buFont typeface="Wingdings" pitchFamily="2" charset="2"/>
              <a:buNone/>
              <a:defRPr/>
            </a:pPr>
            <a:r>
              <a:rPr lang="en-US" sz="3600" b="1" dirty="0" smtClean="0">
                <a:solidFill>
                  <a:srgbClr val="FF0000"/>
                </a:solidFill>
                <a:latin typeface="Times New Roman" pitchFamily="18" charset="0"/>
                <a:cs typeface="Times New Roman" pitchFamily="18" charset="0"/>
              </a:rPr>
              <a:t>Y=AD</a:t>
            </a:r>
            <a:r>
              <a:rPr lang="fa-IR" sz="4400" b="1" dirty="0" smtClean="0">
                <a:solidFill>
                  <a:schemeClr val="tx2">
                    <a:lumMod val="75000"/>
                  </a:schemeClr>
                </a:solidFill>
                <a:latin typeface="Times New Roman" pitchFamily="18" charset="0"/>
                <a:cs typeface="Times New Roman" pitchFamily="18" charset="0"/>
              </a:rPr>
              <a:t>→</a:t>
            </a:r>
            <a:r>
              <a:rPr lang="fa-IR" sz="3600" dirty="0" smtClean="0"/>
              <a:t> </a:t>
            </a:r>
            <a:r>
              <a:rPr lang="fa-IR" sz="3600" b="1" dirty="0" smtClean="0">
                <a:solidFill>
                  <a:schemeClr val="tx2">
                    <a:lumMod val="75000"/>
                  </a:schemeClr>
                </a:solidFill>
                <a:cs typeface="B Nazanin" pitchFamily="2" charset="-78"/>
              </a:rPr>
              <a:t>حرکت منحنی عرضه به سمت </a:t>
            </a:r>
            <a:r>
              <a:rPr lang="fa-IR" sz="3600" b="1" dirty="0" smtClean="0">
                <a:solidFill>
                  <a:srgbClr val="FF0000"/>
                </a:solidFill>
                <a:cs typeface="B Nazanin" pitchFamily="2" charset="-78"/>
              </a:rPr>
              <a:t>راست</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حرکت به سمت تعادل:</a:t>
            </a:r>
            <a:endParaRPr lang="en-US" b="1" dirty="0" smtClean="0">
              <a:solidFill>
                <a:srgbClr val="FF0000"/>
              </a:solidFill>
              <a:latin typeface="+mn-lt"/>
              <a:ea typeface="+mn-ea"/>
              <a:cs typeface="B Nazanin" pitchFamily="2" charset="-78"/>
            </a:endParaRPr>
          </a:p>
        </p:txBody>
      </p:sp>
      <p:sp>
        <p:nvSpPr>
          <p:cNvPr id="126980" name="Rectangle 4"/>
          <p:cNvSpPr>
            <a:spLocks noGrp="1" noChangeArrowheads="1"/>
          </p:cNvSpPr>
          <p:nvPr>
            <p:ph idx="1"/>
          </p:nvPr>
        </p:nvSpPr>
        <p:spPr>
          <a:xfrm>
            <a:off x="0" y="1600200"/>
            <a:ext cx="9144000" cy="4530725"/>
          </a:xfrm>
        </p:spPr>
        <p:txBody>
          <a:bodyPr/>
          <a:lstStyle/>
          <a:p>
            <a:pPr algn="l" eaLnBrk="1" hangingPunct="1">
              <a:buFont typeface="Wingdings" pitchFamily="2" charset="2"/>
              <a:buNone/>
              <a:defRPr/>
            </a:pP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cs typeface="B Nazanin" pitchFamily="2" charset="-78"/>
              </a:rPr>
              <a:t>↑</a:t>
            </a:r>
            <a:r>
              <a:rPr lang="fa-IR" sz="2800" b="1" dirty="0" smtClean="0">
                <a:solidFill>
                  <a:schemeClr val="tx2"/>
                </a:solidFill>
                <a:cs typeface="B Nazanin" pitchFamily="2" charset="-78"/>
              </a:rPr>
              <a:t>عرضه</a:t>
            </a: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cs typeface="B Nazanin" pitchFamily="2" charset="-78"/>
              </a:rPr>
              <a:t>↑</a:t>
            </a:r>
            <a:r>
              <a:rPr lang="fa-IR" sz="2800" b="1" dirty="0" smtClean="0">
                <a:solidFill>
                  <a:schemeClr val="tx2"/>
                </a:solidFill>
                <a:cs typeface="B Nazanin" pitchFamily="2" charset="-78"/>
              </a:rPr>
              <a:t>سود تولید کننده</a:t>
            </a:r>
            <a:r>
              <a:rPr lang="fa-IR" sz="4400" b="1" dirty="0" smtClean="0">
                <a:solidFill>
                  <a:schemeClr val="tx2">
                    <a:lumMod val="75000"/>
                  </a:schemeClr>
                </a:solidFill>
                <a:latin typeface="Times New Roman" pitchFamily="18" charset="0"/>
                <a:cs typeface="Times New Roman" pitchFamily="18" charset="0"/>
              </a:rPr>
              <a:t>→</a:t>
            </a:r>
            <a:r>
              <a:rPr lang="fa-IR" sz="2800" dirty="0" smtClean="0"/>
              <a:t> </a:t>
            </a:r>
            <a:r>
              <a:rPr lang="fa-IR" sz="4400" b="1" dirty="0" smtClean="0">
                <a:solidFill>
                  <a:srgbClr val="FF0000"/>
                </a:solidFill>
                <a:cs typeface="B Nazanin" pitchFamily="2" charset="-78"/>
              </a:rPr>
              <a:t>↑</a:t>
            </a:r>
            <a:r>
              <a:rPr lang="fa-IR" sz="4400" b="1" dirty="0" smtClean="0">
                <a:solidFill>
                  <a:schemeClr val="tx2">
                    <a:lumMod val="75000"/>
                  </a:schemeClr>
                </a:solidFill>
                <a:cs typeface="B Nazanin" pitchFamily="2" charset="-78"/>
              </a:rPr>
              <a:t> </a:t>
            </a:r>
            <a:r>
              <a:rPr lang="fa-IR" sz="2800" b="1" dirty="0" smtClean="0">
                <a:solidFill>
                  <a:srgbClr val="FF0000"/>
                </a:solidFill>
                <a:cs typeface="B Nazanin" pitchFamily="2" charset="-78"/>
              </a:rPr>
              <a:t>قیمت کالا</a:t>
            </a:r>
            <a:r>
              <a:rPr lang="en-US" sz="2800" b="1" dirty="0" smtClean="0">
                <a:solidFill>
                  <a:srgbClr val="FF0000"/>
                </a:solidFill>
                <a:latin typeface="Times New Roman" pitchFamily="18" charset="0"/>
                <a:cs typeface="Times New Roman" pitchFamily="18" charset="0"/>
              </a:rPr>
              <a:t>P </a:t>
            </a: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Y&lt; AD</a:t>
            </a:r>
            <a:endParaRPr lang="fa-IR" sz="2800" b="1" dirty="0" smtClean="0">
              <a:solidFill>
                <a:srgbClr val="FF0000"/>
              </a:solidFill>
              <a:latin typeface="Times New Roman" pitchFamily="18" charset="0"/>
              <a:cs typeface="Times New Roman" pitchFamily="18" charset="0"/>
            </a:endParaRPr>
          </a:p>
          <a:p>
            <a:pPr algn="l" eaLnBrk="1" hangingPunct="1">
              <a:buFont typeface="Wingdings" pitchFamily="2" charset="2"/>
              <a:buNone/>
              <a:defRPr/>
            </a:pPr>
            <a:r>
              <a:rPr lang="en-US" sz="3600" b="1" dirty="0" smtClean="0">
                <a:solidFill>
                  <a:srgbClr val="FF0000"/>
                </a:solidFill>
                <a:latin typeface="Times New Roman" pitchFamily="18" charset="0"/>
                <a:cs typeface="Times New Roman" pitchFamily="18" charset="0"/>
              </a:rPr>
              <a:t>Y=AD</a:t>
            </a:r>
            <a:r>
              <a:rPr lang="fa-IR" sz="4400" b="1" dirty="0" smtClean="0">
                <a:solidFill>
                  <a:schemeClr val="tx2">
                    <a:lumMod val="75000"/>
                  </a:schemeClr>
                </a:solidFill>
                <a:latin typeface="Times New Roman" pitchFamily="18" charset="0"/>
                <a:cs typeface="Times New Roman" pitchFamily="18" charset="0"/>
              </a:rPr>
              <a:t>→</a:t>
            </a:r>
            <a:r>
              <a:rPr lang="fa-IR" sz="3600" dirty="0" smtClean="0"/>
              <a:t> </a:t>
            </a:r>
            <a:r>
              <a:rPr lang="fa-IR" sz="3600" b="1" dirty="0" smtClean="0">
                <a:solidFill>
                  <a:schemeClr val="tx2">
                    <a:lumMod val="75000"/>
                  </a:schemeClr>
                </a:solidFill>
                <a:cs typeface="B Nazanin" pitchFamily="2" charset="-78"/>
              </a:rPr>
              <a:t>حرکت منحنی عرضه به سمت </a:t>
            </a:r>
            <a:r>
              <a:rPr lang="fa-IR" sz="3600" b="1" dirty="0" smtClean="0">
                <a:solidFill>
                  <a:srgbClr val="FF0000"/>
                </a:solidFill>
                <a:cs typeface="B Nazanin" pitchFamily="2" charset="-78"/>
              </a:rPr>
              <a:t>راست</a:t>
            </a:r>
          </a:p>
          <a:p>
            <a:pPr algn="just" eaLnBrk="1" hangingPunct="1">
              <a:defRPr/>
            </a:pPr>
            <a:endParaRPr lang="fa-IR" sz="3600" dirty="0" smtClean="0"/>
          </a:p>
          <a:p>
            <a:pPr algn="l" eaLnBrk="1" hangingPunct="1">
              <a:buFont typeface="Wingdings" pitchFamily="2" charset="2"/>
              <a:buNone/>
              <a:defRPr/>
            </a:pP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002060"/>
                </a:solidFill>
                <a:cs typeface="B Nazanin" pitchFamily="2" charset="-78"/>
              </a:rPr>
              <a:t>↓</a:t>
            </a:r>
            <a:r>
              <a:rPr lang="fa-IR" sz="2800" b="1" dirty="0" smtClean="0">
                <a:solidFill>
                  <a:schemeClr val="tx2"/>
                </a:solidFill>
                <a:cs typeface="B Nazanin" pitchFamily="2" charset="-78"/>
              </a:rPr>
              <a:t> تقاضا </a:t>
            </a:r>
            <a:r>
              <a:rPr lang="fa-IR" sz="4400" b="1" dirty="0" smtClean="0">
                <a:solidFill>
                  <a:schemeClr val="tx2">
                    <a:lumMod val="75000"/>
                  </a:schemeClr>
                </a:solidFill>
                <a:latin typeface="Times New Roman" pitchFamily="18" charset="0"/>
                <a:cs typeface="Times New Roman" pitchFamily="18" charset="0"/>
              </a:rPr>
              <a:t>→</a:t>
            </a:r>
            <a:r>
              <a:rPr lang="fa-IR" sz="4400" b="1" dirty="0" smtClean="0">
                <a:solidFill>
                  <a:srgbClr val="002060"/>
                </a:solidFill>
                <a:cs typeface="B Nazanin" pitchFamily="2" charset="-78"/>
              </a:rPr>
              <a:t>↓</a:t>
            </a:r>
            <a:r>
              <a:rPr lang="fa-IR" sz="2800" b="1" dirty="0" smtClean="0">
                <a:solidFill>
                  <a:schemeClr val="tx2"/>
                </a:solidFill>
                <a:cs typeface="B Nazanin" pitchFamily="2" charset="-78"/>
              </a:rPr>
              <a:t>                           </a:t>
            </a:r>
            <a:r>
              <a:rPr lang="fa-IR" sz="4400" b="1" dirty="0" smtClean="0">
                <a:solidFill>
                  <a:schemeClr val="tx2">
                    <a:lumMod val="75000"/>
                  </a:schemeClr>
                </a:solidFill>
                <a:latin typeface="Times New Roman" pitchFamily="18" charset="0"/>
                <a:cs typeface="Times New Roman" pitchFamily="18" charset="0"/>
              </a:rPr>
              <a:t>→</a:t>
            </a:r>
            <a:r>
              <a:rPr lang="fa-IR" sz="2800" b="1" dirty="0" smtClean="0">
                <a:solidFill>
                  <a:srgbClr val="FF0000"/>
                </a:solidFill>
                <a:latin typeface="Times New Roman" pitchFamily="18" charset="0"/>
                <a:cs typeface="Times New Roman" pitchFamily="18" charset="0"/>
              </a:rPr>
              <a:t> </a:t>
            </a:r>
            <a:r>
              <a:rPr lang="fa-IR" sz="4400" b="1" dirty="0" smtClean="0">
                <a:solidFill>
                  <a:srgbClr val="FF0000"/>
                </a:solidFill>
                <a:cs typeface="B Nazanin" pitchFamily="2" charset="-78"/>
              </a:rPr>
              <a:t>↑</a:t>
            </a:r>
            <a:r>
              <a:rPr lang="fa-IR" sz="2800" b="1" dirty="0" smtClean="0">
                <a:solidFill>
                  <a:srgbClr val="FF0000"/>
                </a:solidFill>
                <a:cs typeface="B Nazanin" pitchFamily="2" charset="-78"/>
              </a:rPr>
              <a:t>قیمت کالا</a:t>
            </a:r>
            <a:r>
              <a:rPr lang="en-US" sz="2800" b="1" dirty="0" smtClean="0">
                <a:solidFill>
                  <a:srgbClr val="FF0000"/>
                </a:solidFill>
                <a:latin typeface="Times New Roman" pitchFamily="18" charset="0"/>
                <a:cs typeface="Times New Roman" pitchFamily="18" charset="0"/>
              </a:rPr>
              <a:t>P </a:t>
            </a:r>
            <a:r>
              <a:rPr lang="fa-IR" sz="4400" b="1" dirty="0" smtClean="0">
                <a:solidFill>
                  <a:schemeClr val="tx2">
                    <a:lumMod val="75000"/>
                  </a:schemeClr>
                </a:solidFill>
                <a:latin typeface="Times New Roman" pitchFamily="18" charset="0"/>
                <a:cs typeface="Times New Roman" pitchFamily="18" charset="0"/>
              </a:rPr>
              <a:t>→</a:t>
            </a:r>
            <a:r>
              <a:rPr lang="fa-IR" sz="2800" b="1" dirty="0" smtClean="0">
                <a:solidFill>
                  <a:srgbClr val="FF0000"/>
                </a:solidFill>
                <a:latin typeface="Times New Roman" pitchFamily="18" charset="0"/>
                <a:cs typeface="Times New Roman" pitchFamily="18" charset="0"/>
              </a:rPr>
              <a:t> </a:t>
            </a:r>
            <a:r>
              <a:rPr lang="en-US" sz="2800" b="1" dirty="0" smtClean="0">
                <a:solidFill>
                  <a:srgbClr val="FF0000"/>
                </a:solidFill>
                <a:latin typeface="Times New Roman" pitchFamily="18" charset="0"/>
                <a:cs typeface="Times New Roman" pitchFamily="18" charset="0"/>
              </a:rPr>
              <a:t>Y&lt;AD</a:t>
            </a:r>
            <a:endParaRPr lang="fa-IR" sz="2800" b="1" dirty="0" smtClean="0">
              <a:solidFill>
                <a:srgbClr val="FF0000"/>
              </a:solidFill>
              <a:latin typeface="Times New Roman" pitchFamily="18" charset="0"/>
              <a:cs typeface="Times New Roman" pitchFamily="18" charset="0"/>
            </a:endParaRPr>
          </a:p>
          <a:p>
            <a:pPr algn="l" eaLnBrk="1" hangingPunct="1">
              <a:buFont typeface="Wingdings" pitchFamily="2" charset="2"/>
              <a:buNone/>
              <a:defRPr/>
            </a:pPr>
            <a:r>
              <a:rPr lang="en-US" sz="4400" b="1" dirty="0" smtClean="0">
                <a:solidFill>
                  <a:srgbClr val="FF0000"/>
                </a:solidFill>
                <a:latin typeface="Times New Roman" pitchFamily="18" charset="0"/>
                <a:cs typeface="Times New Roman" pitchFamily="18" charset="0"/>
              </a:rPr>
              <a:t>Y=AD</a:t>
            </a:r>
            <a:r>
              <a:rPr lang="fa-IR" sz="2800" b="1" dirty="0" smtClean="0">
                <a:solidFill>
                  <a:schemeClr val="tx2">
                    <a:lumMod val="75000"/>
                  </a:schemeClr>
                </a:solidFill>
                <a:cs typeface="B Nazanin" pitchFamily="2" charset="-78"/>
              </a:rPr>
              <a:t> </a:t>
            </a:r>
            <a:r>
              <a:rPr lang="fa-IR" sz="4400" b="1" dirty="0" smtClean="0">
                <a:solidFill>
                  <a:schemeClr val="tx2">
                    <a:lumMod val="75000"/>
                  </a:schemeClr>
                </a:solidFill>
                <a:latin typeface="Times New Roman" pitchFamily="18" charset="0"/>
                <a:cs typeface="Times New Roman" pitchFamily="18" charset="0"/>
              </a:rPr>
              <a:t>→</a:t>
            </a:r>
            <a:r>
              <a:rPr lang="fa-IR" sz="3600" dirty="0" smtClean="0"/>
              <a:t> </a:t>
            </a:r>
            <a:r>
              <a:rPr lang="fa-IR" sz="3600" b="1" dirty="0" smtClean="0">
                <a:solidFill>
                  <a:schemeClr val="tx2">
                    <a:lumMod val="75000"/>
                  </a:schemeClr>
                </a:solidFill>
                <a:cs typeface="B Nazanin" pitchFamily="2" charset="-78"/>
              </a:rPr>
              <a:t>حرکت منحنی تقاضا به سمت </a:t>
            </a:r>
            <a:r>
              <a:rPr lang="fa-IR" sz="3600" b="1" dirty="0" smtClean="0">
                <a:solidFill>
                  <a:srgbClr val="FF0000"/>
                </a:solidFill>
                <a:cs typeface="B Nazanin" pitchFamily="2" charset="-78"/>
              </a:rPr>
              <a:t>چپ</a:t>
            </a:r>
          </a:p>
        </p:txBody>
      </p:sp>
      <p:sp>
        <p:nvSpPr>
          <p:cNvPr id="4" name="Rounded Rectangle 3"/>
          <p:cNvSpPr/>
          <p:nvPr/>
        </p:nvSpPr>
        <p:spPr bwMode="auto">
          <a:xfrm>
            <a:off x="4067175" y="3716338"/>
            <a:ext cx="2160588" cy="1081087"/>
          </a:xfrm>
          <a:prstGeom prst="roundRect">
            <a:avLst/>
          </a:prstGeom>
          <a:noFill/>
          <a:ln w="9525" cap="flat" cmpd="sng" algn="ctr">
            <a:noFill/>
            <a:prstDash val="solid"/>
            <a:round/>
            <a:headEnd type="none" w="med" len="med"/>
            <a:tailEnd type="none" w="med" len="med"/>
          </a:ln>
          <a:effectLst/>
        </p:spPr>
        <p:txBody>
          <a:bodyPr rtlCol="1"/>
          <a:lstStyle/>
          <a:p>
            <a:pPr>
              <a:defRPr/>
            </a:pPr>
            <a:r>
              <a:rPr lang="fa-IR" sz="2800" b="1" dirty="0">
                <a:solidFill>
                  <a:schemeClr val="tx2"/>
                </a:solidFill>
                <a:effectLst>
                  <a:outerShdw blurRad="38100" dist="38100" dir="2700000" algn="tl">
                    <a:srgbClr val="000000"/>
                  </a:outerShdw>
                </a:effectLst>
                <a:latin typeface="+mn-lt"/>
                <a:cs typeface="B Nazanin" pitchFamily="2" charset="-78"/>
              </a:rPr>
              <a:t>قدرت خرید مصرف کننده</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marL="342900" indent="-342900" algn="just" eaLnBrk="1" hangingPunct="1">
              <a:spcBef>
                <a:spcPct val="20000"/>
              </a:spcBef>
              <a:buClr>
                <a:schemeClr val="hlink"/>
              </a:buClr>
              <a:buSzPct val="70000"/>
              <a:defRPr/>
            </a:pPr>
            <a:r>
              <a:rPr lang="fa-IR" b="1" dirty="0" smtClean="0">
                <a:solidFill>
                  <a:srgbClr val="FF0000"/>
                </a:solidFill>
                <a:latin typeface="+mn-lt"/>
                <a:ea typeface="+mn-ea"/>
                <a:cs typeface="B Nazanin" pitchFamily="2" charset="-78"/>
              </a:rPr>
              <a:t>حرکت به سمت تعادل:</a:t>
            </a:r>
            <a:endParaRPr lang="en-US" b="1" dirty="0" smtClean="0">
              <a:solidFill>
                <a:srgbClr val="FF0000"/>
              </a:solidFill>
              <a:latin typeface="+mn-lt"/>
              <a:ea typeface="+mn-ea"/>
              <a:cs typeface="B Nazanin" pitchFamily="2" charset="-78"/>
            </a:endParaRPr>
          </a:p>
        </p:txBody>
      </p:sp>
      <p:sp>
        <p:nvSpPr>
          <p:cNvPr id="128004" name="Rectangle 4"/>
          <p:cNvSpPr>
            <a:spLocks noGrp="1" noChangeArrowheads="1"/>
          </p:cNvSpPr>
          <p:nvPr>
            <p:ph idx="1"/>
          </p:nvPr>
        </p:nvSpPr>
        <p:spPr>
          <a:xfrm>
            <a:off x="457200" y="1268413"/>
            <a:ext cx="8229600" cy="4530725"/>
          </a:xfrm>
        </p:spPr>
        <p:txBody>
          <a:bodyPr/>
          <a:lstStyle/>
          <a:p>
            <a:pPr algn="just" eaLnBrk="1" hangingPunct="1">
              <a:lnSpc>
                <a:spcPct val="150000"/>
              </a:lnSpc>
              <a:buFont typeface="Wingdings" pitchFamily="2" charset="2"/>
              <a:buNone/>
              <a:defRPr/>
            </a:pPr>
            <a:r>
              <a:rPr lang="fa-IR" sz="4400" b="1" dirty="0" smtClean="0">
                <a:solidFill>
                  <a:schemeClr val="tx2"/>
                </a:solidFill>
                <a:cs typeface="B Nazanin" pitchFamily="2" charset="-78"/>
              </a:rPr>
              <a:t>2- اگر مازاد عرضه در بازار باشد آنگاه قیمت کالا پایین رفته و از یک سو تقاضای آن افزایش و از سوی دیگر عرضه آن کاهش یافته و نهایتاٌ تعادل در بازار برقرار خواهد شد.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حرکت به سمت تعادل:</a:t>
            </a:r>
            <a:endParaRPr lang="en-US" b="1" dirty="0" smtClean="0">
              <a:solidFill>
                <a:srgbClr val="FF0000"/>
              </a:solidFill>
              <a:latin typeface="+mn-lt"/>
              <a:ea typeface="+mn-ea"/>
              <a:cs typeface="B Nazanin" pitchFamily="2" charset="-78"/>
            </a:endParaRPr>
          </a:p>
        </p:txBody>
      </p:sp>
      <p:sp>
        <p:nvSpPr>
          <p:cNvPr id="129027" name="Rectangle 3"/>
          <p:cNvSpPr>
            <a:spLocks noGrp="1" noChangeArrowheads="1"/>
          </p:cNvSpPr>
          <p:nvPr>
            <p:ph idx="1"/>
          </p:nvPr>
        </p:nvSpPr>
        <p:spPr>
          <a:xfrm>
            <a:off x="0" y="1600200"/>
            <a:ext cx="9144000" cy="4530725"/>
          </a:xfrm>
        </p:spPr>
        <p:txBody>
          <a:bodyPr/>
          <a:lstStyle/>
          <a:p>
            <a:pPr algn="l" eaLnBrk="1" hangingPunct="1">
              <a:buFont typeface="Wingdings" pitchFamily="2" charset="2"/>
              <a:buNone/>
              <a:defRPr/>
            </a:pPr>
            <a:r>
              <a:rPr lang="fa-IR" sz="3600" dirty="0" smtClean="0">
                <a:solidFill>
                  <a:srgbClr val="FFFF99"/>
                </a:solidFill>
              </a:rPr>
              <a:t>→↓</a:t>
            </a:r>
            <a:r>
              <a:rPr lang="fa-IR" sz="2800" b="1" dirty="0" smtClean="0">
                <a:solidFill>
                  <a:schemeClr val="tx2"/>
                </a:solidFill>
                <a:cs typeface="B Nazanin" pitchFamily="2" charset="-78"/>
              </a:rPr>
              <a:t> عرضه </a:t>
            </a:r>
            <a:r>
              <a:rPr lang="fa-IR" sz="3600" dirty="0" smtClean="0">
                <a:solidFill>
                  <a:srgbClr val="FFFF99"/>
                </a:solidFill>
              </a:rPr>
              <a:t>→ ↓ </a:t>
            </a:r>
            <a:r>
              <a:rPr lang="fa-IR" sz="2800" b="1" dirty="0" smtClean="0">
                <a:solidFill>
                  <a:schemeClr val="tx2"/>
                </a:solidFill>
                <a:cs typeface="B Nazanin" pitchFamily="2" charset="-78"/>
              </a:rPr>
              <a:t>سود تولید کننده </a:t>
            </a:r>
            <a:r>
              <a:rPr lang="fa-IR" sz="3600" dirty="0" smtClean="0">
                <a:solidFill>
                  <a:srgbClr val="FFFF99"/>
                </a:solidFill>
              </a:rPr>
              <a:t>→↓ </a:t>
            </a:r>
            <a:r>
              <a:rPr lang="fa-IR" sz="2800" b="1" dirty="0" smtClean="0">
                <a:solidFill>
                  <a:schemeClr val="tx2"/>
                </a:solidFill>
                <a:cs typeface="B Nazanin" pitchFamily="2" charset="-78"/>
              </a:rPr>
              <a:t>قیمت کالا  </a:t>
            </a:r>
            <a:r>
              <a:rPr lang="en-US" sz="3600" b="1" dirty="0" smtClean="0">
                <a:solidFill>
                  <a:srgbClr val="FF0000"/>
                </a:solidFill>
                <a:latin typeface="Times New Roman" pitchFamily="18" charset="0"/>
                <a:cs typeface="Times New Roman" pitchFamily="18" charset="0"/>
              </a:rPr>
              <a:t>Y &gt;AD </a:t>
            </a:r>
            <a:r>
              <a:rPr lang="en-US" sz="3600" dirty="0" smtClean="0">
                <a:solidFill>
                  <a:srgbClr val="FFFF99"/>
                </a:solidFill>
              </a:rPr>
              <a:t>→</a:t>
            </a:r>
            <a:endParaRPr lang="fa-IR" sz="3600" dirty="0" smtClean="0">
              <a:solidFill>
                <a:srgbClr val="FFFF99"/>
              </a:solidFill>
            </a:endParaRPr>
          </a:p>
          <a:p>
            <a:pPr algn="l" eaLnBrk="1" hangingPunct="1">
              <a:buFont typeface="Wingdings" pitchFamily="2" charset="2"/>
              <a:buNone/>
              <a:defRPr/>
            </a:pPr>
            <a:r>
              <a:rPr lang="en-US" sz="3600" b="1" dirty="0" smtClean="0">
                <a:solidFill>
                  <a:srgbClr val="FF0000"/>
                </a:solidFill>
                <a:latin typeface="Times New Roman" pitchFamily="18" charset="0"/>
                <a:cs typeface="Times New Roman" pitchFamily="18" charset="0"/>
              </a:rPr>
              <a:t>Y=AD </a:t>
            </a:r>
            <a:r>
              <a:rPr lang="fa-IR" sz="3600" b="1" dirty="0" smtClean="0">
                <a:solidFill>
                  <a:schemeClr val="tx2"/>
                </a:solidFill>
                <a:cs typeface="B Nazanin" pitchFamily="2" charset="-78"/>
              </a:rPr>
              <a:t>→</a:t>
            </a:r>
            <a:r>
              <a:rPr lang="fa-IR" sz="3600" dirty="0" smtClean="0">
                <a:solidFill>
                  <a:srgbClr val="FFFF99"/>
                </a:solidFill>
              </a:rPr>
              <a:t> </a:t>
            </a:r>
            <a:r>
              <a:rPr lang="fa-IR" sz="2800" b="1" dirty="0" smtClean="0">
                <a:solidFill>
                  <a:schemeClr val="tx2">
                    <a:lumMod val="75000"/>
                  </a:schemeClr>
                </a:solidFill>
                <a:cs typeface="B Nazanin" pitchFamily="2" charset="-78"/>
              </a:rPr>
              <a:t>حرکت منحنی عرضه به سمت </a:t>
            </a:r>
            <a:r>
              <a:rPr lang="fa-IR" sz="2800" b="1" dirty="0" smtClean="0">
                <a:solidFill>
                  <a:srgbClr val="FF0000"/>
                </a:solidFill>
                <a:cs typeface="B Nazanin" pitchFamily="2" charset="-78"/>
              </a:rPr>
              <a:t>چپ</a:t>
            </a:r>
          </a:p>
          <a:p>
            <a:pPr algn="l" eaLnBrk="1" hangingPunct="1">
              <a:buFont typeface="Wingdings" pitchFamily="2" charset="2"/>
              <a:buNone/>
              <a:defRPr/>
            </a:pPr>
            <a:endParaRPr lang="fa-IR" sz="2800" b="1" dirty="0" smtClean="0">
              <a:solidFill>
                <a:schemeClr val="tx2"/>
              </a:solidFill>
              <a:cs typeface="B Nazanin" pitchFamily="2" charset="-78"/>
            </a:endParaRPr>
          </a:p>
          <a:p>
            <a:pPr algn="just" eaLnBrk="1" hangingPunct="1">
              <a:buFont typeface="Wingdings" pitchFamily="2" charset="2"/>
              <a:buNone/>
              <a:defRPr/>
            </a:pPr>
            <a:endParaRPr lang="fa-IR" sz="3600" dirty="0" smtClean="0">
              <a:solidFill>
                <a:srgbClr val="FFFF99"/>
              </a:solidFill>
            </a:endParaRPr>
          </a:p>
          <a:p>
            <a:pPr algn="l" eaLnBrk="1" hangingPunct="1">
              <a:buFont typeface="Wingdings" pitchFamily="2" charset="2"/>
              <a:buNone/>
              <a:defRPr/>
            </a:pPr>
            <a:r>
              <a:rPr lang="fa-IR" sz="3600" dirty="0" smtClean="0">
                <a:solidFill>
                  <a:srgbClr val="FFFF99"/>
                </a:solidFill>
              </a:rPr>
              <a:t>→ ↑</a:t>
            </a:r>
            <a:r>
              <a:rPr lang="fa-IR" sz="3600" b="1" dirty="0" smtClean="0">
                <a:solidFill>
                  <a:schemeClr val="tx2"/>
                </a:solidFill>
                <a:cs typeface="B Nazanin" pitchFamily="2" charset="-78"/>
              </a:rPr>
              <a:t> تقاضا </a:t>
            </a:r>
            <a:r>
              <a:rPr lang="fa-IR" sz="3600" dirty="0" smtClean="0">
                <a:solidFill>
                  <a:srgbClr val="FFFF99"/>
                </a:solidFill>
              </a:rPr>
              <a:t>→ ↑              → ↓ </a:t>
            </a:r>
            <a:r>
              <a:rPr lang="fa-IR" sz="2800" b="1" dirty="0" smtClean="0">
                <a:solidFill>
                  <a:schemeClr val="tx2"/>
                </a:solidFill>
                <a:cs typeface="B Nazanin" pitchFamily="2" charset="-78"/>
              </a:rPr>
              <a:t>قیمت کالا </a:t>
            </a:r>
            <a:r>
              <a:rPr lang="en-US" sz="3600" b="1" dirty="0" smtClean="0">
                <a:solidFill>
                  <a:srgbClr val="FF0000"/>
                </a:solidFill>
                <a:latin typeface="Times New Roman" pitchFamily="18" charset="0"/>
                <a:cs typeface="Times New Roman" pitchFamily="18" charset="0"/>
              </a:rPr>
              <a:t>Y &gt;AD </a:t>
            </a:r>
            <a:endParaRPr lang="en-US" sz="3600" dirty="0" smtClean="0">
              <a:solidFill>
                <a:srgbClr val="FFFF99"/>
              </a:solidFill>
            </a:endParaRPr>
          </a:p>
          <a:p>
            <a:pPr algn="l" eaLnBrk="1" hangingPunct="1">
              <a:buFont typeface="Wingdings" pitchFamily="2" charset="2"/>
              <a:buNone/>
              <a:defRPr/>
            </a:pPr>
            <a:endParaRPr lang="en-US" sz="2800" dirty="0" smtClean="0">
              <a:solidFill>
                <a:srgbClr val="FFFF99"/>
              </a:solidFill>
            </a:endParaRPr>
          </a:p>
          <a:p>
            <a:pPr algn="l" eaLnBrk="1" hangingPunct="1">
              <a:buFont typeface="Wingdings" pitchFamily="2" charset="2"/>
              <a:buNone/>
              <a:defRPr/>
            </a:pPr>
            <a:r>
              <a:rPr lang="en-US" sz="3600" dirty="0" smtClean="0">
                <a:solidFill>
                  <a:srgbClr val="FFFF99"/>
                </a:solidFill>
              </a:rPr>
              <a:t>→</a:t>
            </a:r>
            <a:r>
              <a:rPr lang="en-US" sz="2800" dirty="0" smtClean="0">
                <a:solidFill>
                  <a:srgbClr val="FFFF99"/>
                </a:solidFill>
              </a:rPr>
              <a:t> </a:t>
            </a:r>
            <a:r>
              <a:rPr lang="en-US" sz="3600" b="1" dirty="0" smtClean="0">
                <a:solidFill>
                  <a:srgbClr val="FF0000"/>
                </a:solidFill>
                <a:latin typeface="Times New Roman" pitchFamily="18" charset="0"/>
                <a:cs typeface="Times New Roman" pitchFamily="18" charset="0"/>
              </a:rPr>
              <a:t>Y=AD </a:t>
            </a:r>
            <a:r>
              <a:rPr lang="fa-IR" sz="2800" dirty="0" smtClean="0">
                <a:solidFill>
                  <a:srgbClr val="FFFF99"/>
                </a:solidFill>
              </a:rPr>
              <a:t> </a:t>
            </a:r>
            <a:r>
              <a:rPr lang="fa-IR" sz="2800" b="1" dirty="0" smtClean="0">
                <a:solidFill>
                  <a:schemeClr val="tx2">
                    <a:lumMod val="75000"/>
                  </a:schemeClr>
                </a:solidFill>
                <a:cs typeface="B Nazanin" pitchFamily="2" charset="-78"/>
              </a:rPr>
              <a:t>حرکت منحنی تقاضا به سمت </a:t>
            </a:r>
            <a:r>
              <a:rPr lang="fa-IR" sz="2800" b="1" dirty="0" smtClean="0">
                <a:solidFill>
                  <a:srgbClr val="FF0000"/>
                </a:solidFill>
                <a:cs typeface="B Nazanin" pitchFamily="2" charset="-78"/>
              </a:rPr>
              <a:t>راست</a:t>
            </a:r>
          </a:p>
        </p:txBody>
      </p:sp>
      <p:sp>
        <p:nvSpPr>
          <p:cNvPr id="4" name="Rounded Rectangle 3"/>
          <p:cNvSpPr/>
          <p:nvPr/>
        </p:nvSpPr>
        <p:spPr bwMode="auto">
          <a:xfrm>
            <a:off x="3995738" y="3860800"/>
            <a:ext cx="2160587" cy="1081088"/>
          </a:xfrm>
          <a:prstGeom prst="roundRect">
            <a:avLst/>
          </a:prstGeom>
          <a:noFill/>
          <a:ln w="9525" cap="flat" cmpd="sng" algn="ctr">
            <a:noFill/>
            <a:prstDash val="solid"/>
            <a:round/>
            <a:headEnd type="none" w="med" len="med"/>
            <a:tailEnd type="none" w="med" len="med"/>
          </a:ln>
          <a:effectLst/>
        </p:spPr>
        <p:txBody>
          <a:bodyPr rtlCol="1"/>
          <a:lstStyle/>
          <a:p>
            <a:pPr>
              <a:defRPr/>
            </a:pPr>
            <a:r>
              <a:rPr lang="fa-IR" sz="2800" b="1" dirty="0">
                <a:solidFill>
                  <a:schemeClr val="tx2"/>
                </a:solidFill>
                <a:effectLst>
                  <a:outerShdw blurRad="38100" dist="38100" dir="2700000" algn="tl">
                    <a:srgbClr val="000000"/>
                  </a:outerShdw>
                </a:effectLst>
                <a:latin typeface="+mn-lt"/>
                <a:cs typeface="B Nazanin" pitchFamily="2" charset="-78"/>
              </a:rPr>
              <a:t>قدرت خرید مصرف کننده</a:t>
            </a: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277813"/>
            <a:ext cx="8229600" cy="847725"/>
          </a:xfrm>
        </p:spPr>
        <p:txBody>
          <a:bodyPr/>
          <a:lstStyle/>
          <a:p>
            <a:pPr algn="just" eaLnBrk="1" hangingPunct="1">
              <a:defRPr/>
            </a:pPr>
            <a:r>
              <a:rPr lang="fa-IR" b="1" dirty="0" smtClean="0">
                <a:solidFill>
                  <a:srgbClr val="FF0000"/>
                </a:solidFill>
                <a:latin typeface="+mn-lt"/>
                <a:ea typeface="+mn-ea"/>
                <a:cs typeface="B Nazanin" pitchFamily="2" charset="-78"/>
              </a:rPr>
              <a:t>تغییرات</a:t>
            </a:r>
            <a:r>
              <a:rPr lang="fa-IR" dirty="0" smtClean="0">
                <a:solidFill>
                  <a:srgbClr val="FFFF00"/>
                </a:solidFill>
              </a:rPr>
              <a:t> </a:t>
            </a:r>
            <a:r>
              <a:rPr lang="fa-IR" b="1" dirty="0" smtClean="0">
                <a:solidFill>
                  <a:srgbClr val="FF0000"/>
                </a:solidFill>
                <a:latin typeface="+mn-lt"/>
                <a:ea typeface="+mn-ea"/>
                <a:cs typeface="B Nazanin" pitchFamily="2" charset="-78"/>
              </a:rPr>
              <a:t>در تعادل :</a:t>
            </a:r>
            <a:endParaRPr lang="en-US" b="1" dirty="0" smtClean="0">
              <a:solidFill>
                <a:srgbClr val="FF0000"/>
              </a:solidFill>
              <a:latin typeface="+mn-lt"/>
              <a:ea typeface="+mn-ea"/>
              <a:cs typeface="B Nazanin" pitchFamily="2" charset="-78"/>
            </a:endParaRPr>
          </a:p>
        </p:txBody>
      </p:sp>
      <p:sp>
        <p:nvSpPr>
          <p:cNvPr id="130051" name="Rectangle 3"/>
          <p:cNvSpPr>
            <a:spLocks noGrp="1" noChangeArrowheads="1"/>
          </p:cNvSpPr>
          <p:nvPr>
            <p:ph idx="1"/>
          </p:nvPr>
        </p:nvSpPr>
        <p:spPr>
          <a:xfrm>
            <a:off x="457200" y="1196975"/>
            <a:ext cx="8229600" cy="5256213"/>
          </a:xfrm>
        </p:spPr>
        <p:txBody>
          <a:bodyPr/>
          <a:lstStyle/>
          <a:p>
            <a:pPr algn="just" eaLnBrk="1" hangingPunct="1">
              <a:buFont typeface="Wingdings" pitchFamily="2" charset="2"/>
              <a:buNone/>
              <a:defRPr/>
            </a:pPr>
            <a:r>
              <a:rPr lang="fa-IR" sz="4400" b="1" dirty="0" smtClean="0">
                <a:solidFill>
                  <a:schemeClr val="tx2"/>
                </a:solidFill>
                <a:cs typeface="B Nazanin" pitchFamily="2" charset="-78"/>
              </a:rPr>
              <a:t>اگرعرضه کاهش یابد (مثلاٌ به علت هوای نامساعد، تولید پرتقال کم شود) منحنی عرضه سمت چپ و بالا تغییر مکان می یابد. در این حالت در حقیقت مازاد تقاضا در بازار بوجود آمده و باعث افزایش قیمت کالا و نهایتاٌ کاهش مقدار تقاضای آن میشود. در این صورت نقطه تعادل در بازار از </a:t>
            </a:r>
            <a:r>
              <a:rPr lang="en-US" sz="4400" b="1" dirty="0" smtClean="0">
                <a:solidFill>
                  <a:schemeClr val="tx2"/>
                </a:solidFill>
                <a:cs typeface="B Nazanin" pitchFamily="2" charset="-78"/>
              </a:rPr>
              <a:t>E0</a:t>
            </a:r>
            <a:r>
              <a:rPr lang="fa-IR" sz="4400" b="1" dirty="0" smtClean="0">
                <a:solidFill>
                  <a:schemeClr val="tx2"/>
                </a:solidFill>
                <a:cs typeface="B Nazanin" pitchFamily="2" charset="-78"/>
              </a:rPr>
              <a:t> به 1</a:t>
            </a:r>
            <a:r>
              <a:rPr lang="en-US" sz="4400" b="1" dirty="0" smtClean="0">
                <a:solidFill>
                  <a:schemeClr val="tx2"/>
                </a:solidFill>
                <a:cs typeface="B Nazanin" pitchFamily="2" charset="-78"/>
              </a:rPr>
              <a:t>E</a:t>
            </a:r>
            <a:r>
              <a:rPr lang="fa-IR" sz="4400" b="1" dirty="0" smtClean="0">
                <a:solidFill>
                  <a:schemeClr val="tx2"/>
                </a:solidFill>
                <a:cs typeface="B Nazanin" pitchFamily="2" charset="-78"/>
              </a:rPr>
              <a:t> منتقل میشود.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277813"/>
            <a:ext cx="8229600" cy="847725"/>
          </a:xfrm>
        </p:spPr>
        <p:txBody>
          <a:bodyPr/>
          <a:lstStyle/>
          <a:p>
            <a:pPr algn="just" eaLnBrk="1" hangingPunct="1">
              <a:defRPr/>
            </a:pPr>
            <a:r>
              <a:rPr lang="fa-IR" b="1" dirty="0" smtClean="0">
                <a:solidFill>
                  <a:srgbClr val="FF0000"/>
                </a:solidFill>
                <a:latin typeface="+mn-lt"/>
                <a:ea typeface="+mn-ea"/>
                <a:cs typeface="B Nazanin" pitchFamily="2" charset="-78"/>
              </a:rPr>
              <a:t>تغییرات</a:t>
            </a:r>
            <a:r>
              <a:rPr lang="fa-IR" dirty="0" smtClean="0">
                <a:solidFill>
                  <a:srgbClr val="FFFF00"/>
                </a:solidFill>
              </a:rPr>
              <a:t> </a:t>
            </a:r>
            <a:r>
              <a:rPr lang="fa-IR" b="1" dirty="0" smtClean="0">
                <a:solidFill>
                  <a:srgbClr val="FF0000"/>
                </a:solidFill>
                <a:latin typeface="+mn-lt"/>
                <a:ea typeface="+mn-ea"/>
                <a:cs typeface="B Nazanin" pitchFamily="2" charset="-78"/>
              </a:rPr>
              <a:t>در تعادل :</a:t>
            </a:r>
            <a:endParaRPr lang="en-US" b="1" dirty="0" smtClean="0">
              <a:solidFill>
                <a:srgbClr val="FF0000"/>
              </a:solidFill>
              <a:latin typeface="+mn-lt"/>
              <a:ea typeface="+mn-ea"/>
              <a:cs typeface="B Nazanin" pitchFamily="2" charset="-78"/>
            </a:endParaRPr>
          </a:p>
        </p:txBody>
      </p:sp>
      <p:sp>
        <p:nvSpPr>
          <p:cNvPr id="130051" name="Rectangle 3"/>
          <p:cNvSpPr>
            <a:spLocks noGrp="1" noChangeArrowheads="1"/>
          </p:cNvSpPr>
          <p:nvPr>
            <p:ph idx="1"/>
          </p:nvPr>
        </p:nvSpPr>
        <p:spPr>
          <a:xfrm>
            <a:off x="0" y="2421111"/>
            <a:ext cx="9144000" cy="2232025"/>
          </a:xfrm>
        </p:spPr>
        <p:txBody>
          <a:bodyPr/>
          <a:lstStyle/>
          <a:p>
            <a:pPr algn="just" eaLnBrk="1" hangingPunct="1">
              <a:buNone/>
              <a:defRPr/>
            </a:pPr>
            <a:r>
              <a:rPr lang="fa-IR" sz="4000" b="1" dirty="0" smtClean="0">
                <a:solidFill>
                  <a:schemeClr val="tx2"/>
                </a:solidFill>
                <a:cs typeface="B Nazanin" pitchFamily="2" charset="-78"/>
              </a:rPr>
              <a:t>↓ تقاضا →↑ قیمت کالا→ مازاد تقاضا →↓عرضه</a:t>
            </a:r>
          </a:p>
          <a:p>
            <a:pPr algn="just" eaLnBrk="1" hangingPunct="1">
              <a:buNone/>
              <a:defRPr/>
            </a:pPr>
            <a:r>
              <a:rPr lang="fa-IR" sz="4000" b="1" dirty="0" smtClean="0">
                <a:solidFill>
                  <a:schemeClr val="tx2"/>
                </a:solidFill>
                <a:cs typeface="B Nazanin" pitchFamily="2" charset="-78"/>
              </a:rPr>
              <a:t>                حرکت به سمت نقطه تعادل جدید →</a:t>
            </a:r>
            <a:endParaRPr lang="en-US" sz="40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ChangeArrowheads="1"/>
          </p:cNvSpPr>
          <p:nvPr>
            <p:ph type="title"/>
          </p:nvPr>
        </p:nvSpPr>
        <p:spPr/>
        <p:txBody>
          <a:bodyPr/>
          <a:lstStyle/>
          <a:p>
            <a:pPr algn="just" eaLnBrk="1" hangingPunct="1">
              <a:defRPr/>
            </a:pPr>
            <a:endParaRPr lang="en-US" smtClean="0"/>
          </a:p>
        </p:txBody>
      </p:sp>
      <p:sp>
        <p:nvSpPr>
          <p:cNvPr id="273411" name="Rectangle 3"/>
          <p:cNvSpPr>
            <a:spLocks noGrp="1" noChangeArrowheads="1"/>
          </p:cNvSpPr>
          <p:nvPr>
            <p:ph idx="1"/>
          </p:nvPr>
        </p:nvSpPr>
        <p:spPr/>
        <p:txBody>
          <a:bodyPr/>
          <a:lstStyle/>
          <a:p>
            <a:pPr eaLnBrk="1" hangingPunct="1">
              <a:defRPr/>
            </a:pPr>
            <a:endParaRPr lang="en-US" smtClean="0"/>
          </a:p>
        </p:txBody>
      </p:sp>
      <p:pic>
        <p:nvPicPr>
          <p:cNvPr id="141316" name="Picture 4" descr="a73"/>
          <p:cNvPicPr>
            <a:picLocks noChangeAspect="1" noChangeArrowheads="1"/>
          </p:cNvPicPr>
          <p:nvPr/>
        </p:nvPicPr>
        <p:blipFill>
          <a:blip r:embed="rId2" cstate="print">
            <a:lum contrast="20000"/>
          </a:blip>
          <a:srcRect/>
          <a:stretch>
            <a:fillRect/>
          </a:stretch>
        </p:blipFill>
        <p:spPr bwMode="auto">
          <a:xfrm>
            <a:off x="150098" y="0"/>
            <a:ext cx="888639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277813"/>
            <a:ext cx="8229600" cy="847725"/>
          </a:xfrm>
        </p:spPr>
        <p:txBody>
          <a:bodyPr/>
          <a:lstStyle/>
          <a:p>
            <a:pPr algn="just" eaLnBrk="1" hangingPunct="1">
              <a:defRPr/>
            </a:pPr>
            <a:r>
              <a:rPr lang="fa-IR" b="1" dirty="0" smtClean="0">
                <a:solidFill>
                  <a:srgbClr val="FF0000"/>
                </a:solidFill>
                <a:latin typeface="+mn-lt"/>
                <a:ea typeface="+mn-ea"/>
                <a:cs typeface="B Nazanin" pitchFamily="2" charset="-78"/>
              </a:rPr>
              <a:t>رفتار مصرف کننده و مطلوبیت :</a:t>
            </a:r>
            <a:endParaRPr lang="en-US" b="1" dirty="0" smtClean="0">
              <a:solidFill>
                <a:srgbClr val="FF0000"/>
              </a:solidFill>
              <a:latin typeface="+mn-lt"/>
              <a:ea typeface="+mn-ea"/>
              <a:cs typeface="B Nazanin" pitchFamily="2" charset="-78"/>
            </a:endParaRPr>
          </a:p>
        </p:txBody>
      </p:sp>
      <p:sp>
        <p:nvSpPr>
          <p:cNvPr id="131075" name="Rectangle 3"/>
          <p:cNvSpPr>
            <a:spLocks noGrp="1" noChangeArrowheads="1"/>
          </p:cNvSpPr>
          <p:nvPr>
            <p:ph idx="1"/>
          </p:nvPr>
        </p:nvSpPr>
        <p:spPr>
          <a:xfrm>
            <a:off x="457200" y="1196975"/>
            <a:ext cx="8229600" cy="5256213"/>
          </a:xfrm>
        </p:spPr>
        <p:txBody>
          <a:bodyPr/>
          <a:lstStyle/>
          <a:p>
            <a:pPr algn="just" eaLnBrk="1" hangingPunct="1">
              <a:lnSpc>
                <a:spcPct val="150000"/>
              </a:lnSpc>
              <a:buFont typeface="Wingdings" pitchFamily="2" charset="2"/>
              <a:buNone/>
              <a:defRPr/>
            </a:pPr>
            <a:r>
              <a:rPr lang="fa-IR" dirty="0" smtClean="0"/>
              <a:t> </a:t>
            </a:r>
            <a:r>
              <a:rPr lang="fa-IR" sz="4400" b="1" dirty="0" smtClean="0">
                <a:solidFill>
                  <a:schemeClr val="tx2"/>
                </a:solidFill>
                <a:cs typeface="B Nazanin" pitchFamily="2" charset="-78"/>
              </a:rPr>
              <a:t>چون در آمد مصرف کننده محدود و نیازهای وی نامحدود می باشد، لذا وی بین گزینه های مختلف مجبور به انتخاب است. این انتخاب معمولاٌ موارد زیر را در بر میگیرد:</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277813"/>
            <a:ext cx="8229600" cy="847725"/>
          </a:xfrm>
        </p:spPr>
        <p:txBody>
          <a:bodyPr/>
          <a:lstStyle/>
          <a:p>
            <a:pPr algn="just" eaLnBrk="1" hangingPunct="1">
              <a:defRPr/>
            </a:pPr>
            <a:r>
              <a:rPr lang="fa-IR" b="1" dirty="0" smtClean="0">
                <a:solidFill>
                  <a:srgbClr val="FF0000"/>
                </a:solidFill>
                <a:latin typeface="+mn-lt"/>
                <a:ea typeface="+mn-ea"/>
                <a:cs typeface="B Nazanin" pitchFamily="2" charset="-78"/>
              </a:rPr>
              <a:t>رفتار مصرف کننده و مطلوبیت :</a:t>
            </a:r>
            <a:endParaRPr lang="en-US" b="1" dirty="0" smtClean="0">
              <a:solidFill>
                <a:srgbClr val="FF0000"/>
              </a:solidFill>
              <a:latin typeface="+mn-lt"/>
              <a:ea typeface="+mn-ea"/>
              <a:cs typeface="B Nazanin" pitchFamily="2" charset="-78"/>
            </a:endParaRPr>
          </a:p>
        </p:txBody>
      </p:sp>
      <p:sp>
        <p:nvSpPr>
          <p:cNvPr id="131075" name="Rectangle 3"/>
          <p:cNvSpPr>
            <a:spLocks noGrp="1" noChangeArrowheads="1"/>
          </p:cNvSpPr>
          <p:nvPr>
            <p:ph idx="1"/>
          </p:nvPr>
        </p:nvSpPr>
        <p:spPr>
          <a:xfrm>
            <a:off x="457200" y="1196975"/>
            <a:ext cx="8229600" cy="5256213"/>
          </a:xfrm>
        </p:spPr>
        <p:txBody>
          <a:bodyPr/>
          <a:lstStyle/>
          <a:p>
            <a:pPr algn="just" eaLnBrk="1" hangingPunct="1">
              <a:lnSpc>
                <a:spcPct val="150000"/>
              </a:lnSpc>
              <a:buNone/>
              <a:defRPr/>
            </a:pPr>
            <a:r>
              <a:rPr lang="fa-IR" sz="4400" b="1" dirty="0" smtClean="0">
                <a:solidFill>
                  <a:schemeClr val="tx2"/>
                </a:solidFill>
                <a:cs typeface="B Nazanin" pitchFamily="2" charset="-78"/>
              </a:rPr>
              <a:t>1- از هرکالا (ستاده) چقدرتقاضا نمایند؟</a:t>
            </a:r>
          </a:p>
          <a:p>
            <a:pPr algn="just" eaLnBrk="1" hangingPunct="1">
              <a:lnSpc>
                <a:spcPct val="150000"/>
              </a:lnSpc>
              <a:buNone/>
              <a:defRPr/>
            </a:pPr>
            <a:r>
              <a:rPr lang="fa-IR" sz="4400" b="1" dirty="0" smtClean="0">
                <a:solidFill>
                  <a:schemeClr val="tx2"/>
                </a:solidFill>
                <a:cs typeface="B Nazanin" pitchFamily="2" charset="-78"/>
              </a:rPr>
              <a:t>2- برای دستیابی به درآمد مورد نظر چند ساعت کار عرضه نمایند؟</a:t>
            </a:r>
          </a:p>
          <a:p>
            <a:pPr algn="just" eaLnBrk="1" hangingPunct="1">
              <a:lnSpc>
                <a:spcPct val="150000"/>
              </a:lnSpc>
              <a:buNone/>
              <a:defRPr/>
            </a:pPr>
            <a:r>
              <a:rPr lang="fa-IR" sz="4400" b="1" dirty="0" smtClean="0">
                <a:solidFill>
                  <a:schemeClr val="tx2"/>
                </a:solidFill>
                <a:cs typeface="B Nazanin" pitchFamily="2" charset="-78"/>
              </a:rPr>
              <a:t> 3- چه مقدار از درآمد خویش را مصرف و چقدرآن را پس انداز کنند؟</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12221F3-87B2-4662-BD0D-2F921F587F43}" type="slidenum">
              <a:rPr lang="fa-IR" smtClean="0"/>
              <a:pPr/>
              <a:t>15</a:t>
            </a:fld>
            <a:endParaRPr lang="fa-IR"/>
          </a:p>
        </p:txBody>
      </p:sp>
      <p:pic>
        <p:nvPicPr>
          <p:cNvPr id="8" name="Picture 7" descr="ABES18.WMF"/>
          <p:cNvPicPr>
            <a:picLocks noChangeAspect="1"/>
          </p:cNvPicPr>
          <p:nvPr/>
        </p:nvPicPr>
        <p:blipFill>
          <a:blip r:embed="rId3" cstate="print"/>
          <a:stretch>
            <a:fillRect/>
          </a:stretch>
        </p:blipFill>
        <p:spPr>
          <a:xfrm>
            <a:off x="926720" y="45264"/>
            <a:ext cx="7360056" cy="2735664"/>
          </a:xfrm>
          <a:prstGeom prst="rect">
            <a:avLst/>
          </a:prstGeom>
          <a:ln>
            <a:noFill/>
          </a:ln>
          <a:effectLst>
            <a:outerShdw blurRad="190500" dist="114300" dir="2700000" sx="112000" sy="112000" algn="tl" rotWithShape="0">
              <a:srgbClr val="333333">
                <a:alpha val="75000"/>
              </a:srgbClr>
            </a:outerShdw>
          </a:effectLst>
        </p:spPr>
      </p:pic>
      <p:sp>
        <p:nvSpPr>
          <p:cNvPr id="4" name="Rectangle 3"/>
          <p:cNvSpPr txBox="1">
            <a:spLocks noChangeArrowheads="1"/>
          </p:cNvSpPr>
          <p:nvPr/>
        </p:nvSpPr>
        <p:spPr>
          <a:xfrm>
            <a:off x="0" y="2708920"/>
            <a:ext cx="8964613" cy="1368152"/>
          </a:xfrm>
          <a:prstGeom prst="rect">
            <a:avLst/>
          </a:prstGeom>
        </p:spPr>
        <p:txBody>
          <a:bodyPr/>
          <a:lstStyle/>
          <a:p>
            <a:pPr marL="342900" marR="0" lvl="0" indent="-342900" defTabSz="914400" rtl="1" eaLnBrk="1" fontAlgn="base" latinLnBrk="0" hangingPunct="1">
              <a:lnSpc>
                <a:spcPct val="150000"/>
              </a:lnSpc>
              <a:spcBef>
                <a:spcPct val="20000"/>
              </a:spcBef>
              <a:spcAft>
                <a:spcPct val="0"/>
              </a:spcAft>
              <a:buClr>
                <a:schemeClr val="hlink"/>
              </a:buClr>
              <a:buSzPct val="70000"/>
              <a:tabLst/>
              <a:defRPr/>
            </a:pPr>
            <a:r>
              <a:rPr kumimoji="0" lang="fa-IR" sz="44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mn-lt"/>
                <a:ea typeface="+mn-ea"/>
                <a:cs typeface="B Nazanin" pitchFamily="2" charset="-78"/>
              </a:rPr>
              <a:t>اقتصادخرد      </a:t>
            </a:r>
            <a:r>
              <a:rPr kumimoji="0" lang="en-US" sz="44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Micro Economics</a:t>
            </a:r>
            <a:endParaRPr kumimoji="0" lang="fa-IR" sz="4400" b="1" i="0" u="none" strike="noStrike" kern="0" cap="none" spc="0" normalizeH="0" baseline="0" noProof="0" dirty="0" smtClean="0">
              <a:ln>
                <a:noFill/>
              </a:ln>
              <a:solidFill>
                <a:srgbClr val="FF0000"/>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endParaRPr>
          </a:p>
        </p:txBody>
      </p:sp>
      <p:sp>
        <p:nvSpPr>
          <p:cNvPr id="5" name="TextBox 4"/>
          <p:cNvSpPr txBox="1"/>
          <p:nvPr/>
        </p:nvSpPr>
        <p:spPr>
          <a:xfrm>
            <a:off x="0" y="4074165"/>
            <a:ext cx="9144000" cy="2739211"/>
          </a:xfrm>
          <a:prstGeom prst="rect">
            <a:avLst/>
          </a:prstGeom>
          <a:noFill/>
          <a:effectLst>
            <a:outerShdw blurRad="139700" dist="127000" dir="2700000" algn="tl" rotWithShape="0">
              <a:prstClr val="black">
                <a:alpha val="40000"/>
              </a:prstClr>
            </a:outerShdw>
          </a:effectLst>
        </p:spPr>
        <p:txBody>
          <a:bodyPr wrap="square" rtlCol="1">
            <a:spAutoFit/>
          </a:bodyPr>
          <a:lstStyle/>
          <a:p>
            <a:pPr algn="r"/>
            <a:r>
              <a:rPr lang="fa-IR" sz="3200" b="1" dirty="0" smtClean="0">
                <a:solidFill>
                  <a:srgbClr val="002060"/>
                </a:solidFill>
                <a:cs typeface="B Bardiya" pitchFamily="2" charset="-78"/>
              </a:rPr>
              <a:t>محمود هراتیان نژادی                               </a:t>
            </a:r>
            <a:r>
              <a:rPr lang="fa-IR" sz="2800" b="1" dirty="0" smtClean="0">
                <a:solidFill>
                  <a:srgbClr val="002060"/>
                </a:solidFill>
                <a:cs typeface="B Bardiya" pitchFamily="2" charset="-78"/>
              </a:rPr>
              <a:t>کارشناس: </a:t>
            </a:r>
            <a:r>
              <a:rPr lang="fa-IR" sz="2800" b="1" dirty="0" smtClean="0">
                <a:solidFill>
                  <a:srgbClr val="FFFF00"/>
                </a:solidFill>
                <a:cs typeface="B Bardiya" pitchFamily="2" charset="-78"/>
              </a:rPr>
              <a:t>مهندسی صنایع </a:t>
            </a:r>
          </a:p>
          <a:p>
            <a:pPr algn="r"/>
            <a:r>
              <a:rPr lang="fa-IR" sz="2800" b="1" dirty="0" smtClean="0">
                <a:solidFill>
                  <a:srgbClr val="FFFF00"/>
                </a:solidFill>
                <a:cs typeface="B Bardiya" pitchFamily="2" charset="-78"/>
              </a:rPr>
              <a:t>                                                                                         گرایش تولید صنعتی</a:t>
            </a:r>
          </a:p>
          <a:p>
            <a:pPr algn="r"/>
            <a:r>
              <a:rPr lang="fa-IR" sz="2800" b="1" dirty="0" smtClean="0">
                <a:solidFill>
                  <a:srgbClr val="FF0000"/>
                </a:solidFill>
                <a:cs typeface="B Bardiya" pitchFamily="2" charset="-78"/>
              </a:rPr>
              <a:t>                                                                                        ازدانشگاه صنعتی شریف</a:t>
            </a:r>
          </a:p>
          <a:p>
            <a:pPr algn="r"/>
            <a:r>
              <a:rPr lang="fa-IR" sz="2800" b="1" dirty="0" smtClean="0">
                <a:solidFill>
                  <a:srgbClr val="002060"/>
                </a:solidFill>
                <a:cs typeface="B Bardiya" pitchFamily="2" charset="-78"/>
              </a:rPr>
              <a:t>   کارشناس ارشد:     </a:t>
            </a:r>
            <a:r>
              <a:rPr lang="fa-IR" sz="2800" b="1" dirty="0" smtClean="0">
                <a:solidFill>
                  <a:srgbClr val="FFFF00"/>
                </a:solidFill>
                <a:cs typeface="B Bardiya" pitchFamily="2" charset="-78"/>
              </a:rPr>
              <a:t>مهندسی صنایع</a:t>
            </a:r>
          </a:p>
          <a:p>
            <a:pPr algn="r"/>
            <a:r>
              <a:rPr lang="fa-IR" sz="2800" b="1" dirty="0" smtClean="0">
                <a:solidFill>
                  <a:srgbClr val="FFFF00"/>
                </a:solidFill>
                <a:cs typeface="B Bardiya" pitchFamily="2" charset="-78"/>
              </a:rPr>
              <a:t>                     مدیریت سیستمها و بهره وری</a:t>
            </a:r>
          </a:p>
          <a:p>
            <a:pPr algn="r"/>
            <a:r>
              <a:rPr lang="fa-IR" sz="2800" b="1" dirty="0" smtClean="0">
                <a:solidFill>
                  <a:srgbClr val="FF0000"/>
                </a:solidFill>
                <a:cs typeface="B Bardiya" pitchFamily="2" charset="-78"/>
              </a:rPr>
              <a:t>                       ازدانشگاه علم و صنعت ایران</a:t>
            </a:r>
            <a:endParaRPr lang="fa-IR" sz="2800" b="1" dirty="0">
              <a:solidFill>
                <a:srgbClr val="FF0000"/>
              </a:solidFill>
              <a:cs typeface="B Bardiya" pitchFamily="2" charset="-78"/>
            </a:endParaRP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عوامل موثردر تقاضای خانوارها: </a:t>
            </a:r>
            <a:endParaRPr lang="en-US" b="1" dirty="0" smtClean="0">
              <a:solidFill>
                <a:srgbClr val="FF0000"/>
              </a:solidFill>
              <a:latin typeface="+mn-lt"/>
              <a:ea typeface="+mn-ea"/>
              <a:cs typeface="B Nazanin" pitchFamily="2" charset="-78"/>
            </a:endParaRPr>
          </a:p>
        </p:txBody>
      </p:sp>
      <p:sp>
        <p:nvSpPr>
          <p:cNvPr id="132099" name="Rectangle 3"/>
          <p:cNvSpPr>
            <a:spLocks noGrp="1" noChangeArrowheads="1"/>
          </p:cNvSpPr>
          <p:nvPr>
            <p:ph idx="1"/>
          </p:nvPr>
        </p:nvSpPr>
        <p:spPr>
          <a:xfrm>
            <a:off x="144016" y="1124744"/>
            <a:ext cx="8964488" cy="4530725"/>
          </a:xfrm>
        </p:spPr>
        <p:txBody>
          <a:bodyPr/>
          <a:lstStyle/>
          <a:p>
            <a:pPr algn="just" eaLnBrk="1" hangingPunct="1">
              <a:lnSpc>
                <a:spcPct val="150000"/>
              </a:lnSpc>
              <a:buFont typeface="Wingdings" pitchFamily="2" charset="2"/>
              <a:buNone/>
              <a:defRPr/>
            </a:pPr>
            <a:r>
              <a:rPr lang="fa-IR" sz="4400" b="1" dirty="0" smtClean="0">
                <a:solidFill>
                  <a:schemeClr val="tx2"/>
                </a:solidFill>
                <a:cs typeface="B Nazanin" pitchFamily="2" charset="-78"/>
              </a:rPr>
              <a:t>1- قیمت کالای مورد نظر               </a:t>
            </a:r>
          </a:p>
          <a:p>
            <a:pPr algn="just" eaLnBrk="1" hangingPunct="1">
              <a:lnSpc>
                <a:spcPct val="150000"/>
              </a:lnSpc>
              <a:buFont typeface="Wingdings" pitchFamily="2" charset="2"/>
              <a:buNone/>
              <a:defRPr/>
            </a:pPr>
            <a:r>
              <a:rPr lang="fa-IR" sz="4400" b="1" dirty="0" smtClean="0">
                <a:solidFill>
                  <a:schemeClr val="tx2"/>
                </a:solidFill>
                <a:cs typeface="B Nazanin" pitchFamily="2" charset="-78"/>
              </a:rPr>
              <a:t>2- قیمت سایر کالاها و خدمات </a:t>
            </a:r>
          </a:p>
          <a:p>
            <a:pPr algn="just" eaLnBrk="1" hangingPunct="1">
              <a:lnSpc>
                <a:spcPct val="150000"/>
              </a:lnSpc>
              <a:buFont typeface="Wingdings" pitchFamily="2" charset="2"/>
              <a:buNone/>
              <a:defRPr/>
            </a:pPr>
            <a:r>
              <a:rPr lang="fa-IR" sz="4400" b="1" dirty="0" smtClean="0">
                <a:solidFill>
                  <a:schemeClr val="tx2"/>
                </a:solidFill>
                <a:cs typeface="B Nazanin" pitchFamily="2" charset="-78"/>
              </a:rPr>
              <a:t>3- درآمد خانوار                            </a:t>
            </a:r>
          </a:p>
          <a:p>
            <a:pPr algn="just" eaLnBrk="1" hangingPunct="1">
              <a:lnSpc>
                <a:spcPct val="150000"/>
              </a:lnSpc>
              <a:buFont typeface="Wingdings" pitchFamily="2" charset="2"/>
              <a:buNone/>
              <a:defRPr/>
            </a:pPr>
            <a:r>
              <a:rPr lang="fa-IR" sz="4400" b="1" dirty="0" smtClean="0">
                <a:solidFill>
                  <a:schemeClr val="tx2"/>
                </a:solidFill>
                <a:cs typeface="B Nazanin" pitchFamily="2" charset="-78"/>
              </a:rPr>
              <a:t>4- ثروت خانوار </a:t>
            </a:r>
          </a:p>
          <a:p>
            <a:pPr algn="just" eaLnBrk="1" hangingPunct="1">
              <a:lnSpc>
                <a:spcPct val="150000"/>
              </a:lnSpc>
              <a:buFont typeface="Wingdings" pitchFamily="2" charset="2"/>
              <a:buNone/>
              <a:defRPr/>
            </a:pPr>
            <a:r>
              <a:rPr lang="fa-IR" sz="4400" b="1" dirty="0" smtClean="0">
                <a:solidFill>
                  <a:schemeClr val="tx2"/>
                </a:solidFill>
                <a:cs typeface="B Nazanin" pitchFamily="2" charset="-78"/>
              </a:rPr>
              <a:t>5- سلیقه و ترجیحات خانوار</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عوامل موثردر تقاضای خانوارها: </a:t>
            </a:r>
            <a:endParaRPr lang="en-US" b="1" dirty="0" smtClean="0">
              <a:solidFill>
                <a:srgbClr val="FF0000"/>
              </a:solidFill>
              <a:latin typeface="+mn-lt"/>
              <a:ea typeface="+mn-ea"/>
              <a:cs typeface="B Nazanin" pitchFamily="2" charset="-78"/>
            </a:endParaRPr>
          </a:p>
        </p:txBody>
      </p:sp>
      <p:sp>
        <p:nvSpPr>
          <p:cNvPr id="132099" name="Rectangle 3"/>
          <p:cNvSpPr>
            <a:spLocks noGrp="1" noChangeArrowheads="1"/>
          </p:cNvSpPr>
          <p:nvPr>
            <p:ph idx="1"/>
          </p:nvPr>
        </p:nvSpPr>
        <p:spPr>
          <a:xfrm>
            <a:off x="144016" y="1124744"/>
            <a:ext cx="8964488" cy="4530725"/>
          </a:xfrm>
        </p:spPr>
        <p:txBody>
          <a:bodyPr/>
          <a:lstStyle/>
          <a:p>
            <a:pPr algn="just" eaLnBrk="1" hangingPunct="1">
              <a:lnSpc>
                <a:spcPct val="150000"/>
              </a:lnSpc>
              <a:buFont typeface="Wingdings" pitchFamily="2" charset="2"/>
              <a:buNone/>
              <a:defRPr/>
            </a:pPr>
            <a:r>
              <a:rPr lang="fa-IR" sz="4400" b="1" dirty="0" smtClean="0">
                <a:solidFill>
                  <a:schemeClr val="tx2"/>
                </a:solidFill>
                <a:cs typeface="B Nazanin" pitchFamily="2" charset="-78"/>
              </a:rPr>
              <a:t>6- انتظارات درمورد قیمت ها، درآمد و ثروت آتی</a:t>
            </a:r>
          </a:p>
          <a:p>
            <a:pPr algn="just" eaLnBrk="1" hangingPunct="1">
              <a:lnSpc>
                <a:spcPct val="150000"/>
              </a:lnSpc>
              <a:buFont typeface="Wingdings" pitchFamily="2" charset="2"/>
              <a:buNone/>
              <a:defRPr/>
            </a:pPr>
            <a:r>
              <a:rPr lang="fa-IR" sz="4400" b="1" dirty="0" smtClean="0">
                <a:solidFill>
                  <a:schemeClr val="tx2"/>
                </a:solidFill>
                <a:cs typeface="B Nazanin" pitchFamily="2" charset="-78"/>
              </a:rPr>
              <a:t>از بین عوامل ششگانه فوق 4 عامل نخست عوامل موثر در محدودیت بودجه (محدودیت درآمد) خانوار میباشند.</a:t>
            </a:r>
            <a:r>
              <a:rPr lang="en-US" sz="4400" b="1" dirty="0" smtClean="0">
                <a:solidFill>
                  <a:schemeClr val="tx2"/>
                </a:solidFill>
                <a:cs typeface="B Nazanin" pitchFamily="2" charset="-78"/>
              </a:rPr>
              <a:t> </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algn="just" eaLnBrk="1" hangingPunct="1">
              <a:defRPr/>
            </a:pPr>
            <a:r>
              <a:rPr lang="fa-IR" b="1" dirty="0" smtClean="0">
                <a:solidFill>
                  <a:srgbClr val="FF0000"/>
                </a:solidFill>
                <a:latin typeface="+mn-lt"/>
                <a:ea typeface="+mn-ea"/>
                <a:cs typeface="B Nazanin" pitchFamily="2" charset="-78"/>
              </a:rPr>
              <a:t>عوامل موثر در محدودیت بودجه خانوار: </a:t>
            </a:r>
            <a:endParaRPr lang="en-US" b="1" dirty="0" smtClean="0">
              <a:solidFill>
                <a:srgbClr val="FF0000"/>
              </a:solidFill>
              <a:latin typeface="+mn-lt"/>
              <a:ea typeface="+mn-ea"/>
              <a:cs typeface="B Nazanin" pitchFamily="2" charset="-78"/>
            </a:endParaRPr>
          </a:p>
        </p:txBody>
      </p:sp>
      <p:sp>
        <p:nvSpPr>
          <p:cNvPr id="133123" name="Rectangle 3"/>
          <p:cNvSpPr>
            <a:spLocks noGrp="1" noChangeArrowheads="1"/>
          </p:cNvSpPr>
          <p:nvPr>
            <p:ph idx="1"/>
          </p:nvPr>
        </p:nvSpPr>
        <p:spPr>
          <a:xfrm>
            <a:off x="467544" y="1556792"/>
            <a:ext cx="8229600" cy="4530725"/>
          </a:xfrm>
        </p:spPr>
        <p:txBody>
          <a:bodyPr/>
          <a:lstStyle/>
          <a:p>
            <a:pPr algn="just" eaLnBrk="1" hangingPunct="1">
              <a:lnSpc>
                <a:spcPct val="150000"/>
              </a:lnSpc>
              <a:buFont typeface="Wingdings" pitchFamily="2" charset="2"/>
              <a:buNone/>
              <a:defRPr/>
            </a:pPr>
            <a:r>
              <a:rPr lang="fa-IR" sz="4400" b="1" dirty="0" smtClean="0">
                <a:solidFill>
                  <a:schemeClr val="tx2"/>
                </a:solidFill>
                <a:cs typeface="B Nazanin" pitchFamily="2" charset="-78"/>
              </a:rPr>
              <a:t>1- قیمت کالای مورد نظر (رابطه مستقیم)</a:t>
            </a:r>
            <a:endParaRPr lang="en-US" sz="4400" b="1" dirty="0" smtClean="0">
              <a:solidFill>
                <a:schemeClr val="tx2"/>
              </a:solidFill>
              <a:cs typeface="B Nazanin" pitchFamily="2" charset="-78"/>
            </a:endParaRPr>
          </a:p>
          <a:p>
            <a:pPr algn="just" eaLnBrk="1" hangingPunct="1">
              <a:lnSpc>
                <a:spcPct val="150000"/>
              </a:lnSpc>
              <a:buFont typeface="Wingdings" pitchFamily="2" charset="2"/>
              <a:buNone/>
              <a:defRPr/>
            </a:pPr>
            <a:r>
              <a:rPr lang="fa-IR" sz="4400" b="1" dirty="0" smtClean="0">
                <a:solidFill>
                  <a:schemeClr val="tx2"/>
                </a:solidFill>
                <a:cs typeface="B Nazanin" pitchFamily="2" charset="-78"/>
              </a:rPr>
              <a:t>2- قیمت سایر کالاها (رابطه مستقیم)</a:t>
            </a:r>
          </a:p>
          <a:p>
            <a:pPr algn="just" eaLnBrk="1" hangingPunct="1">
              <a:lnSpc>
                <a:spcPct val="150000"/>
              </a:lnSpc>
              <a:buFont typeface="Wingdings" pitchFamily="2" charset="2"/>
              <a:buNone/>
              <a:defRPr/>
            </a:pPr>
            <a:r>
              <a:rPr lang="fa-IR" sz="4400" b="1" dirty="0" smtClean="0">
                <a:solidFill>
                  <a:schemeClr val="tx2"/>
                </a:solidFill>
                <a:cs typeface="B Nazanin" pitchFamily="2" charset="-78"/>
              </a:rPr>
              <a:t>3- درآمد خانوار (رابطه معکوس)</a:t>
            </a:r>
          </a:p>
          <a:p>
            <a:pPr algn="just" eaLnBrk="1" hangingPunct="1">
              <a:lnSpc>
                <a:spcPct val="150000"/>
              </a:lnSpc>
              <a:buFont typeface="Wingdings" pitchFamily="2" charset="2"/>
              <a:buNone/>
              <a:defRPr/>
            </a:pPr>
            <a:r>
              <a:rPr lang="fa-IR" sz="4400" b="1" dirty="0" smtClean="0">
                <a:solidFill>
                  <a:schemeClr val="tx2"/>
                </a:solidFill>
                <a:cs typeface="B Nazanin" pitchFamily="2" charset="-78"/>
              </a:rPr>
              <a:t>4- ثروت خانوار (رابطه معکوس)</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0" y="-171400"/>
            <a:ext cx="9144000" cy="1139825"/>
          </a:xfrm>
        </p:spPr>
        <p:txBody>
          <a:bodyPr/>
          <a:lstStyle/>
          <a:p>
            <a:pPr algn="just" eaLnBrk="1" hangingPunct="1">
              <a:defRPr/>
            </a:pPr>
            <a:r>
              <a:rPr lang="fa-IR" b="1" dirty="0" smtClean="0">
                <a:solidFill>
                  <a:srgbClr val="FF0000"/>
                </a:solidFill>
                <a:latin typeface="+mn-lt"/>
                <a:ea typeface="+mn-ea"/>
                <a:cs typeface="B Nazanin" pitchFamily="2" charset="-78"/>
              </a:rPr>
              <a:t>رابطه بین هزینه فرصت و محدودیت درآمد:</a:t>
            </a:r>
            <a:endParaRPr lang="en-US" b="1" dirty="0" smtClean="0">
              <a:solidFill>
                <a:srgbClr val="FF0000"/>
              </a:solidFill>
              <a:latin typeface="+mn-lt"/>
              <a:ea typeface="+mn-ea"/>
              <a:cs typeface="B Nazanin" pitchFamily="2" charset="-78"/>
            </a:endParaRPr>
          </a:p>
        </p:txBody>
      </p:sp>
      <p:sp>
        <p:nvSpPr>
          <p:cNvPr id="134147" name="Rectangle 3"/>
          <p:cNvSpPr>
            <a:spLocks noGrp="1" noChangeArrowheads="1"/>
          </p:cNvSpPr>
          <p:nvPr>
            <p:ph idx="1"/>
          </p:nvPr>
        </p:nvSpPr>
        <p:spPr>
          <a:xfrm>
            <a:off x="179512" y="620688"/>
            <a:ext cx="8892480" cy="4530725"/>
          </a:xfrm>
        </p:spPr>
        <p:txBody>
          <a:bodyPr/>
          <a:lstStyle/>
          <a:p>
            <a:pPr eaLnBrk="1" hangingPunct="1">
              <a:lnSpc>
                <a:spcPct val="150000"/>
              </a:lnSpc>
              <a:buFont typeface="Wingdings" pitchFamily="2" charset="2"/>
              <a:buNone/>
              <a:defRPr/>
            </a:pPr>
            <a:r>
              <a:rPr lang="fa-IR" sz="4400" b="1" dirty="0" smtClean="0">
                <a:solidFill>
                  <a:schemeClr val="tx2"/>
                </a:solidFill>
                <a:cs typeface="B Nazanin" pitchFamily="2" charset="-78"/>
              </a:rPr>
              <a:t>هزینه فرصت: هزینه واقعی هر کالا یا خدمتی ارزش کالاها و خدماتی است که اگر آن کالا یا خدمت ابتیاع نمی شد، می توانستند خریداری شوند.   </a:t>
            </a:r>
          </a:p>
          <a:p>
            <a:pPr eaLnBrk="1" hangingPunct="1">
              <a:lnSpc>
                <a:spcPct val="150000"/>
              </a:lnSpc>
              <a:buFont typeface="Wingdings" pitchFamily="2" charset="2"/>
              <a:buNone/>
              <a:defRPr/>
            </a:pPr>
            <a:r>
              <a:rPr lang="fa-IR" sz="4400" b="1" dirty="0" smtClean="0">
                <a:solidFill>
                  <a:schemeClr val="tx2"/>
                </a:solidFill>
                <a:cs typeface="B Nazanin" pitchFamily="2" charset="-78"/>
              </a:rPr>
              <a:t>- علت مطرح شدن هزینه فرصت، محدودیت بودجه (درآمد) می باشد.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99392"/>
            <a:ext cx="8229600" cy="1139825"/>
          </a:xfrm>
        </p:spPr>
        <p:txBody>
          <a:bodyPr/>
          <a:lstStyle/>
          <a:p>
            <a:pPr algn="just" eaLnBrk="1" hangingPunct="1">
              <a:defRPr/>
            </a:pPr>
            <a:r>
              <a:rPr lang="fa-IR" sz="6000" b="1" dirty="0" smtClean="0">
                <a:solidFill>
                  <a:srgbClr val="FFFF00"/>
                </a:solidFill>
                <a:latin typeface="+mn-lt"/>
                <a:ea typeface="+mn-ea"/>
                <a:cs typeface="B Nazanin" pitchFamily="2" charset="-78"/>
              </a:rPr>
              <a:t>تابع محدودیت بودجه:</a:t>
            </a:r>
            <a:endParaRPr lang="en-US" sz="6000" b="1" dirty="0" smtClean="0">
              <a:solidFill>
                <a:srgbClr val="FFFF00"/>
              </a:solidFill>
              <a:latin typeface="+mn-lt"/>
              <a:ea typeface="+mn-ea"/>
              <a:cs typeface="B Nazanin" pitchFamily="2" charset="-78"/>
            </a:endParaRPr>
          </a:p>
        </p:txBody>
      </p:sp>
      <p:sp>
        <p:nvSpPr>
          <p:cNvPr id="135171" name="Rectangle 3"/>
          <p:cNvSpPr>
            <a:spLocks noGrp="1" noChangeArrowheads="1"/>
          </p:cNvSpPr>
          <p:nvPr>
            <p:ph idx="1"/>
          </p:nvPr>
        </p:nvSpPr>
        <p:spPr>
          <a:xfrm>
            <a:off x="108520" y="836712"/>
            <a:ext cx="9144000" cy="4530725"/>
          </a:xfrm>
        </p:spPr>
        <p:txBody>
          <a:bodyPr/>
          <a:lstStyle/>
          <a:p>
            <a:pPr algn="ctr" eaLnBrk="1" hangingPunct="1">
              <a:buNone/>
              <a:defRPr/>
            </a:pPr>
            <a:r>
              <a:rPr lang="en-US" sz="5400" b="1" dirty="0" err="1" smtClean="0">
                <a:solidFill>
                  <a:srgbClr val="FF0000"/>
                </a:solidFill>
                <a:latin typeface="Times New Roman" pitchFamily="18" charset="0"/>
                <a:cs typeface="Times New Roman" pitchFamily="18" charset="0"/>
              </a:rPr>
              <a:t>Px.X</a:t>
            </a:r>
            <a:r>
              <a:rPr lang="en-US" sz="5400" b="1" dirty="0" smtClean="0">
                <a:solidFill>
                  <a:srgbClr val="FF0000"/>
                </a:solidFill>
                <a:latin typeface="Times New Roman" pitchFamily="18" charset="0"/>
                <a:cs typeface="Times New Roman" pitchFamily="18" charset="0"/>
              </a:rPr>
              <a:t> +  </a:t>
            </a:r>
            <a:r>
              <a:rPr lang="en-US" sz="5400" b="1" dirty="0" err="1" smtClean="0">
                <a:solidFill>
                  <a:srgbClr val="FF0000"/>
                </a:solidFill>
                <a:latin typeface="Times New Roman" pitchFamily="18" charset="0"/>
                <a:cs typeface="Times New Roman" pitchFamily="18" charset="0"/>
              </a:rPr>
              <a:t>Py.Y</a:t>
            </a:r>
            <a:r>
              <a:rPr lang="en-US" sz="5400" b="1" dirty="0" smtClean="0">
                <a:solidFill>
                  <a:srgbClr val="FF0000"/>
                </a:solidFill>
                <a:latin typeface="Times New Roman" pitchFamily="18" charset="0"/>
                <a:cs typeface="Times New Roman" pitchFamily="18" charset="0"/>
              </a:rPr>
              <a:t> ≤ I</a:t>
            </a:r>
            <a:endParaRPr lang="fa-IR" sz="5400" b="1" dirty="0" smtClean="0">
              <a:solidFill>
                <a:srgbClr val="FF0000"/>
              </a:solidFill>
              <a:latin typeface="Times New Roman" pitchFamily="18" charset="0"/>
              <a:cs typeface="Times New Roman" pitchFamily="18" charset="0"/>
            </a:endParaRPr>
          </a:p>
          <a:p>
            <a:pPr marL="268288" indent="0" algn="just" eaLnBrk="1" hangingPunct="1">
              <a:buNone/>
              <a:defRPr/>
            </a:pPr>
            <a:r>
              <a:rPr lang="fa-IR" sz="4400" b="1" dirty="0" smtClean="0">
                <a:solidFill>
                  <a:schemeClr val="tx2"/>
                </a:solidFill>
                <a:cs typeface="B Nazanin" pitchFamily="2" charset="-78"/>
              </a:rPr>
              <a:t>در تابع فوق </a:t>
            </a:r>
            <a:r>
              <a:rPr lang="en-US" sz="4400" b="1" dirty="0" smtClean="0">
                <a:solidFill>
                  <a:schemeClr val="tx2"/>
                </a:solidFill>
                <a:cs typeface="B Nazanin" pitchFamily="2" charset="-78"/>
              </a:rPr>
              <a:t> </a:t>
            </a:r>
            <a:r>
              <a:rPr lang="en-US" sz="5400" b="1" dirty="0"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و </a:t>
            </a:r>
            <a:r>
              <a:rPr lang="en-US" sz="5400" b="1" dirty="0" smtClean="0">
                <a:solidFill>
                  <a:srgbClr val="FF0000"/>
                </a:solidFill>
                <a:latin typeface="Times New Roman" pitchFamily="18" charset="0"/>
                <a:cs typeface="Times New Roman" pitchFamily="18" charset="0"/>
              </a:rPr>
              <a:t>Y</a:t>
            </a:r>
            <a:r>
              <a:rPr lang="fa-IR" sz="4400" b="1" dirty="0" smtClean="0">
                <a:solidFill>
                  <a:schemeClr val="tx2"/>
                </a:solidFill>
                <a:cs typeface="B Nazanin" pitchFamily="2" charset="-78"/>
              </a:rPr>
              <a:t> دو کالا بوده که قیمتهای آنها در بازار بترتیب </a:t>
            </a:r>
            <a:r>
              <a:rPr lang="en-US" sz="5400" b="1" dirty="0" smtClean="0">
                <a:solidFill>
                  <a:srgbClr val="FF0000"/>
                </a:solidFill>
                <a:latin typeface="Times New Roman" pitchFamily="18" charset="0"/>
                <a:cs typeface="Times New Roman" pitchFamily="18" charset="0"/>
              </a:rPr>
              <a:t>Px</a:t>
            </a:r>
            <a:r>
              <a:rPr lang="fa-IR" sz="4400" b="1" dirty="0" smtClean="0">
                <a:solidFill>
                  <a:schemeClr val="tx2"/>
                </a:solidFill>
                <a:cs typeface="B Nazanin" pitchFamily="2" charset="-78"/>
              </a:rPr>
              <a:t> و </a:t>
            </a:r>
            <a:r>
              <a:rPr lang="en-US" sz="5400" b="1" dirty="0" err="1" smtClean="0">
                <a:solidFill>
                  <a:srgbClr val="FF0000"/>
                </a:solidFill>
                <a:latin typeface="Times New Roman" pitchFamily="18" charset="0"/>
                <a:cs typeface="Times New Roman" pitchFamily="18" charset="0"/>
              </a:rPr>
              <a:t>Py</a:t>
            </a:r>
            <a:r>
              <a:rPr lang="fa-IR" sz="4400" b="1" dirty="0" smtClean="0">
                <a:solidFill>
                  <a:schemeClr val="tx2"/>
                </a:solidFill>
                <a:cs typeface="B Nazanin" pitchFamily="2" charset="-78"/>
              </a:rPr>
              <a:t> میباشند. </a:t>
            </a:r>
            <a:r>
              <a:rPr lang="en-US" sz="5400" b="1" dirty="0" err="1" smtClean="0">
                <a:solidFill>
                  <a:srgbClr val="FF0000"/>
                </a:solidFill>
                <a:latin typeface="Times New Roman" pitchFamily="18" charset="0"/>
                <a:cs typeface="Times New Roman" pitchFamily="18" charset="0"/>
              </a:rPr>
              <a:t>I</a:t>
            </a:r>
            <a:r>
              <a:rPr lang="fa-IR" sz="4400" b="1" dirty="0" smtClean="0">
                <a:solidFill>
                  <a:schemeClr val="tx2"/>
                </a:solidFill>
                <a:cs typeface="B Nazanin" pitchFamily="2" charset="-78"/>
              </a:rPr>
              <a:t> معرف درآمد مصرف کننده میباشد. </a:t>
            </a:r>
            <a:r>
              <a:rPr lang="en-US" sz="5400" b="1" dirty="0" err="1" smtClean="0">
                <a:solidFill>
                  <a:srgbClr val="FF0000"/>
                </a:solidFill>
                <a:latin typeface="Times New Roman" pitchFamily="18" charset="0"/>
                <a:cs typeface="Times New Roman" pitchFamily="18" charset="0"/>
              </a:rPr>
              <a:t>Px.X</a:t>
            </a:r>
            <a:r>
              <a:rPr lang="fa-IR" sz="5400" b="1" dirty="0" smtClean="0">
                <a:solidFill>
                  <a:srgbClr val="FF0000"/>
                </a:solidFill>
                <a:latin typeface="Times New Roman" pitchFamily="18" charset="0"/>
                <a:cs typeface="Times New Roman" pitchFamily="18" charset="0"/>
              </a:rPr>
              <a:t> </a:t>
            </a:r>
            <a:r>
              <a:rPr lang="fa-IR" sz="4400" b="1" dirty="0" smtClean="0">
                <a:solidFill>
                  <a:schemeClr val="tx2"/>
                </a:solidFill>
                <a:cs typeface="B Nazanin" pitchFamily="2" charset="-78"/>
              </a:rPr>
              <a:t>بیانگر مقدار درآمدی است که صرف کالای </a:t>
            </a:r>
            <a:r>
              <a:rPr lang="en-US" sz="5400" b="1" dirty="0" err="1"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شده و </a:t>
            </a:r>
            <a:r>
              <a:rPr lang="en-US" sz="5400" b="1" dirty="0" err="1" smtClean="0">
                <a:solidFill>
                  <a:srgbClr val="FF0000"/>
                </a:solidFill>
                <a:latin typeface="Times New Roman" pitchFamily="18" charset="0"/>
                <a:cs typeface="Times New Roman" pitchFamily="18" charset="0"/>
              </a:rPr>
              <a:t>Py.Y</a:t>
            </a:r>
            <a:r>
              <a:rPr lang="fa-IR" sz="4400" b="1" dirty="0" smtClean="0">
                <a:solidFill>
                  <a:schemeClr val="tx2"/>
                </a:solidFill>
                <a:cs typeface="B Nazanin" pitchFamily="2" charset="-78"/>
              </a:rPr>
              <a:t> نشان دهنده مقدار درآمدی است که صرف کالای </a:t>
            </a:r>
            <a:r>
              <a:rPr lang="en-US" sz="5400" b="1" dirty="0" err="1" smtClean="0">
                <a:solidFill>
                  <a:srgbClr val="FF0000"/>
                </a:solidFill>
                <a:latin typeface="Times New Roman" pitchFamily="18" charset="0"/>
                <a:cs typeface="Times New Roman" pitchFamily="18" charset="0"/>
              </a:rPr>
              <a:t>Y</a:t>
            </a:r>
            <a:r>
              <a:rPr lang="fa-IR" sz="4400" b="1" dirty="0" smtClean="0">
                <a:solidFill>
                  <a:schemeClr val="tx2"/>
                </a:solidFill>
                <a:cs typeface="B Nazanin" pitchFamily="2" charset="-78"/>
              </a:rPr>
              <a:t> شده است.  </a:t>
            </a:r>
            <a:r>
              <a:rPr lang="fa-IR" sz="3600" dirty="0" smtClean="0">
                <a:solidFill>
                  <a:srgbClr val="FFFF99"/>
                </a:solidFill>
              </a:rPr>
              <a:t>	</a:t>
            </a:r>
            <a:endParaRPr lang="en-US" sz="3600" dirty="0" smtClean="0">
              <a:solidFill>
                <a:srgbClr val="FFFF99"/>
              </a:solidFill>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5" name="Rectangle 3"/>
          <p:cNvSpPr>
            <a:spLocks noGrp="1" noChangeArrowheads="1"/>
          </p:cNvSpPr>
          <p:nvPr>
            <p:ph idx="1"/>
          </p:nvPr>
        </p:nvSpPr>
        <p:spPr/>
        <p:txBody>
          <a:bodyPr/>
          <a:lstStyle/>
          <a:p>
            <a:pPr eaLnBrk="1" hangingPunct="1">
              <a:defRPr/>
            </a:pPr>
            <a:endParaRPr lang="en-US" smtClean="0"/>
          </a:p>
        </p:txBody>
      </p:sp>
      <p:pic>
        <p:nvPicPr>
          <p:cNvPr id="148484" name="Picture 4" descr="A82"/>
          <p:cNvPicPr>
            <a:picLocks noChangeAspect="1" noChangeArrowheads="1"/>
          </p:cNvPicPr>
          <p:nvPr/>
        </p:nvPicPr>
        <p:blipFill>
          <a:blip r:embed="rId2" cstate="print">
            <a:lum contrast="10000"/>
          </a:blip>
          <a:srcRect/>
          <a:stretch>
            <a:fillRect/>
          </a:stretch>
        </p:blipFill>
        <p:spPr bwMode="auto">
          <a:xfrm>
            <a:off x="-2469" y="819472"/>
            <a:ext cx="9182981" cy="6858000"/>
          </a:xfrm>
          <a:prstGeom prst="rect">
            <a:avLst/>
          </a:prstGeom>
          <a:noFill/>
          <a:ln w="9525">
            <a:noFill/>
            <a:miter lim="800000"/>
            <a:headEnd/>
            <a:tailEnd/>
          </a:ln>
        </p:spPr>
      </p:pic>
      <p:sp>
        <p:nvSpPr>
          <p:cNvPr id="5" name="Rectangle 2"/>
          <p:cNvSpPr>
            <a:spLocks noGrp="1" noChangeArrowheads="1"/>
          </p:cNvSpPr>
          <p:nvPr>
            <p:ph type="title"/>
          </p:nvPr>
        </p:nvSpPr>
        <p:spPr>
          <a:xfrm>
            <a:off x="457200" y="-99392"/>
            <a:ext cx="8229600" cy="919162"/>
          </a:xfrm>
        </p:spPr>
        <p:txBody>
          <a:bodyPr/>
          <a:lstStyle/>
          <a:p>
            <a:pPr eaLnBrk="1" hangingPunct="1">
              <a:defRPr/>
            </a:pPr>
            <a:r>
              <a:rPr lang="fa-IR" b="1" dirty="0" smtClean="0">
                <a:solidFill>
                  <a:srgbClr val="FF0000"/>
                </a:solidFill>
                <a:latin typeface="+mn-lt"/>
                <a:ea typeface="+mn-ea"/>
                <a:cs typeface="B Nazanin" pitchFamily="2" charset="-78"/>
              </a:rPr>
              <a:t>نمودار محدودیت بودجه:</a:t>
            </a:r>
            <a:endParaRPr lang="en-US" b="1" dirty="0" smtClean="0">
              <a:solidFill>
                <a:srgbClr val="FF0000"/>
              </a:solidFill>
              <a:latin typeface="+mn-lt"/>
              <a:ea typeface="+mn-ea"/>
              <a:cs typeface="B Nazanin" pitchFamily="2" charset="-78"/>
            </a:endParaRPr>
          </a:p>
        </p:txBody>
      </p:sp>
      <p:sp>
        <p:nvSpPr>
          <p:cNvPr id="6" name="Rounded Rectangular Callout 5"/>
          <p:cNvSpPr/>
          <p:nvPr/>
        </p:nvSpPr>
        <p:spPr bwMode="auto">
          <a:xfrm>
            <a:off x="3419872" y="1052736"/>
            <a:ext cx="5544616" cy="1728192"/>
          </a:xfrm>
          <a:prstGeom prst="wedgeRoundRectCallout">
            <a:avLst>
              <a:gd name="adj1" fmla="val -46439"/>
              <a:gd name="adj2" fmla="val 69005"/>
              <a:gd name="adj3" fmla="val 16667"/>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r>
              <a:rPr lang="fa-IR" sz="2800" b="1" dirty="0" smtClean="0">
                <a:solidFill>
                  <a:schemeClr val="tx2"/>
                </a:solidFill>
                <a:effectLst>
                  <a:outerShdw blurRad="38100" dist="38100" dir="2700000" algn="tl">
                    <a:srgbClr val="000000"/>
                  </a:outerShdw>
                </a:effectLst>
                <a:latin typeface="+mn-lt"/>
                <a:cs typeface="B Nazanin" pitchFamily="2" charset="-78"/>
              </a:rPr>
              <a:t>خط  </a:t>
            </a:r>
            <a:r>
              <a:rPr lang="en-US" sz="3200" b="1" dirty="0" smtClean="0">
                <a:solidFill>
                  <a:srgbClr val="FF0000"/>
                </a:solidFill>
                <a:effectLst>
                  <a:outerShdw blurRad="38100" dist="38100" dir="2700000" algn="tl">
                    <a:srgbClr val="000000"/>
                  </a:outerShdw>
                </a:effectLst>
                <a:latin typeface="Times New Roman" pitchFamily="18" charset="0"/>
                <a:cs typeface="Times New Roman" pitchFamily="18" charset="0"/>
              </a:rPr>
              <a:t>DE</a:t>
            </a:r>
            <a:r>
              <a:rPr lang="fa-IR" sz="2400" b="1" dirty="0" smtClean="0">
                <a:solidFill>
                  <a:schemeClr val="tx2"/>
                </a:solidFill>
                <a:effectLst>
                  <a:outerShdw blurRad="38100" dist="38100" dir="2700000" algn="tl">
                    <a:srgbClr val="000000"/>
                  </a:outerShdw>
                </a:effectLst>
                <a:latin typeface="+mn-lt"/>
                <a:cs typeface="B Nazanin" pitchFamily="2" charset="-78"/>
              </a:rPr>
              <a:t>  </a:t>
            </a:r>
            <a:r>
              <a:rPr lang="fa-IR" sz="2800" b="1" dirty="0" smtClean="0">
                <a:solidFill>
                  <a:schemeClr val="tx2"/>
                </a:solidFill>
                <a:effectLst>
                  <a:outerShdw blurRad="38100" dist="38100" dir="2700000" algn="tl">
                    <a:srgbClr val="000000"/>
                  </a:outerShdw>
                </a:effectLst>
                <a:latin typeface="+mn-lt"/>
                <a:cs typeface="B Nazanin" pitchFamily="2" charset="-78"/>
              </a:rPr>
              <a:t>کلیه ترکیب های ممکن ازدو کالای  </a:t>
            </a:r>
            <a:r>
              <a:rPr lang="en-US" sz="3600" b="1" dirty="0" smtClean="0">
                <a:solidFill>
                  <a:srgbClr val="FF0000"/>
                </a:solidFill>
                <a:effectLst>
                  <a:outerShdw blurRad="38100" dist="38100" dir="2700000" algn="tl">
                    <a:srgbClr val="000000"/>
                  </a:outerShdw>
                </a:effectLst>
                <a:latin typeface="Times New Roman" pitchFamily="18" charset="0"/>
                <a:cs typeface="Times New Roman" pitchFamily="18" charset="0"/>
              </a:rPr>
              <a:t>X</a:t>
            </a:r>
            <a:r>
              <a:rPr lang="fa-IR" sz="2800" b="1" dirty="0" smtClean="0">
                <a:solidFill>
                  <a:schemeClr val="tx2"/>
                </a:solidFill>
                <a:effectLst>
                  <a:outerShdw blurRad="38100" dist="38100" dir="2700000" algn="tl">
                    <a:srgbClr val="000000"/>
                  </a:outerShdw>
                </a:effectLst>
                <a:latin typeface="+mn-lt"/>
                <a:cs typeface="B Nazanin" pitchFamily="2" charset="-78"/>
              </a:rPr>
              <a:t>و </a:t>
            </a:r>
            <a:r>
              <a:rPr lang="en-US" sz="3600" b="1" dirty="0" smtClean="0">
                <a:solidFill>
                  <a:srgbClr val="FF0000"/>
                </a:solidFill>
                <a:effectLst>
                  <a:outerShdw blurRad="38100" dist="38100" dir="2700000" algn="tl">
                    <a:srgbClr val="000000"/>
                  </a:outerShdw>
                </a:effectLst>
                <a:latin typeface="Times New Roman" pitchFamily="18" charset="0"/>
                <a:cs typeface="Times New Roman" pitchFamily="18" charset="0"/>
              </a:rPr>
              <a:t>Y</a:t>
            </a:r>
            <a:r>
              <a:rPr lang="fa-IR" sz="2800" b="1" dirty="0" smtClean="0">
                <a:solidFill>
                  <a:schemeClr val="tx2"/>
                </a:solidFill>
                <a:effectLst>
                  <a:outerShdw blurRad="38100" dist="38100" dir="2700000" algn="tl">
                    <a:srgbClr val="000000"/>
                  </a:outerShdw>
                </a:effectLst>
                <a:latin typeface="+mn-lt"/>
                <a:cs typeface="B Nazanin" pitchFamily="2" charset="-78"/>
              </a:rPr>
              <a:t> را نشان می دهد اگر تمام درآمد صرف خرید این دو کالا شود. </a:t>
            </a:r>
            <a:endParaRPr lang="en-US" sz="2800" b="1" dirty="0" smtClean="0">
              <a:solidFill>
                <a:schemeClr val="tx2"/>
              </a:solidFill>
              <a:effectLst>
                <a:outerShdw blurRad="38100" dist="38100" dir="2700000" algn="tl">
                  <a:srgbClr val="000000"/>
                </a:outerShdw>
              </a:effectLst>
              <a:latin typeface="+mn-lt"/>
              <a:cs typeface="B Nazanin" pitchFamily="2" charset="-78"/>
            </a:endParaRPr>
          </a:p>
        </p:txBody>
      </p:sp>
      <p:sp>
        <p:nvSpPr>
          <p:cNvPr id="7" name="Rounded Rectangular Callout 6"/>
          <p:cNvSpPr/>
          <p:nvPr/>
        </p:nvSpPr>
        <p:spPr bwMode="auto">
          <a:xfrm>
            <a:off x="3203848" y="908720"/>
            <a:ext cx="4392488" cy="1080120"/>
          </a:xfrm>
          <a:prstGeom prst="wedgeRoundRectCallout">
            <a:avLst>
              <a:gd name="adj1" fmla="val -51823"/>
              <a:gd name="adj2" fmla="val 89440"/>
              <a:gd name="adj3" fmla="val 16667"/>
            </a:avLst>
          </a:prstGeom>
          <a:solidFill>
            <a:srgbClr val="A50021"/>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eaLnBrk="1" hangingPunct="1">
              <a:lnSpc>
                <a:spcPct val="90000"/>
              </a:lnSpc>
              <a:defRPr/>
            </a:pPr>
            <a:r>
              <a:rPr lang="fa-IR" sz="2800" b="1" dirty="0" smtClean="0">
                <a:solidFill>
                  <a:schemeClr val="tx2"/>
                </a:solidFill>
                <a:effectLst>
                  <a:outerShdw blurRad="38100" dist="38100" dir="2700000" algn="tl">
                    <a:srgbClr val="000000"/>
                  </a:outerShdw>
                </a:effectLst>
                <a:latin typeface="+mn-lt"/>
                <a:cs typeface="B Nazanin" pitchFamily="2" charset="-78"/>
              </a:rPr>
              <a:t>نقطه </a:t>
            </a:r>
            <a:r>
              <a:rPr lang="en-US" sz="32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D</a:t>
            </a:r>
            <a:r>
              <a:rPr lang="fa-IR" sz="2800" b="1" dirty="0" smtClean="0">
                <a:solidFill>
                  <a:schemeClr val="tx2"/>
                </a:solidFill>
                <a:effectLst>
                  <a:outerShdw blurRad="38100" dist="38100" dir="2700000" algn="tl">
                    <a:srgbClr val="000000"/>
                  </a:outerShdw>
                </a:effectLst>
                <a:latin typeface="+mn-lt"/>
                <a:cs typeface="B Nazanin" pitchFamily="2" charset="-78"/>
              </a:rPr>
              <a:t> : همه درآمد صرف خرید کالای </a:t>
            </a:r>
            <a:r>
              <a:rPr lang="en-US" sz="32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Y</a:t>
            </a:r>
            <a:r>
              <a:rPr lang="fa-IR" sz="32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 </a:t>
            </a:r>
            <a:r>
              <a:rPr lang="fa-IR" sz="2800" b="1" dirty="0" smtClean="0">
                <a:solidFill>
                  <a:schemeClr val="tx2"/>
                </a:solidFill>
                <a:effectLst>
                  <a:outerShdw blurRad="38100" dist="38100" dir="2700000" algn="tl">
                    <a:srgbClr val="000000"/>
                  </a:outerShdw>
                </a:effectLst>
                <a:latin typeface="+mn-lt"/>
                <a:cs typeface="B Nazanin" pitchFamily="2" charset="-78"/>
              </a:rPr>
              <a:t>شده است.</a:t>
            </a:r>
          </a:p>
        </p:txBody>
      </p:sp>
      <p:sp>
        <p:nvSpPr>
          <p:cNvPr id="8" name="Rounded Rectangular Callout 7"/>
          <p:cNvSpPr/>
          <p:nvPr/>
        </p:nvSpPr>
        <p:spPr bwMode="auto">
          <a:xfrm>
            <a:off x="4572000" y="2780928"/>
            <a:ext cx="4392488" cy="1080120"/>
          </a:xfrm>
          <a:prstGeom prst="wedgeRoundRectCallout">
            <a:avLst>
              <a:gd name="adj1" fmla="val 220"/>
              <a:gd name="adj2" fmla="val 174098"/>
              <a:gd name="adj3" fmla="val 16667"/>
            </a:avLst>
          </a:prstGeom>
          <a:solidFill>
            <a:srgbClr val="A50021"/>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eaLnBrk="1" hangingPunct="1">
              <a:lnSpc>
                <a:spcPct val="90000"/>
              </a:lnSpc>
              <a:defRPr/>
            </a:pPr>
            <a:r>
              <a:rPr lang="fa-IR" sz="2800" b="1" dirty="0" smtClean="0">
                <a:solidFill>
                  <a:schemeClr val="tx2"/>
                </a:solidFill>
                <a:effectLst>
                  <a:outerShdw blurRad="38100" dist="38100" dir="2700000" algn="tl">
                    <a:srgbClr val="000000"/>
                  </a:outerShdw>
                </a:effectLst>
                <a:latin typeface="+mn-lt"/>
                <a:cs typeface="B Nazanin" pitchFamily="2" charset="-78"/>
              </a:rPr>
              <a:t>نقطه </a:t>
            </a:r>
            <a:r>
              <a:rPr lang="en-US" sz="32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E</a:t>
            </a:r>
            <a:r>
              <a:rPr lang="fa-IR" sz="2800" b="1" dirty="0" smtClean="0">
                <a:solidFill>
                  <a:schemeClr val="tx2"/>
                </a:solidFill>
                <a:effectLst>
                  <a:outerShdw blurRad="38100" dist="38100" dir="2700000" algn="tl">
                    <a:srgbClr val="000000"/>
                  </a:outerShdw>
                </a:effectLst>
                <a:latin typeface="+mn-lt"/>
                <a:cs typeface="B Nazanin" pitchFamily="2" charset="-78"/>
              </a:rPr>
              <a:t> : همه درآمد صرف خرید کالای </a:t>
            </a:r>
            <a:r>
              <a:rPr lang="en-US" sz="32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X</a:t>
            </a:r>
            <a:r>
              <a:rPr lang="fa-IR" sz="3200" b="1" dirty="0" smtClean="0">
                <a:solidFill>
                  <a:srgbClr val="FFFF00"/>
                </a:solidFill>
                <a:effectLst>
                  <a:outerShdw blurRad="38100" dist="38100" dir="2700000" algn="tl">
                    <a:srgbClr val="000000"/>
                  </a:outerShdw>
                </a:effectLst>
                <a:latin typeface="Times New Roman" pitchFamily="18" charset="0"/>
                <a:cs typeface="Times New Roman" pitchFamily="18" charset="0"/>
              </a:rPr>
              <a:t> </a:t>
            </a:r>
            <a:r>
              <a:rPr lang="fa-IR" sz="2800" b="1" dirty="0" smtClean="0">
                <a:solidFill>
                  <a:schemeClr val="tx2"/>
                </a:solidFill>
                <a:effectLst>
                  <a:outerShdw blurRad="38100" dist="38100" dir="2700000" algn="tl">
                    <a:srgbClr val="000000"/>
                  </a:outerShdw>
                </a:effectLst>
                <a:latin typeface="+mn-lt"/>
                <a:cs typeface="B Nazanin" pitchFamily="2" charset="-78"/>
              </a:rPr>
              <a:t>شده است.</a:t>
            </a:r>
          </a:p>
        </p:txBody>
      </p:sp>
      <p:sp>
        <p:nvSpPr>
          <p:cNvPr id="9" name="Rounded Rectangular Callout 8"/>
          <p:cNvSpPr/>
          <p:nvPr/>
        </p:nvSpPr>
        <p:spPr bwMode="auto">
          <a:xfrm>
            <a:off x="3599384" y="1052736"/>
            <a:ext cx="5544616" cy="1728192"/>
          </a:xfrm>
          <a:prstGeom prst="wedgeRoundRectCallout">
            <a:avLst>
              <a:gd name="adj1" fmla="val -29663"/>
              <a:gd name="adj2" fmla="val 100934"/>
              <a:gd name="adj3" fmla="val 16667"/>
            </a:avLst>
          </a:prstGeom>
          <a:solidFill>
            <a:srgbClr val="00800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algn="r" eaLnBrk="1" hangingPunct="1">
              <a:lnSpc>
                <a:spcPct val="90000"/>
              </a:lnSpc>
              <a:defRPr/>
            </a:pPr>
            <a:r>
              <a:rPr lang="fa-IR" sz="2800" b="1" dirty="0" smtClean="0">
                <a:solidFill>
                  <a:schemeClr val="tx2"/>
                </a:solidFill>
                <a:effectLst>
                  <a:outerShdw blurRad="38100" dist="38100" dir="2700000" algn="tl">
                    <a:srgbClr val="000000"/>
                  </a:outerShdw>
                </a:effectLst>
                <a:latin typeface="+mn-lt"/>
                <a:cs typeface="B Nazanin" pitchFamily="2" charset="-78"/>
              </a:rPr>
              <a:t>نقطه </a:t>
            </a:r>
            <a:r>
              <a:rPr lang="en-US" sz="3200" b="1" dirty="0" smtClean="0">
                <a:solidFill>
                  <a:srgbClr val="FF0000"/>
                </a:solidFill>
                <a:effectLst>
                  <a:outerShdw blurRad="38100" dist="38100" dir="2700000" algn="tl">
                    <a:srgbClr val="000000"/>
                  </a:outerShdw>
                </a:effectLst>
                <a:latin typeface="Times New Roman" pitchFamily="18" charset="0"/>
                <a:cs typeface="Times New Roman" pitchFamily="18" charset="0"/>
              </a:rPr>
              <a:t>A</a:t>
            </a:r>
            <a:r>
              <a:rPr lang="fa-IR" sz="2800" b="1" dirty="0" smtClean="0">
                <a:solidFill>
                  <a:schemeClr val="tx2"/>
                </a:solidFill>
                <a:effectLst>
                  <a:outerShdw blurRad="38100" dist="38100" dir="2700000" algn="tl">
                    <a:srgbClr val="000000"/>
                  </a:outerShdw>
                </a:effectLst>
                <a:latin typeface="+mn-lt"/>
                <a:cs typeface="B Nazanin" pitchFamily="2" charset="-78"/>
              </a:rPr>
              <a:t> و  </a:t>
            </a:r>
            <a:r>
              <a:rPr lang="en-US" sz="3200" b="1" dirty="0" smtClean="0">
                <a:solidFill>
                  <a:srgbClr val="FF0000"/>
                </a:solidFill>
                <a:effectLst>
                  <a:outerShdw blurRad="38100" dist="38100" dir="2700000" algn="tl">
                    <a:srgbClr val="000000"/>
                  </a:outerShdw>
                </a:effectLst>
                <a:latin typeface="Times New Roman" pitchFamily="18" charset="0"/>
                <a:cs typeface="Times New Roman" pitchFamily="18" charset="0"/>
              </a:rPr>
              <a:t>B</a:t>
            </a:r>
            <a:r>
              <a:rPr lang="fa-IR" sz="2800" b="1" dirty="0" smtClean="0">
                <a:solidFill>
                  <a:schemeClr val="tx2"/>
                </a:solidFill>
                <a:effectLst>
                  <a:outerShdw blurRad="38100" dist="38100" dir="2700000" algn="tl">
                    <a:srgbClr val="000000"/>
                  </a:outerShdw>
                </a:effectLst>
                <a:latin typeface="+mn-lt"/>
                <a:cs typeface="B Nazanin" pitchFamily="2" charset="-78"/>
              </a:rPr>
              <a:t>: قابل دسترس است ولی در این حالت تمام درآمد هزینه نمی شود. </a:t>
            </a:r>
          </a:p>
          <a:p>
            <a:pPr algn="r">
              <a:lnSpc>
                <a:spcPct val="90000"/>
              </a:lnSpc>
              <a:defRPr/>
            </a:pPr>
            <a:r>
              <a:rPr lang="fa-IR" sz="2800" b="1" dirty="0" smtClean="0">
                <a:solidFill>
                  <a:schemeClr val="tx2"/>
                </a:solidFill>
                <a:effectLst>
                  <a:outerShdw blurRad="38100" dist="38100" dir="2700000" algn="tl">
                    <a:srgbClr val="000000"/>
                  </a:outerShdw>
                </a:effectLst>
                <a:latin typeface="+mn-lt"/>
                <a:cs typeface="B Nazanin" pitchFamily="2" charset="-78"/>
              </a:rPr>
              <a:t>نقطه </a:t>
            </a:r>
            <a:r>
              <a:rPr lang="en-US" sz="3200" b="1" dirty="0" smtClean="0">
                <a:solidFill>
                  <a:srgbClr val="FF0000"/>
                </a:solidFill>
                <a:effectLst>
                  <a:outerShdw blurRad="38100" dist="38100" dir="2700000" algn="tl">
                    <a:srgbClr val="000000"/>
                  </a:outerShdw>
                </a:effectLst>
                <a:latin typeface="Times New Roman" pitchFamily="18" charset="0"/>
                <a:cs typeface="Times New Roman" pitchFamily="18" charset="0"/>
              </a:rPr>
              <a:t>C</a:t>
            </a:r>
            <a:r>
              <a:rPr lang="fa-IR" sz="2800" b="1" dirty="0" smtClean="0">
                <a:solidFill>
                  <a:schemeClr val="tx2"/>
                </a:solidFill>
                <a:effectLst>
                  <a:outerShdw blurRad="38100" dist="38100" dir="2700000" algn="tl">
                    <a:srgbClr val="000000"/>
                  </a:outerShdw>
                </a:effectLst>
                <a:latin typeface="+mn-lt"/>
                <a:cs typeface="B Nazanin" pitchFamily="2" charset="-78"/>
              </a:rPr>
              <a:t> : در کوتاه مدت قابل دسترس نیست</a:t>
            </a:r>
            <a:r>
              <a:rPr lang="fa-IR" sz="2800" dirty="0" smtClean="0"/>
              <a:t>.</a:t>
            </a:r>
            <a:endParaRPr lang="en-US" sz="2800" dirty="0" smtClean="0"/>
          </a:p>
          <a:p>
            <a:pPr algn="r" eaLnBrk="1" hangingPunct="1">
              <a:lnSpc>
                <a:spcPct val="90000"/>
              </a:lnSpc>
              <a:defRPr/>
            </a:pPr>
            <a:endParaRPr lang="fa-IR" sz="28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8" fill="hold" grpId="1" nodeType="clickEffect">
                                  <p:stCondLst>
                                    <p:cond delay="0"/>
                                  </p:stCondLst>
                                  <p:childTnLst>
                                    <p:anim calcmode="lin" valueType="num">
                                      <p:cBhvr additive="base">
                                        <p:cTn id="12" dur="500"/>
                                        <p:tgtEl>
                                          <p:spTgt spid="6"/>
                                        </p:tgtEl>
                                        <p:attrNameLst>
                                          <p:attrName>ppt_x</p:attrName>
                                        </p:attrNameLst>
                                      </p:cBhvr>
                                      <p:tavLst>
                                        <p:tav tm="0">
                                          <p:val>
                                            <p:strVal val="ppt_x"/>
                                          </p:val>
                                        </p:tav>
                                        <p:tav tm="100000">
                                          <p:val>
                                            <p:strVal val="0-ppt_w/2"/>
                                          </p:val>
                                        </p:tav>
                                      </p:tavLst>
                                    </p:anim>
                                    <p:anim calcmode="lin" valueType="num">
                                      <p:cBhvr additive="base">
                                        <p:cTn id="13" dur="500"/>
                                        <p:tgtEl>
                                          <p:spTgt spid="6"/>
                                        </p:tgtEl>
                                        <p:attrNameLst>
                                          <p:attrName>ppt_y</p:attrName>
                                        </p:attrNameLst>
                                      </p:cBhvr>
                                      <p:tavLst>
                                        <p:tav tm="0">
                                          <p:val>
                                            <p:strVal val="ppt_y"/>
                                          </p:val>
                                        </p:tav>
                                        <p:tav tm="100000">
                                          <p:val>
                                            <p:strVal val="ppt_y"/>
                                          </p:val>
                                        </p:tav>
                                      </p:tavLst>
                                    </p:anim>
                                    <p:set>
                                      <p:cBhvr>
                                        <p:cTn id="14" dur="1" fill="hold">
                                          <p:stCondLst>
                                            <p:cond delay="499"/>
                                          </p:stCondLst>
                                        </p:cTn>
                                        <p:tgtEl>
                                          <p:spTgt spid="6"/>
                                        </p:tgtEl>
                                        <p:attrNameLst>
                                          <p:attrName>style.visibility</p:attrName>
                                        </p:attrNameLst>
                                      </p:cBhvr>
                                      <p:to>
                                        <p:strVal val="hidden"/>
                                      </p:to>
                                    </p:set>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par>
                                <p:cTn id="31" presetID="3" presetClass="exit" presetSubtype="10" fill="hold" grpId="1" nodeType="withEffect">
                                  <p:stCondLst>
                                    <p:cond delay="0"/>
                                  </p:stCondLst>
                                  <p:childTnLst>
                                    <p:animEffect transition="out" filter="blinds(horizontal)">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par>
                                <p:cTn id="34" presetID="4" presetClass="exit" presetSubtype="16" fill="hold" grpId="1" nodeType="withEffect">
                                  <p:stCondLst>
                                    <p:cond delay="0"/>
                                  </p:stCondLst>
                                  <p:childTnLst>
                                    <p:animEffect transition="out" filter="box(in)">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44624"/>
            <a:ext cx="8229600" cy="847725"/>
          </a:xfrm>
        </p:spPr>
        <p:txBody>
          <a:bodyPr/>
          <a:lstStyle/>
          <a:p>
            <a:pPr algn="just" eaLnBrk="1" hangingPunct="1">
              <a:defRPr/>
            </a:pPr>
            <a:r>
              <a:rPr lang="fa-IR" sz="4800" b="1" dirty="0" smtClean="0">
                <a:solidFill>
                  <a:srgbClr val="FF0000"/>
                </a:solidFill>
                <a:latin typeface="+mn-lt"/>
                <a:ea typeface="+mn-ea"/>
                <a:cs typeface="B Nazanin" pitchFamily="2" charset="-78"/>
              </a:rPr>
              <a:t>تغییر مکان منحنی محدودیت بودجه:</a:t>
            </a:r>
            <a:endParaRPr lang="en-US" sz="4800" b="1" dirty="0" smtClean="0">
              <a:solidFill>
                <a:srgbClr val="FF0000"/>
              </a:solidFill>
              <a:latin typeface="+mn-lt"/>
              <a:ea typeface="+mn-ea"/>
              <a:cs typeface="B Nazanin" pitchFamily="2" charset="-78"/>
            </a:endParaRPr>
          </a:p>
        </p:txBody>
      </p:sp>
      <p:sp>
        <p:nvSpPr>
          <p:cNvPr id="137219" name="Rectangle 3"/>
          <p:cNvSpPr>
            <a:spLocks noGrp="1" noChangeArrowheads="1"/>
          </p:cNvSpPr>
          <p:nvPr>
            <p:ph idx="1"/>
          </p:nvPr>
        </p:nvSpPr>
        <p:spPr>
          <a:xfrm>
            <a:off x="179512" y="764704"/>
            <a:ext cx="8892480" cy="5184775"/>
          </a:xfrm>
        </p:spPr>
        <p:txBody>
          <a:bodyPr/>
          <a:lstStyle/>
          <a:p>
            <a:pPr marL="169863" indent="19050" algn="just" eaLnBrk="1" hangingPunct="1">
              <a:lnSpc>
                <a:spcPct val="150000"/>
              </a:lnSpc>
              <a:buFont typeface="Wingdings" pitchFamily="2" charset="2"/>
              <a:buNone/>
              <a:defRPr/>
            </a:pPr>
            <a:r>
              <a:rPr lang="fa-IR" sz="4400" b="1" dirty="0" smtClean="0">
                <a:solidFill>
                  <a:schemeClr val="tx2"/>
                </a:solidFill>
                <a:cs typeface="B Nazanin" pitchFamily="2" charset="-78"/>
              </a:rPr>
              <a:t>اگر قیمت کالای</a:t>
            </a:r>
            <a:r>
              <a:rPr lang="en-US" sz="4400" b="1" dirty="0" smtClean="0">
                <a:solidFill>
                  <a:schemeClr val="tx2"/>
                </a:solidFill>
                <a:cs typeface="B Nazanin" pitchFamily="2" charset="-78"/>
              </a:rPr>
              <a:t> </a:t>
            </a:r>
            <a:r>
              <a:rPr lang="en-US" sz="5400" b="1" dirty="0" smtClean="0">
                <a:solidFill>
                  <a:srgbClr val="FF0000"/>
                </a:solidFill>
                <a:latin typeface="Times New Roman" pitchFamily="18" charset="0"/>
                <a:cs typeface="Times New Roman" pitchFamily="18" charset="0"/>
              </a:rPr>
              <a:t>X</a:t>
            </a:r>
            <a:r>
              <a:rPr lang="en-US" sz="4400" b="1" dirty="0" smtClean="0">
                <a:solidFill>
                  <a:srgbClr val="FF0000"/>
                </a:solidFill>
                <a:latin typeface="Times New Roman" pitchFamily="18" charset="0"/>
                <a:cs typeface="Times New Roman" pitchFamily="18" charset="0"/>
              </a:rPr>
              <a:t> </a:t>
            </a:r>
            <a:r>
              <a:rPr lang="fa-IR" sz="4400" b="1" dirty="0" smtClean="0">
                <a:solidFill>
                  <a:schemeClr val="tx2"/>
                </a:solidFill>
                <a:cs typeface="B Nazanin" pitchFamily="2" charset="-78"/>
              </a:rPr>
              <a:t>افزایش یابد (مثلاً دو برابر شود)، دراین صورت اگر شخص تمام درآمد خود را خرج کالای</a:t>
            </a:r>
            <a:r>
              <a:rPr lang="fa-IR" sz="2400" b="1" dirty="0" smtClean="0">
                <a:solidFill>
                  <a:schemeClr val="tx2"/>
                </a:solidFill>
                <a:cs typeface="B Nazanin" pitchFamily="2" charset="-78"/>
              </a:rPr>
              <a:t> </a:t>
            </a:r>
            <a:r>
              <a:rPr lang="en-US" sz="5400" b="1" dirty="0" smtClean="0">
                <a:solidFill>
                  <a:srgbClr val="FF0000"/>
                </a:solidFill>
                <a:latin typeface="Times New Roman" pitchFamily="18" charset="0"/>
                <a:cs typeface="Times New Roman" pitchFamily="18" charset="0"/>
              </a:rPr>
              <a:t>X</a:t>
            </a:r>
            <a:r>
              <a:rPr lang="fa-IR" sz="2000" b="1" dirty="0" smtClean="0">
                <a:solidFill>
                  <a:schemeClr val="tx2"/>
                </a:solidFill>
                <a:cs typeface="B Nazanin" pitchFamily="2" charset="-78"/>
              </a:rPr>
              <a:t> </a:t>
            </a:r>
            <a:r>
              <a:rPr lang="fa-IR" sz="4400" b="1" dirty="0" smtClean="0">
                <a:solidFill>
                  <a:schemeClr val="tx2"/>
                </a:solidFill>
                <a:cs typeface="B Nazanin" pitchFamily="2" charset="-78"/>
              </a:rPr>
              <a:t>نکند نمی تواند به اندازه قبل از افزایش قیمت، از کالای </a:t>
            </a:r>
            <a:r>
              <a:rPr lang="en-US" sz="5400" b="1" dirty="0" smtClean="0">
                <a:solidFill>
                  <a:srgbClr val="FF0000"/>
                </a:solidFill>
                <a:latin typeface="Times New Roman" pitchFamily="18" charset="0"/>
                <a:cs typeface="Times New Roman" pitchFamily="18" charset="0"/>
              </a:rPr>
              <a:t>X</a:t>
            </a:r>
            <a:r>
              <a:rPr lang="fa-IR" sz="3600" b="1" dirty="0" smtClean="0">
                <a:solidFill>
                  <a:schemeClr val="tx2"/>
                </a:solidFill>
                <a:cs typeface="B Nazanin" pitchFamily="2" charset="-78"/>
              </a:rPr>
              <a:t> </a:t>
            </a:r>
            <a:r>
              <a:rPr lang="fa-IR" sz="4400" b="1" dirty="0" smtClean="0">
                <a:solidFill>
                  <a:schemeClr val="tx2"/>
                </a:solidFill>
                <a:cs typeface="B Nazanin" pitchFamily="2" charset="-78"/>
              </a:rPr>
              <a:t>خریداری کند (مثلاً نصف مقدار قبل می خرد).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457200" y="277813"/>
            <a:ext cx="8229600" cy="847725"/>
          </a:xfrm>
        </p:spPr>
        <p:txBody>
          <a:bodyPr/>
          <a:lstStyle/>
          <a:p>
            <a:pPr algn="just" eaLnBrk="1" hangingPunct="1">
              <a:defRPr/>
            </a:pPr>
            <a:r>
              <a:rPr lang="fa-IR" b="1" dirty="0" smtClean="0">
                <a:solidFill>
                  <a:srgbClr val="FF0000"/>
                </a:solidFill>
                <a:latin typeface="+mn-lt"/>
                <a:ea typeface="+mn-ea"/>
                <a:cs typeface="B Nazanin" pitchFamily="2" charset="-78"/>
              </a:rPr>
              <a:t>تغییر مکان منحنی محدودیت بودجه:</a:t>
            </a:r>
            <a:endParaRPr lang="en-US" b="1" dirty="0" smtClean="0">
              <a:solidFill>
                <a:srgbClr val="FF0000"/>
              </a:solidFill>
              <a:latin typeface="+mn-lt"/>
              <a:ea typeface="+mn-ea"/>
              <a:cs typeface="B Nazanin" pitchFamily="2" charset="-78"/>
            </a:endParaRPr>
          </a:p>
        </p:txBody>
      </p:sp>
      <p:sp>
        <p:nvSpPr>
          <p:cNvPr id="137219" name="Rectangle 3"/>
          <p:cNvSpPr>
            <a:spLocks noGrp="1" noChangeArrowheads="1"/>
          </p:cNvSpPr>
          <p:nvPr>
            <p:ph idx="1"/>
          </p:nvPr>
        </p:nvSpPr>
        <p:spPr>
          <a:xfrm>
            <a:off x="179512" y="1484585"/>
            <a:ext cx="8892480" cy="5184775"/>
          </a:xfrm>
        </p:spPr>
        <p:txBody>
          <a:bodyPr/>
          <a:lstStyle/>
          <a:p>
            <a:pPr marL="169863" indent="19050" algn="just" eaLnBrk="1" hangingPunct="1">
              <a:lnSpc>
                <a:spcPct val="150000"/>
              </a:lnSpc>
              <a:buFont typeface="Wingdings" pitchFamily="2" charset="2"/>
              <a:buNone/>
              <a:defRPr/>
            </a:pPr>
            <a:r>
              <a:rPr lang="fa-IR" sz="4400" b="1" dirty="0" smtClean="0">
                <a:solidFill>
                  <a:schemeClr val="tx2"/>
                </a:solidFill>
                <a:cs typeface="B Nazanin" pitchFamily="2" charset="-78"/>
              </a:rPr>
              <a:t>دراین حالت منحنی محدودیت بودجه به سمت پایین و چپ دوران می یابد و برخی نقاط که قبلاً در دسترس بودند اکنون دیگر در دسترس نمی باشند.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77813"/>
            <a:ext cx="8229600" cy="774700"/>
          </a:xfrm>
        </p:spPr>
        <p:txBody>
          <a:bodyPr/>
          <a:lstStyle/>
          <a:p>
            <a:pPr algn="just" eaLnBrk="1" hangingPunct="1">
              <a:defRPr/>
            </a:pPr>
            <a:r>
              <a:rPr lang="fa-IR" b="1" dirty="0" smtClean="0">
                <a:solidFill>
                  <a:srgbClr val="FF0000"/>
                </a:solidFill>
                <a:latin typeface="+mn-lt"/>
                <a:ea typeface="+mn-ea"/>
                <a:cs typeface="B Nazanin" pitchFamily="2" charset="-78"/>
              </a:rPr>
              <a:t>تغییر مکان منحنی محدودیت بودجه:</a:t>
            </a:r>
            <a:endParaRPr lang="en-US" b="1" dirty="0" smtClean="0">
              <a:solidFill>
                <a:srgbClr val="FF0000"/>
              </a:solidFill>
              <a:latin typeface="+mn-lt"/>
              <a:ea typeface="+mn-ea"/>
              <a:cs typeface="B Nazanin" pitchFamily="2" charset="-78"/>
            </a:endParaRPr>
          </a:p>
        </p:txBody>
      </p:sp>
      <p:sp>
        <p:nvSpPr>
          <p:cNvPr id="138243" name="Rectangle 3"/>
          <p:cNvSpPr>
            <a:spLocks noGrp="1" noChangeArrowheads="1"/>
          </p:cNvSpPr>
          <p:nvPr>
            <p:ph idx="1"/>
          </p:nvPr>
        </p:nvSpPr>
        <p:spPr>
          <a:xfrm>
            <a:off x="323528" y="1124744"/>
            <a:ext cx="8568952" cy="5184775"/>
          </a:xfrm>
        </p:spPr>
        <p:txBody>
          <a:bodyPr/>
          <a:lstStyle/>
          <a:p>
            <a:pPr marL="0" indent="19050" algn="just" eaLnBrk="1" hangingPunct="1">
              <a:lnSpc>
                <a:spcPct val="150000"/>
              </a:lnSpc>
              <a:buNone/>
              <a:defRPr/>
            </a:pPr>
            <a:r>
              <a:rPr lang="fa-IR" sz="4400" b="1" dirty="0" smtClean="0">
                <a:solidFill>
                  <a:schemeClr val="tx2"/>
                </a:solidFill>
                <a:cs typeface="B Nazanin" pitchFamily="2" charset="-78"/>
              </a:rPr>
              <a:t>بدیهی است اگر قیمت کالای </a:t>
            </a:r>
            <a:r>
              <a:rPr lang="en-US" sz="5400" b="1" dirty="0"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کاهش یابد منحنی محدودیت بودجه به سمت راست و بالا دوران می یابد و برخی نقاط که قبلاً غیر قابل دسترس بودند اکنون  در دسترس قرار میگیرند.</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277813"/>
            <a:ext cx="8229600" cy="774700"/>
          </a:xfrm>
        </p:spPr>
        <p:txBody>
          <a:bodyPr/>
          <a:lstStyle/>
          <a:p>
            <a:pPr algn="just" eaLnBrk="1" hangingPunct="1">
              <a:defRPr/>
            </a:pPr>
            <a:r>
              <a:rPr lang="fa-IR" b="1" dirty="0" smtClean="0">
                <a:solidFill>
                  <a:srgbClr val="FF0000"/>
                </a:solidFill>
                <a:latin typeface="+mn-lt"/>
                <a:ea typeface="+mn-ea"/>
                <a:cs typeface="B Nazanin" pitchFamily="2" charset="-78"/>
              </a:rPr>
              <a:t>تغییر مکان منحنی محدودیت بودجه:</a:t>
            </a:r>
            <a:endParaRPr lang="en-US" b="1" dirty="0" smtClean="0">
              <a:solidFill>
                <a:srgbClr val="FF0000"/>
              </a:solidFill>
              <a:latin typeface="+mn-lt"/>
              <a:ea typeface="+mn-ea"/>
              <a:cs typeface="B Nazanin" pitchFamily="2" charset="-78"/>
            </a:endParaRPr>
          </a:p>
        </p:txBody>
      </p:sp>
      <p:sp>
        <p:nvSpPr>
          <p:cNvPr id="138243" name="Rectangle 3"/>
          <p:cNvSpPr>
            <a:spLocks noGrp="1" noChangeArrowheads="1"/>
          </p:cNvSpPr>
          <p:nvPr>
            <p:ph idx="1"/>
          </p:nvPr>
        </p:nvSpPr>
        <p:spPr>
          <a:xfrm>
            <a:off x="0" y="764704"/>
            <a:ext cx="9144000" cy="5184775"/>
          </a:xfrm>
        </p:spPr>
        <p:txBody>
          <a:bodyPr/>
          <a:lstStyle/>
          <a:p>
            <a:pPr marL="0" indent="19050" algn="l" eaLnBrk="1" hangingPunct="1">
              <a:lnSpc>
                <a:spcPct val="150000"/>
              </a:lnSpc>
              <a:buNone/>
              <a:defRPr/>
            </a:pPr>
            <a:r>
              <a:rPr lang="fa-IR" sz="4400" b="1" dirty="0" smtClean="0">
                <a:solidFill>
                  <a:schemeClr val="tx2"/>
                </a:solidFill>
                <a:cs typeface="B Nazanin" pitchFamily="2" charset="-78"/>
              </a:rPr>
              <a:t>→↑ قیمت </a:t>
            </a:r>
            <a:r>
              <a:rPr lang="en-US" sz="5400" b="1" dirty="0" smtClean="0">
                <a:solidFill>
                  <a:srgbClr val="FF0000"/>
                </a:solidFill>
                <a:latin typeface="Times New Roman" pitchFamily="18" charset="0"/>
                <a:cs typeface="Times New Roman" pitchFamily="18" charset="0"/>
              </a:rPr>
              <a:t>X</a:t>
            </a:r>
            <a:endParaRPr lang="fa-IR" sz="5400" b="1" dirty="0" smtClean="0">
              <a:solidFill>
                <a:srgbClr val="FF0000"/>
              </a:solidFill>
              <a:latin typeface="Times New Roman" pitchFamily="18" charset="0"/>
              <a:cs typeface="Times New Roman" pitchFamily="18" charset="0"/>
            </a:endParaRPr>
          </a:p>
          <a:p>
            <a:pPr marL="0" indent="19050" algn="l" eaLnBrk="1" hangingPunct="1">
              <a:lnSpc>
                <a:spcPct val="150000"/>
              </a:lnSpc>
              <a:buNone/>
              <a:defRPr/>
            </a:pPr>
            <a:r>
              <a:rPr lang="fa-IR" sz="4400" b="1" dirty="0" smtClean="0">
                <a:solidFill>
                  <a:schemeClr val="tx2"/>
                </a:solidFill>
                <a:cs typeface="B Nazanin" pitchFamily="2" charset="-78"/>
              </a:rPr>
              <a:t> </a:t>
            </a:r>
            <a:r>
              <a:rPr lang="en-US" sz="5400" b="1" dirty="0" smtClean="0">
                <a:solidFill>
                  <a:srgbClr val="FF0000"/>
                </a:solidFill>
                <a:latin typeface="Times New Roman" pitchFamily="18" charset="0"/>
                <a:cs typeface="Times New Roman" pitchFamily="18" charset="0"/>
              </a:rPr>
              <a:t>Px &lt; </a:t>
            </a:r>
            <a:r>
              <a:rPr lang="en-US" sz="5400" b="1" dirty="0" err="1" smtClean="0">
                <a:solidFill>
                  <a:srgbClr val="FF0000"/>
                </a:solidFill>
                <a:latin typeface="Times New Roman" pitchFamily="18" charset="0"/>
                <a:cs typeface="Times New Roman" pitchFamily="18" charset="0"/>
              </a:rPr>
              <a:t>P′x</a:t>
            </a:r>
            <a:r>
              <a:rPr lang="en-US" sz="5400" b="1" dirty="0" smtClean="0">
                <a:solidFill>
                  <a:srgbClr val="FF0000"/>
                </a:solidFill>
                <a:latin typeface="Times New Roman" pitchFamily="18" charset="0"/>
                <a:cs typeface="Times New Roman" pitchFamily="18" charset="0"/>
              </a:rPr>
              <a:t> →I / Px &gt;I / </a:t>
            </a:r>
            <a:r>
              <a:rPr lang="en-US" sz="5400" b="1" dirty="0" err="1" smtClean="0">
                <a:solidFill>
                  <a:srgbClr val="FF0000"/>
                </a:solidFill>
                <a:latin typeface="Times New Roman" pitchFamily="18" charset="0"/>
                <a:cs typeface="Times New Roman" pitchFamily="18" charset="0"/>
              </a:rPr>
              <a:t>P′x</a:t>
            </a:r>
            <a:r>
              <a:rPr lang="en-US" sz="5400" b="1" dirty="0" smtClean="0">
                <a:solidFill>
                  <a:srgbClr val="FF0000"/>
                </a:solidFill>
                <a:latin typeface="Times New Roman" pitchFamily="18" charset="0"/>
                <a:cs typeface="Times New Roman" pitchFamily="18" charset="0"/>
              </a:rPr>
              <a:t>      </a:t>
            </a:r>
            <a:r>
              <a:rPr lang="fa-IR" sz="4400" b="1" dirty="0" smtClean="0">
                <a:solidFill>
                  <a:schemeClr val="tx2"/>
                </a:solidFill>
                <a:cs typeface="B Nazanin" pitchFamily="2" charset="-78"/>
              </a:rPr>
              <a:t>→↓ قیمت </a:t>
            </a:r>
            <a:r>
              <a:rPr lang="en-US" sz="5400" b="1" dirty="0" smtClean="0">
                <a:solidFill>
                  <a:srgbClr val="FF0000"/>
                </a:solidFill>
                <a:latin typeface="Times New Roman" pitchFamily="18" charset="0"/>
                <a:cs typeface="Times New Roman" pitchFamily="18" charset="0"/>
              </a:rPr>
              <a:t>X</a:t>
            </a:r>
            <a:endParaRPr lang="fa-IR" sz="5400" b="1" dirty="0" err="1" smtClean="0">
              <a:solidFill>
                <a:srgbClr val="FF0000"/>
              </a:solidFill>
              <a:latin typeface="Times New Roman" pitchFamily="18" charset="0"/>
              <a:cs typeface="Times New Roman" pitchFamily="18" charset="0"/>
            </a:endParaRPr>
          </a:p>
          <a:p>
            <a:pPr marL="0" indent="19050" algn="l" eaLnBrk="1" hangingPunct="1">
              <a:lnSpc>
                <a:spcPct val="150000"/>
              </a:lnSpc>
              <a:buNone/>
              <a:defRPr/>
            </a:pPr>
            <a:r>
              <a:rPr lang="fa-IR" sz="4400" b="1" dirty="0" smtClean="0">
                <a:solidFill>
                  <a:schemeClr val="tx2"/>
                </a:solidFill>
                <a:cs typeface="B Nazanin" pitchFamily="2" charset="-78"/>
              </a:rPr>
              <a:t> </a:t>
            </a:r>
            <a:r>
              <a:rPr lang="en-US" sz="5400" b="1" dirty="0" smtClean="0">
                <a:solidFill>
                  <a:srgbClr val="FF0000"/>
                </a:solidFill>
                <a:latin typeface="Times New Roman" pitchFamily="18" charset="0"/>
                <a:cs typeface="Times New Roman" pitchFamily="18" charset="0"/>
              </a:rPr>
              <a:t>→</a:t>
            </a:r>
            <a:r>
              <a:rPr lang="en-US" sz="5400" b="1" dirty="0" smtClean="0">
                <a:solidFill>
                  <a:schemeClr val="tx2"/>
                </a:solidFill>
                <a:cs typeface="B Nazanin" pitchFamily="2" charset="-78"/>
              </a:rPr>
              <a:t> </a:t>
            </a:r>
            <a:r>
              <a:rPr lang="en-US" sz="5400" b="1" dirty="0" smtClean="0">
                <a:solidFill>
                  <a:srgbClr val="FF0000"/>
                </a:solidFill>
                <a:latin typeface="Times New Roman" pitchFamily="18" charset="0"/>
                <a:cs typeface="Times New Roman" pitchFamily="18" charset="0"/>
              </a:rPr>
              <a:t>I / Px &lt; I / </a:t>
            </a:r>
            <a:r>
              <a:rPr lang="en-US" sz="5400" b="1" dirty="0" err="1" smtClean="0">
                <a:solidFill>
                  <a:srgbClr val="FF0000"/>
                </a:solidFill>
                <a:latin typeface="Times New Roman" pitchFamily="18" charset="0"/>
                <a:cs typeface="Times New Roman" pitchFamily="18" charset="0"/>
              </a:rPr>
              <a:t>P′x</a:t>
            </a:r>
            <a:r>
              <a:rPr lang="fa-IR" sz="5400" b="1" dirty="0" smtClean="0">
                <a:solidFill>
                  <a:srgbClr val="FF0000"/>
                </a:solidFill>
                <a:latin typeface="Times New Roman" pitchFamily="18" charset="0"/>
                <a:cs typeface="Times New Roman" pitchFamily="18" charset="0"/>
              </a:rPr>
              <a:t> </a:t>
            </a:r>
            <a:r>
              <a:rPr lang="en-US" sz="5400" b="1" dirty="0" smtClean="0">
                <a:solidFill>
                  <a:srgbClr val="FF0000"/>
                </a:solidFill>
                <a:latin typeface="Times New Roman" pitchFamily="18" charset="0"/>
                <a:cs typeface="Times New Roman" pitchFamily="18" charset="0"/>
              </a:rPr>
              <a:t>Px &gt; </a:t>
            </a:r>
            <a:r>
              <a:rPr lang="en-US" sz="5400" b="1" dirty="0" err="1" smtClean="0">
                <a:solidFill>
                  <a:srgbClr val="FF0000"/>
                </a:solidFill>
                <a:latin typeface="Times New Roman" pitchFamily="18" charset="0"/>
                <a:cs typeface="Times New Roman" pitchFamily="18" charset="0"/>
              </a:rPr>
              <a:t>P′x</a:t>
            </a:r>
            <a:endParaRPr lang="en-US" sz="44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4"/>
          <p:cNvSpPr>
            <a:spLocks noGrp="1" noChangeArrowheads="1"/>
          </p:cNvSpPr>
          <p:nvPr>
            <p:ph idx="1"/>
          </p:nvPr>
        </p:nvSpPr>
        <p:spPr>
          <a:xfrm>
            <a:off x="457200" y="554038"/>
            <a:ext cx="8229600" cy="4530725"/>
          </a:xfrm>
        </p:spPr>
        <p:txBody>
          <a:bodyPr/>
          <a:lstStyle/>
          <a:p>
            <a:pPr eaLnBrk="1" hangingPunct="1">
              <a:lnSpc>
                <a:spcPct val="150000"/>
              </a:lnSpc>
              <a:defRPr/>
            </a:pPr>
            <a:r>
              <a:rPr lang="fa-IR" sz="4000" b="1" dirty="0" smtClean="0">
                <a:solidFill>
                  <a:srgbClr val="FFFF00"/>
                </a:solidFill>
                <a:cs typeface="B Nazanin" pitchFamily="2" charset="-78"/>
              </a:rPr>
              <a:t>تعریف علم اقتصاد (</a:t>
            </a:r>
            <a:r>
              <a:rPr lang="en-US" sz="4000" b="1" dirty="0" smtClean="0">
                <a:solidFill>
                  <a:srgbClr val="FFFF00"/>
                </a:solidFill>
                <a:cs typeface="B Nazanin" pitchFamily="2" charset="-78"/>
              </a:rPr>
              <a:t>Economics</a:t>
            </a:r>
            <a:r>
              <a:rPr lang="fa-IR" sz="4000" b="1" dirty="0" smtClean="0">
                <a:solidFill>
                  <a:srgbClr val="FFFF00"/>
                </a:solidFill>
                <a:cs typeface="B Nazanin" pitchFamily="2" charset="-78"/>
              </a:rPr>
              <a:t>):</a:t>
            </a:r>
            <a:r>
              <a:rPr lang="fa-IR" sz="4000" b="1" dirty="0" smtClean="0">
                <a:cs typeface="B Nazanin" pitchFamily="2" charset="-78"/>
              </a:rPr>
              <a:t/>
            </a:r>
            <a:br>
              <a:rPr lang="fa-IR" sz="4000" b="1" dirty="0" smtClean="0">
                <a:cs typeface="B Nazanin" pitchFamily="2" charset="-78"/>
              </a:rPr>
            </a:br>
            <a:r>
              <a:rPr lang="fa-IR" sz="4000" b="1" dirty="0" smtClean="0">
                <a:cs typeface="B Nazanin" pitchFamily="2" charset="-78"/>
              </a:rPr>
              <a:t>در طول تاریخ تعاریف متفاوتی از علم اقتصاد ارائه شده است. </a:t>
            </a:r>
            <a:br>
              <a:rPr lang="fa-IR" sz="4000" b="1" dirty="0" smtClean="0">
                <a:cs typeface="B Nazanin" pitchFamily="2" charset="-78"/>
              </a:rPr>
            </a:br>
            <a:r>
              <a:rPr lang="fa-IR" sz="4000" b="1" dirty="0" smtClean="0">
                <a:solidFill>
                  <a:srgbClr val="FF0000"/>
                </a:solidFill>
                <a:cs typeface="B Nazanin" pitchFamily="2" charset="-78"/>
              </a:rPr>
              <a:t>آدام اسمیت </a:t>
            </a:r>
            <a:r>
              <a:rPr lang="fa-IR" sz="4000" b="1" dirty="0" smtClean="0">
                <a:cs typeface="B Nazanin" pitchFamily="2" charset="-78"/>
              </a:rPr>
              <a:t>اقتصاد را علم تولید ثروت قلمداد می نمود در حالیکه </a:t>
            </a:r>
            <a:r>
              <a:rPr lang="fa-IR" sz="4000" b="1" dirty="0" smtClean="0">
                <a:solidFill>
                  <a:srgbClr val="FF0000"/>
                </a:solidFill>
                <a:cs typeface="B Nazanin" pitchFamily="2" charset="-78"/>
              </a:rPr>
              <a:t>ریکاردو </a:t>
            </a:r>
            <a:r>
              <a:rPr lang="fa-IR" sz="4000" b="1" dirty="0" smtClean="0">
                <a:cs typeface="B Nazanin" pitchFamily="2" charset="-78"/>
              </a:rPr>
              <a:t>آن را علم تولید و توزیع ثروت می دانست. </a:t>
            </a:r>
            <a:br>
              <a:rPr lang="fa-IR" sz="4000" b="1" dirty="0" smtClean="0">
                <a:cs typeface="B Nazanin" pitchFamily="2" charset="-78"/>
              </a:rPr>
            </a:br>
            <a:endParaRPr lang="en-US" sz="4000" b="1" dirty="0" smtClean="0">
              <a:cs typeface="B Nazanin" pitchFamily="2" charset="-78"/>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title"/>
          </p:nvPr>
        </p:nvSpPr>
        <p:spPr/>
        <p:txBody>
          <a:bodyPr/>
          <a:lstStyle/>
          <a:p>
            <a:pPr algn="just" eaLnBrk="1" hangingPunct="1">
              <a:defRPr/>
            </a:pPr>
            <a:endParaRPr lang="en-US" smtClean="0"/>
          </a:p>
        </p:txBody>
      </p:sp>
      <p:sp>
        <p:nvSpPr>
          <p:cNvPr id="275459" name="Rectangle 3"/>
          <p:cNvSpPr>
            <a:spLocks noGrp="1" noChangeArrowheads="1"/>
          </p:cNvSpPr>
          <p:nvPr>
            <p:ph idx="1"/>
          </p:nvPr>
        </p:nvSpPr>
        <p:spPr/>
        <p:txBody>
          <a:bodyPr/>
          <a:lstStyle/>
          <a:p>
            <a:pPr eaLnBrk="1" hangingPunct="1">
              <a:defRPr/>
            </a:pPr>
            <a:endParaRPr lang="en-US" smtClean="0"/>
          </a:p>
        </p:txBody>
      </p:sp>
      <p:pic>
        <p:nvPicPr>
          <p:cNvPr id="151556" name="Picture 4" descr="A83"/>
          <p:cNvPicPr>
            <a:picLocks noChangeAspect="1" noChangeArrowheads="1"/>
          </p:cNvPicPr>
          <p:nvPr/>
        </p:nvPicPr>
        <p:blipFill>
          <a:blip r:embed="rId2" cstate="print">
            <a:lum contrast="10000"/>
          </a:blip>
          <a:srcRect/>
          <a:stretch>
            <a:fillRect/>
          </a:stretch>
        </p:blipFill>
        <p:spPr bwMode="auto">
          <a:xfrm>
            <a:off x="-684584" y="0"/>
            <a:ext cx="9828584" cy="72963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188640"/>
            <a:ext cx="8229600" cy="847725"/>
          </a:xfrm>
        </p:spPr>
        <p:txBody>
          <a:bodyPr/>
          <a:lstStyle/>
          <a:p>
            <a:pPr algn="just" eaLnBrk="1" hangingPunct="1">
              <a:defRPr/>
            </a:pPr>
            <a:r>
              <a:rPr lang="fa-IR" sz="4800" b="1" dirty="0" smtClean="0">
                <a:solidFill>
                  <a:srgbClr val="FF0000"/>
                </a:solidFill>
                <a:latin typeface="+mn-lt"/>
                <a:ea typeface="+mn-ea"/>
                <a:cs typeface="B Nazanin" pitchFamily="2" charset="-78"/>
              </a:rPr>
              <a:t>مطلوبیت:</a:t>
            </a:r>
            <a:endParaRPr lang="en-US" sz="4800" b="1" dirty="0" smtClean="0">
              <a:solidFill>
                <a:srgbClr val="FF0000"/>
              </a:solidFill>
              <a:latin typeface="+mn-lt"/>
              <a:ea typeface="+mn-ea"/>
              <a:cs typeface="B Nazanin" pitchFamily="2" charset="-78"/>
            </a:endParaRPr>
          </a:p>
        </p:txBody>
      </p:sp>
      <p:sp>
        <p:nvSpPr>
          <p:cNvPr id="139267" name="Rectangle 3"/>
          <p:cNvSpPr>
            <a:spLocks noGrp="1" noChangeArrowheads="1"/>
          </p:cNvSpPr>
          <p:nvPr>
            <p:ph idx="1"/>
          </p:nvPr>
        </p:nvSpPr>
        <p:spPr>
          <a:xfrm>
            <a:off x="277688" y="981075"/>
            <a:ext cx="8686800" cy="5472113"/>
          </a:xfrm>
        </p:spPr>
        <p:txBody>
          <a:bodyPr/>
          <a:lstStyle/>
          <a:p>
            <a:pPr marL="0" indent="19050" algn="just" eaLnBrk="1" hangingPunct="1">
              <a:lnSpc>
                <a:spcPct val="150000"/>
              </a:lnSpc>
              <a:buNone/>
              <a:defRPr/>
            </a:pPr>
            <a:r>
              <a:rPr lang="fa-IR" sz="4400" b="1" dirty="0" smtClean="0">
                <a:solidFill>
                  <a:schemeClr val="tx2"/>
                </a:solidFill>
                <a:cs typeface="B Nazanin" pitchFamily="2" charset="-78"/>
              </a:rPr>
              <a:t>قبلا متذکر شدیم که سلیقه و ترجیحات عامل انتخاب نهایی کالاها و خدمات با توجه به محدودیت بودجه می باشد. اندازه گیری ترجیحات بین انتخاب های مختلف به کمک معیار مطلوبیت </a:t>
            </a:r>
            <a:r>
              <a:rPr lang="fa-IR" sz="5400" b="1" dirty="0" smtClean="0">
                <a:solidFill>
                  <a:srgbClr val="FF0000"/>
                </a:solidFill>
                <a:latin typeface="Times New Roman" pitchFamily="18" charset="0"/>
                <a:cs typeface="Times New Roman" pitchFamily="18" charset="0"/>
              </a:rPr>
              <a:t>(</a:t>
            </a:r>
            <a:r>
              <a:rPr lang="en-US" sz="5400" b="1" dirty="0" smtClean="0">
                <a:solidFill>
                  <a:srgbClr val="FF0000"/>
                </a:solidFill>
                <a:latin typeface="Times New Roman" pitchFamily="18" charset="0"/>
                <a:cs typeface="Times New Roman" pitchFamily="18" charset="0"/>
              </a:rPr>
              <a:t>utility</a:t>
            </a:r>
            <a:r>
              <a:rPr lang="fa-IR" sz="5400" b="1" dirty="0" smtClean="0">
                <a:solidFill>
                  <a:srgbClr val="FF0000"/>
                </a:solidFill>
                <a:latin typeface="Times New Roman" pitchFamily="18" charset="0"/>
                <a:cs typeface="Times New Roman" pitchFamily="18" charset="0"/>
              </a:rPr>
              <a:t>) </a:t>
            </a:r>
            <a:r>
              <a:rPr lang="fa-IR" sz="4400" b="1" dirty="0" smtClean="0">
                <a:solidFill>
                  <a:schemeClr val="tx2"/>
                </a:solidFill>
                <a:cs typeface="B Nazanin" pitchFamily="2" charset="-78"/>
              </a:rPr>
              <a:t>است.</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188640"/>
            <a:ext cx="8229600" cy="847725"/>
          </a:xfrm>
        </p:spPr>
        <p:txBody>
          <a:bodyPr/>
          <a:lstStyle/>
          <a:p>
            <a:pPr algn="just" eaLnBrk="1" hangingPunct="1">
              <a:defRPr/>
            </a:pPr>
            <a:r>
              <a:rPr lang="fa-IR" sz="4800" b="1" dirty="0" smtClean="0">
                <a:solidFill>
                  <a:srgbClr val="FF0000"/>
                </a:solidFill>
                <a:latin typeface="+mn-lt"/>
                <a:ea typeface="+mn-ea"/>
                <a:cs typeface="B Nazanin" pitchFamily="2" charset="-78"/>
              </a:rPr>
              <a:t>مطلوبیت:</a:t>
            </a:r>
            <a:endParaRPr lang="en-US" sz="4800" b="1" dirty="0" smtClean="0">
              <a:solidFill>
                <a:srgbClr val="FF0000"/>
              </a:solidFill>
              <a:latin typeface="+mn-lt"/>
              <a:ea typeface="+mn-ea"/>
              <a:cs typeface="B Nazanin" pitchFamily="2" charset="-78"/>
            </a:endParaRPr>
          </a:p>
        </p:txBody>
      </p:sp>
      <p:sp>
        <p:nvSpPr>
          <p:cNvPr id="139267" name="Rectangle 3"/>
          <p:cNvSpPr>
            <a:spLocks noGrp="1" noChangeArrowheads="1"/>
          </p:cNvSpPr>
          <p:nvPr>
            <p:ph idx="1"/>
          </p:nvPr>
        </p:nvSpPr>
        <p:spPr>
          <a:xfrm>
            <a:off x="0" y="981075"/>
            <a:ext cx="8964488" cy="5472113"/>
          </a:xfrm>
        </p:spPr>
        <p:txBody>
          <a:bodyPr/>
          <a:lstStyle/>
          <a:p>
            <a:pPr eaLnBrk="1" hangingPunct="1">
              <a:lnSpc>
                <a:spcPct val="150000"/>
              </a:lnSpc>
              <a:buNone/>
              <a:defRPr/>
            </a:pPr>
            <a:r>
              <a:rPr lang="fa-IR" sz="4400" b="1" dirty="0" smtClean="0">
                <a:solidFill>
                  <a:schemeClr val="tx2"/>
                </a:solidFill>
                <a:cs typeface="B Nazanin" pitchFamily="2" charset="-78"/>
              </a:rPr>
              <a:t>نارسایی های مفهوم مطلوبیت:</a:t>
            </a:r>
          </a:p>
          <a:p>
            <a:pPr eaLnBrk="1" hangingPunct="1">
              <a:lnSpc>
                <a:spcPct val="150000"/>
              </a:lnSpc>
              <a:buNone/>
              <a:defRPr/>
            </a:pPr>
            <a:r>
              <a:rPr lang="fa-IR" sz="4400" b="1" dirty="0" smtClean="0">
                <a:solidFill>
                  <a:schemeClr val="tx2"/>
                </a:solidFill>
                <a:cs typeface="B Nazanin" pitchFamily="2" charset="-78"/>
              </a:rPr>
              <a:t> 1- اندازه گیری مطلوبیت غیرممکن است. </a:t>
            </a:r>
          </a:p>
          <a:p>
            <a:pPr eaLnBrk="1" hangingPunct="1">
              <a:lnSpc>
                <a:spcPct val="150000"/>
              </a:lnSpc>
              <a:buNone/>
              <a:defRPr/>
            </a:pPr>
            <a:r>
              <a:rPr lang="fa-IR" sz="4400" b="1" dirty="0" smtClean="0">
                <a:solidFill>
                  <a:schemeClr val="tx2"/>
                </a:solidFill>
                <a:cs typeface="B Nazanin" pitchFamily="2" charset="-78"/>
              </a:rPr>
              <a:t> 2- مقایسه مطلوبیت دو نفر با یگدیگر غیرممکن است.</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idx="1"/>
          </p:nvPr>
        </p:nvSpPr>
        <p:spPr>
          <a:xfrm>
            <a:off x="277688" y="116632"/>
            <a:ext cx="8686800" cy="5581650"/>
          </a:xfrm>
        </p:spPr>
        <p:txBody>
          <a:bodyPr/>
          <a:lstStyle/>
          <a:p>
            <a:pPr algn="just" eaLnBrk="1" hangingPunct="1">
              <a:defRPr/>
            </a:pPr>
            <a:r>
              <a:rPr lang="fa-IR" sz="4800" b="1" dirty="0" smtClean="0">
                <a:solidFill>
                  <a:srgbClr val="FF0000"/>
                </a:solidFill>
                <a:cs typeface="B Nazanin" pitchFamily="2" charset="-78"/>
              </a:rPr>
              <a:t>مطلوبیت نهایی </a:t>
            </a:r>
            <a:r>
              <a:rPr lang="fa-IR" sz="5400" b="1" dirty="0" smtClean="0">
                <a:solidFill>
                  <a:srgbClr val="FF0000"/>
                </a:solidFill>
                <a:latin typeface="Times New Roman" pitchFamily="18" charset="0"/>
                <a:cs typeface="Times New Roman" pitchFamily="18" charset="0"/>
              </a:rPr>
              <a:t>(</a:t>
            </a:r>
            <a:r>
              <a:rPr lang="en-US" sz="5400" b="1" dirty="0" smtClean="0">
                <a:solidFill>
                  <a:srgbClr val="FF0000"/>
                </a:solidFill>
                <a:latin typeface="Times New Roman" pitchFamily="18" charset="0"/>
                <a:cs typeface="Times New Roman" pitchFamily="18" charset="0"/>
              </a:rPr>
              <a:t>MU</a:t>
            </a:r>
            <a:r>
              <a:rPr lang="fa-IR" sz="5400" b="1" dirty="0" smtClean="0">
                <a:solidFill>
                  <a:srgbClr val="FF0000"/>
                </a:solidFill>
                <a:latin typeface="Times New Roman" pitchFamily="18" charset="0"/>
                <a:cs typeface="Times New Roman" pitchFamily="18" charset="0"/>
              </a:rPr>
              <a:t>): </a:t>
            </a:r>
          </a:p>
          <a:p>
            <a:pPr marL="95250" indent="0" algn="just" eaLnBrk="1" hangingPunct="1">
              <a:buFont typeface="Wingdings" pitchFamily="2" charset="2"/>
              <a:buNone/>
              <a:defRPr/>
            </a:pPr>
            <a:r>
              <a:rPr lang="fa-IR" sz="4400" b="1" dirty="0" smtClean="0">
                <a:solidFill>
                  <a:schemeClr val="tx2"/>
                </a:solidFill>
                <a:cs typeface="B Nazanin" pitchFamily="2" charset="-78"/>
              </a:rPr>
              <a:t>مطلوبیت اضافی است که با مصرف یک واحد دیگر از یک کالا بدست می آید. به عبارت دیگر مطلوبیت حاصل از مصرف آخرین واحد کالا را مطلوبیت نهایی گویند.</a:t>
            </a:r>
          </a:p>
          <a:p>
            <a:pPr algn="just" eaLnBrk="1" hangingPunct="1">
              <a:defRPr/>
            </a:pPr>
            <a:r>
              <a:rPr lang="fa-IR" sz="4800" b="1" dirty="0" smtClean="0">
                <a:solidFill>
                  <a:srgbClr val="FF0000"/>
                </a:solidFill>
                <a:cs typeface="B Nazanin" pitchFamily="2" charset="-78"/>
              </a:rPr>
              <a:t>مطلوبیت کل </a:t>
            </a:r>
            <a:r>
              <a:rPr lang="fa-IR" sz="5400" b="1" dirty="0" smtClean="0">
                <a:solidFill>
                  <a:srgbClr val="FF0000"/>
                </a:solidFill>
                <a:latin typeface="Times New Roman" pitchFamily="18" charset="0"/>
                <a:cs typeface="Times New Roman" pitchFamily="18" charset="0"/>
              </a:rPr>
              <a:t>(</a:t>
            </a:r>
            <a:r>
              <a:rPr lang="en-US" sz="5400" b="1" dirty="0" smtClean="0">
                <a:solidFill>
                  <a:srgbClr val="FF0000"/>
                </a:solidFill>
                <a:latin typeface="Times New Roman" pitchFamily="18" charset="0"/>
                <a:cs typeface="Times New Roman" pitchFamily="18" charset="0"/>
              </a:rPr>
              <a:t>TU</a:t>
            </a:r>
            <a:r>
              <a:rPr lang="fa-IR" sz="5400" b="1" dirty="0" smtClean="0">
                <a:solidFill>
                  <a:srgbClr val="FF0000"/>
                </a:solidFill>
                <a:latin typeface="Times New Roman" pitchFamily="18" charset="0"/>
                <a:cs typeface="Times New Roman" pitchFamily="18" charset="0"/>
              </a:rPr>
              <a:t>): </a:t>
            </a:r>
          </a:p>
          <a:p>
            <a:pPr algn="just" eaLnBrk="1" hangingPunct="1">
              <a:buFont typeface="Wingdings" pitchFamily="2" charset="2"/>
              <a:buNone/>
              <a:defRPr/>
            </a:pPr>
            <a:r>
              <a:rPr lang="fa-IR" sz="4400" b="1" dirty="0" smtClean="0">
                <a:solidFill>
                  <a:schemeClr val="tx2"/>
                </a:solidFill>
                <a:cs typeface="B Nazanin" pitchFamily="2" charset="-78"/>
              </a:rPr>
              <a:t>مطلوبیت حاصل از مصرف تمام واحدهای یک کالا را گویند.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277813"/>
            <a:ext cx="8229600" cy="919162"/>
          </a:xfrm>
        </p:spPr>
        <p:txBody>
          <a:bodyPr/>
          <a:lstStyle/>
          <a:p>
            <a:pPr algn="just" eaLnBrk="1" hangingPunct="1">
              <a:defRPr/>
            </a:pPr>
            <a:r>
              <a:rPr lang="fa-IR" sz="4800" b="1" dirty="0" smtClean="0">
                <a:solidFill>
                  <a:srgbClr val="FF0000"/>
                </a:solidFill>
                <a:latin typeface="+mn-lt"/>
                <a:ea typeface="+mn-ea"/>
                <a:cs typeface="B Nazanin" pitchFamily="2" charset="-78"/>
              </a:rPr>
              <a:t>قانون نزولی بودن مطلوبیت نهایی:</a:t>
            </a:r>
            <a:endParaRPr lang="en-US" sz="4800" b="1" dirty="0" smtClean="0">
              <a:solidFill>
                <a:srgbClr val="FF0000"/>
              </a:solidFill>
              <a:latin typeface="+mn-lt"/>
              <a:ea typeface="+mn-ea"/>
              <a:cs typeface="B Nazanin" pitchFamily="2" charset="-78"/>
            </a:endParaRPr>
          </a:p>
        </p:txBody>
      </p:sp>
      <p:sp>
        <p:nvSpPr>
          <p:cNvPr id="141315" name="Rectangle 3"/>
          <p:cNvSpPr>
            <a:spLocks noGrp="1" noChangeArrowheads="1"/>
          </p:cNvSpPr>
          <p:nvPr>
            <p:ph idx="1"/>
          </p:nvPr>
        </p:nvSpPr>
        <p:spPr>
          <a:xfrm>
            <a:off x="323528" y="1413148"/>
            <a:ext cx="8686800" cy="5256212"/>
          </a:xfrm>
        </p:spPr>
        <p:txBody>
          <a:bodyPr/>
          <a:lstStyle/>
          <a:p>
            <a:pPr algn="just" eaLnBrk="1" hangingPunct="1">
              <a:defRPr/>
            </a:pPr>
            <a:r>
              <a:rPr lang="fa-IR" sz="4400" b="1" dirty="0" smtClean="0">
                <a:solidFill>
                  <a:schemeClr val="tx2"/>
                </a:solidFill>
                <a:cs typeface="B Nazanin" pitchFamily="2" charset="-78"/>
              </a:rPr>
              <a:t>هر چقدر از یک کالا بیشتر مصرف می کنیم، رضایت مندی یا مطلوبیتی که از واحدهای اضافی یا نهایی  بدست می آوریم کمتر می شود. </a:t>
            </a:r>
          </a:p>
          <a:p>
            <a:pPr algn="just" eaLnBrk="1" hangingPunct="1">
              <a:defRPr/>
            </a:pPr>
            <a:r>
              <a:rPr lang="fa-IR" sz="4400" b="1" dirty="0" smtClean="0">
                <a:solidFill>
                  <a:schemeClr val="tx2"/>
                </a:solidFill>
                <a:cs typeface="B Nazanin" pitchFamily="2" charset="-78"/>
              </a:rPr>
              <a:t>این قانون برای اولین بار توسط  آلفرد مارشال مطرح گردید.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277813"/>
            <a:ext cx="8229600" cy="919162"/>
          </a:xfrm>
        </p:spPr>
        <p:txBody>
          <a:bodyPr/>
          <a:lstStyle/>
          <a:p>
            <a:pPr algn="just" eaLnBrk="1" hangingPunct="1">
              <a:defRPr/>
            </a:pPr>
            <a:r>
              <a:rPr lang="fa-IR" sz="4800" b="1" dirty="0" smtClean="0">
                <a:solidFill>
                  <a:srgbClr val="FF0000"/>
                </a:solidFill>
                <a:latin typeface="+mn-lt"/>
                <a:ea typeface="+mn-ea"/>
                <a:cs typeface="B Nazanin" pitchFamily="2" charset="-78"/>
              </a:rPr>
              <a:t>قانون نزولی بودن مطلوبیت نهایی:</a:t>
            </a:r>
            <a:endParaRPr lang="en-US" sz="4800" b="1" dirty="0" smtClean="0">
              <a:solidFill>
                <a:srgbClr val="FF0000"/>
              </a:solidFill>
              <a:latin typeface="+mn-lt"/>
              <a:ea typeface="+mn-ea"/>
              <a:cs typeface="B Nazanin" pitchFamily="2" charset="-78"/>
            </a:endParaRPr>
          </a:p>
        </p:txBody>
      </p:sp>
      <p:sp>
        <p:nvSpPr>
          <p:cNvPr id="141315" name="Rectangle 3"/>
          <p:cNvSpPr>
            <a:spLocks noGrp="1" noChangeArrowheads="1"/>
          </p:cNvSpPr>
          <p:nvPr>
            <p:ph idx="1"/>
          </p:nvPr>
        </p:nvSpPr>
        <p:spPr>
          <a:xfrm>
            <a:off x="323528" y="1413148"/>
            <a:ext cx="8686800" cy="5256212"/>
          </a:xfrm>
        </p:spPr>
        <p:txBody>
          <a:bodyPr/>
          <a:lstStyle/>
          <a:p>
            <a:pPr algn="just" eaLnBrk="1" hangingPunct="1">
              <a:defRPr/>
            </a:pPr>
            <a:r>
              <a:rPr lang="fa-IR" sz="4400" b="1" dirty="0" smtClean="0">
                <a:solidFill>
                  <a:schemeClr val="tx2"/>
                </a:solidFill>
                <a:cs typeface="B Nazanin" pitchFamily="2" charset="-78"/>
              </a:rPr>
              <a:t>بعنوان مثال اولین بستنی دارای بالاترین مطلوبیت میباشد. بستنی های دوم و سوم و ... هم مطلوبیت دارند ولی قطعاٌ مطلوبیت آنها کمتر از بستنی اول میباشد. بدین ترتیب هر قدر از یک کالا بیشتر مصرف شود، مطلوبیت آخرین واحد آن کالا کمتر خواهد شد.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0" y="404664"/>
            <a:ext cx="9144000" cy="847725"/>
          </a:xfrm>
        </p:spPr>
        <p:txBody>
          <a:bodyPr/>
          <a:lstStyle/>
          <a:p>
            <a:pPr eaLnBrk="1" hangingPunct="1">
              <a:defRPr/>
            </a:pPr>
            <a:r>
              <a:rPr lang="fa-IR" sz="4800" b="1" dirty="0" smtClean="0">
                <a:solidFill>
                  <a:srgbClr val="FF0000"/>
                </a:solidFill>
                <a:latin typeface="+mn-lt"/>
                <a:ea typeface="+mn-ea"/>
                <a:cs typeface="B Nazanin" pitchFamily="2" charset="-78"/>
              </a:rPr>
              <a:t>نمودارمنحنی مطلوبیت نهایی و </a:t>
            </a:r>
            <a:br>
              <a:rPr lang="fa-IR" sz="4800" b="1" dirty="0" smtClean="0">
                <a:solidFill>
                  <a:srgbClr val="FF0000"/>
                </a:solidFill>
                <a:latin typeface="+mn-lt"/>
                <a:ea typeface="+mn-ea"/>
                <a:cs typeface="B Nazanin" pitchFamily="2" charset="-78"/>
              </a:rPr>
            </a:br>
            <a:r>
              <a:rPr lang="fa-IR" sz="4800" b="1" dirty="0" smtClean="0">
                <a:solidFill>
                  <a:srgbClr val="FF0000"/>
                </a:solidFill>
                <a:latin typeface="+mn-lt"/>
                <a:ea typeface="+mn-ea"/>
                <a:cs typeface="B Nazanin" pitchFamily="2" charset="-78"/>
              </a:rPr>
              <a:t>مطلوبیت کل:</a:t>
            </a:r>
            <a:endParaRPr lang="en-US" sz="4800" b="1" dirty="0" smtClean="0">
              <a:solidFill>
                <a:srgbClr val="FF0000"/>
              </a:solidFill>
              <a:latin typeface="+mn-lt"/>
              <a:ea typeface="+mn-ea"/>
              <a:cs typeface="B Nazanin" pitchFamily="2" charset="-78"/>
            </a:endParaRPr>
          </a:p>
        </p:txBody>
      </p:sp>
      <p:sp>
        <p:nvSpPr>
          <p:cNvPr id="142339" name="Rectangle 3"/>
          <p:cNvSpPr>
            <a:spLocks noGrp="1" noChangeArrowheads="1"/>
          </p:cNvSpPr>
          <p:nvPr>
            <p:ph idx="1"/>
          </p:nvPr>
        </p:nvSpPr>
        <p:spPr>
          <a:xfrm>
            <a:off x="277688" y="1628601"/>
            <a:ext cx="8686800" cy="5184775"/>
          </a:xfrm>
        </p:spPr>
        <p:txBody>
          <a:bodyPr/>
          <a:lstStyle/>
          <a:p>
            <a:pPr eaLnBrk="1" hangingPunct="1">
              <a:lnSpc>
                <a:spcPct val="150000"/>
              </a:lnSpc>
              <a:buFont typeface="Wingdings" pitchFamily="2" charset="2"/>
              <a:buNone/>
              <a:defRPr/>
            </a:pPr>
            <a:r>
              <a:rPr lang="fa-IR" dirty="0" smtClean="0"/>
              <a:t>- </a:t>
            </a:r>
            <a:r>
              <a:rPr lang="fa-IR" sz="4400" b="1" dirty="0" smtClean="0">
                <a:solidFill>
                  <a:schemeClr val="tx2"/>
                </a:solidFill>
                <a:cs typeface="B Nazanin" pitchFamily="2" charset="-78"/>
              </a:rPr>
              <a:t>مادامی که </a:t>
            </a:r>
            <a:r>
              <a:rPr lang="fa-IR" sz="4400" b="1" dirty="0" smtClean="0">
                <a:solidFill>
                  <a:schemeClr val="bg1">
                    <a:lumMod val="10000"/>
                    <a:lumOff val="90000"/>
                  </a:schemeClr>
                </a:solidFill>
                <a:cs typeface="B Nazanin" pitchFamily="2" charset="-78"/>
              </a:rPr>
              <a:t>مطلوبیت نهایی </a:t>
            </a:r>
            <a:r>
              <a:rPr lang="fa-IR" sz="4400" b="1" dirty="0" smtClean="0">
                <a:solidFill>
                  <a:schemeClr val="tx2"/>
                </a:solidFill>
                <a:cs typeface="B Nazanin" pitchFamily="2" charset="-78"/>
              </a:rPr>
              <a:t>مثبت باشد، </a:t>
            </a:r>
            <a:r>
              <a:rPr lang="fa-IR" sz="4400" b="1" dirty="0" smtClean="0">
                <a:solidFill>
                  <a:schemeClr val="bg1">
                    <a:lumMod val="10000"/>
                    <a:lumOff val="90000"/>
                  </a:schemeClr>
                </a:solidFill>
                <a:cs typeface="B Nazanin" pitchFamily="2" charset="-78"/>
              </a:rPr>
              <a:t>مطلوبیت کل </a:t>
            </a:r>
            <a:r>
              <a:rPr lang="fa-IR" sz="4400" b="1" dirty="0" smtClean="0">
                <a:solidFill>
                  <a:schemeClr val="tx2"/>
                </a:solidFill>
                <a:cs typeface="B Nazanin" pitchFamily="2" charset="-78"/>
              </a:rPr>
              <a:t>افزایش می یابد.</a:t>
            </a:r>
          </a:p>
          <a:p>
            <a:pPr eaLnBrk="1" hangingPunct="1">
              <a:lnSpc>
                <a:spcPct val="150000"/>
              </a:lnSpc>
              <a:buNone/>
              <a:defRPr/>
            </a:pPr>
            <a:r>
              <a:rPr lang="fa-IR" sz="4400" b="1" dirty="0" smtClean="0">
                <a:solidFill>
                  <a:schemeClr val="tx2"/>
                </a:solidFill>
                <a:cs typeface="B Nazanin" pitchFamily="2" charset="-78"/>
              </a:rPr>
              <a:t>- وقتی که </a:t>
            </a:r>
            <a:r>
              <a:rPr lang="fa-IR" sz="4400" b="1" dirty="0" smtClean="0">
                <a:solidFill>
                  <a:schemeClr val="bg1">
                    <a:lumMod val="10000"/>
                    <a:lumOff val="90000"/>
                  </a:schemeClr>
                </a:solidFill>
                <a:cs typeface="B Nazanin" pitchFamily="2" charset="-78"/>
              </a:rPr>
              <a:t>مطلوبیت نهایی </a:t>
            </a:r>
            <a:r>
              <a:rPr lang="fa-IR" sz="4400" b="1" dirty="0" smtClean="0">
                <a:solidFill>
                  <a:schemeClr val="tx2"/>
                </a:solidFill>
                <a:cs typeface="B Nazanin" pitchFamily="2" charset="-78"/>
              </a:rPr>
              <a:t>صفر باشد، </a:t>
            </a:r>
            <a:r>
              <a:rPr lang="fa-IR" sz="4400" b="1" dirty="0" smtClean="0">
                <a:solidFill>
                  <a:schemeClr val="bg1">
                    <a:lumMod val="10000"/>
                    <a:lumOff val="90000"/>
                  </a:schemeClr>
                </a:solidFill>
                <a:cs typeface="B Nazanin" pitchFamily="2" charset="-78"/>
              </a:rPr>
              <a:t>مطلوبیت کل </a:t>
            </a:r>
            <a:r>
              <a:rPr lang="fa-IR" sz="4400" b="1" dirty="0" smtClean="0">
                <a:solidFill>
                  <a:schemeClr val="tx2"/>
                </a:solidFill>
                <a:cs typeface="B Nazanin" pitchFamily="2" charset="-78"/>
              </a:rPr>
              <a:t>ثابت می ماند.</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0" y="404664"/>
            <a:ext cx="9144000" cy="847725"/>
          </a:xfrm>
        </p:spPr>
        <p:txBody>
          <a:bodyPr/>
          <a:lstStyle/>
          <a:p>
            <a:pPr eaLnBrk="1" hangingPunct="1">
              <a:defRPr/>
            </a:pPr>
            <a:r>
              <a:rPr lang="fa-IR" sz="4800" b="1" dirty="0" smtClean="0">
                <a:solidFill>
                  <a:srgbClr val="FF0000"/>
                </a:solidFill>
                <a:latin typeface="+mn-lt"/>
                <a:ea typeface="+mn-ea"/>
                <a:cs typeface="B Nazanin" pitchFamily="2" charset="-78"/>
              </a:rPr>
              <a:t>نمودارمنحنی مطلوبیت نهایی و </a:t>
            </a:r>
            <a:br>
              <a:rPr lang="fa-IR" sz="4800" b="1" dirty="0" smtClean="0">
                <a:solidFill>
                  <a:srgbClr val="FF0000"/>
                </a:solidFill>
                <a:latin typeface="+mn-lt"/>
                <a:ea typeface="+mn-ea"/>
                <a:cs typeface="B Nazanin" pitchFamily="2" charset="-78"/>
              </a:rPr>
            </a:br>
            <a:r>
              <a:rPr lang="fa-IR" sz="4800" b="1" dirty="0" smtClean="0">
                <a:solidFill>
                  <a:srgbClr val="FF0000"/>
                </a:solidFill>
                <a:latin typeface="+mn-lt"/>
                <a:ea typeface="+mn-ea"/>
                <a:cs typeface="B Nazanin" pitchFamily="2" charset="-78"/>
              </a:rPr>
              <a:t>مطلوبیت کل:</a:t>
            </a:r>
            <a:endParaRPr lang="en-US" sz="4800" b="1" dirty="0" smtClean="0">
              <a:solidFill>
                <a:srgbClr val="FF0000"/>
              </a:solidFill>
              <a:latin typeface="+mn-lt"/>
              <a:ea typeface="+mn-ea"/>
              <a:cs typeface="B Nazanin" pitchFamily="2" charset="-78"/>
            </a:endParaRPr>
          </a:p>
        </p:txBody>
      </p:sp>
      <p:sp>
        <p:nvSpPr>
          <p:cNvPr id="142339" name="Rectangle 3"/>
          <p:cNvSpPr>
            <a:spLocks noGrp="1" noChangeArrowheads="1"/>
          </p:cNvSpPr>
          <p:nvPr>
            <p:ph idx="1"/>
          </p:nvPr>
        </p:nvSpPr>
        <p:spPr>
          <a:xfrm>
            <a:off x="277688" y="1484585"/>
            <a:ext cx="8686800" cy="5184775"/>
          </a:xfrm>
        </p:spPr>
        <p:txBody>
          <a:bodyPr/>
          <a:lstStyle/>
          <a:p>
            <a:pPr eaLnBrk="1" hangingPunct="1">
              <a:lnSpc>
                <a:spcPct val="150000"/>
              </a:lnSpc>
              <a:buNone/>
              <a:defRPr/>
            </a:pPr>
            <a:r>
              <a:rPr lang="fa-IR" sz="4400" b="1" dirty="0" smtClean="0">
                <a:solidFill>
                  <a:schemeClr val="tx2"/>
                </a:solidFill>
                <a:cs typeface="B Nazanin" pitchFamily="2" charset="-78"/>
              </a:rPr>
              <a:t>- وقتی که </a:t>
            </a:r>
            <a:r>
              <a:rPr lang="fa-IR" sz="4400" b="1" dirty="0" smtClean="0">
                <a:solidFill>
                  <a:schemeClr val="bg1">
                    <a:lumMod val="10000"/>
                    <a:lumOff val="90000"/>
                  </a:schemeClr>
                </a:solidFill>
                <a:cs typeface="B Nazanin" pitchFamily="2" charset="-78"/>
              </a:rPr>
              <a:t>مطلوبیت نهایی </a:t>
            </a:r>
            <a:r>
              <a:rPr lang="fa-IR" sz="4400" b="1" dirty="0" smtClean="0">
                <a:solidFill>
                  <a:schemeClr val="tx2"/>
                </a:solidFill>
                <a:cs typeface="B Nazanin" pitchFamily="2" charset="-78"/>
              </a:rPr>
              <a:t>منفی باشد، </a:t>
            </a:r>
            <a:r>
              <a:rPr lang="fa-IR" sz="4400" b="1" dirty="0" smtClean="0">
                <a:solidFill>
                  <a:schemeClr val="bg1">
                    <a:lumMod val="10000"/>
                    <a:lumOff val="90000"/>
                  </a:schemeClr>
                </a:solidFill>
                <a:cs typeface="B Nazanin" pitchFamily="2" charset="-78"/>
              </a:rPr>
              <a:t>مطلوبیت کل </a:t>
            </a:r>
            <a:r>
              <a:rPr lang="fa-IR" sz="4400" b="1" dirty="0" smtClean="0">
                <a:solidFill>
                  <a:schemeClr val="tx2"/>
                </a:solidFill>
                <a:cs typeface="B Nazanin" pitchFamily="2" charset="-78"/>
              </a:rPr>
              <a:t>کاهش می یابد.</a:t>
            </a:r>
          </a:p>
          <a:p>
            <a:pPr eaLnBrk="1" hangingPunct="1">
              <a:lnSpc>
                <a:spcPct val="150000"/>
              </a:lnSpc>
              <a:buNone/>
              <a:defRPr/>
            </a:pPr>
            <a:r>
              <a:rPr lang="fa-IR" sz="4400" b="1" dirty="0" smtClean="0">
                <a:solidFill>
                  <a:schemeClr val="tx2"/>
                </a:solidFill>
                <a:cs typeface="B Nazanin" pitchFamily="2" charset="-78"/>
              </a:rPr>
              <a:t>نمودارمنحنی </a:t>
            </a:r>
            <a:r>
              <a:rPr lang="fa-IR" sz="4400" b="1" dirty="0" smtClean="0">
                <a:solidFill>
                  <a:schemeClr val="bg1">
                    <a:lumMod val="10000"/>
                    <a:lumOff val="90000"/>
                  </a:schemeClr>
                </a:solidFill>
                <a:cs typeface="B Nazanin" pitchFamily="2" charset="-78"/>
              </a:rPr>
              <a:t>مطلوبیت نهایی </a:t>
            </a:r>
            <a:r>
              <a:rPr lang="fa-IR" sz="4400" b="1" dirty="0" smtClean="0">
                <a:solidFill>
                  <a:schemeClr val="tx2"/>
                </a:solidFill>
                <a:cs typeface="B Nazanin" pitchFamily="2" charset="-78"/>
              </a:rPr>
              <a:t>و </a:t>
            </a:r>
            <a:r>
              <a:rPr lang="fa-IR" sz="4400" b="1" dirty="0" smtClean="0">
                <a:solidFill>
                  <a:schemeClr val="bg1">
                    <a:lumMod val="10000"/>
                    <a:lumOff val="90000"/>
                  </a:schemeClr>
                </a:solidFill>
                <a:cs typeface="B Nazanin" pitchFamily="2" charset="-78"/>
              </a:rPr>
              <a:t>مطلوبیت کل </a:t>
            </a:r>
            <a:r>
              <a:rPr lang="fa-IR" sz="4400" b="1" dirty="0" smtClean="0">
                <a:solidFill>
                  <a:schemeClr val="tx2"/>
                </a:solidFill>
                <a:cs typeface="B Nazanin" pitchFamily="2" charset="-78"/>
              </a:rPr>
              <a:t>را میتوان بکمک جدول مطلوبیت رسم نمود.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p:txBody>
          <a:bodyPr/>
          <a:lstStyle/>
          <a:p>
            <a:pPr algn="just" eaLnBrk="1" hangingPunct="1">
              <a:defRPr/>
            </a:pPr>
            <a:endParaRPr lang="en-US" smtClean="0"/>
          </a:p>
        </p:txBody>
      </p:sp>
      <p:sp>
        <p:nvSpPr>
          <p:cNvPr id="276483" name="Rectangle 3"/>
          <p:cNvSpPr>
            <a:spLocks noGrp="1" noChangeArrowheads="1"/>
          </p:cNvSpPr>
          <p:nvPr>
            <p:ph idx="1"/>
          </p:nvPr>
        </p:nvSpPr>
        <p:spPr/>
        <p:txBody>
          <a:bodyPr/>
          <a:lstStyle/>
          <a:p>
            <a:pPr eaLnBrk="1" hangingPunct="1">
              <a:defRPr/>
            </a:pPr>
            <a:endParaRPr lang="en-US" smtClean="0"/>
          </a:p>
        </p:txBody>
      </p:sp>
      <p:pic>
        <p:nvPicPr>
          <p:cNvPr id="154628" name="Picture 4" descr="A86"/>
          <p:cNvPicPr>
            <a:picLocks noChangeAspect="1" noChangeArrowheads="1"/>
          </p:cNvPicPr>
          <p:nvPr/>
        </p:nvPicPr>
        <p:blipFill>
          <a:blip r:embed="rId2" cstate="print">
            <a:lum contrast="10000"/>
          </a:blip>
          <a:srcRect/>
          <a:stretch>
            <a:fillRect/>
          </a:stretch>
        </p:blipFill>
        <p:spPr bwMode="auto">
          <a:xfrm>
            <a:off x="-36512" y="-459432"/>
            <a:ext cx="10602898" cy="7965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p:cNvSpPr>
            <a:spLocks noGrp="1" noChangeArrowheads="1"/>
          </p:cNvSpPr>
          <p:nvPr>
            <p:ph type="title"/>
          </p:nvPr>
        </p:nvSpPr>
        <p:spPr/>
        <p:txBody>
          <a:bodyPr/>
          <a:lstStyle/>
          <a:p>
            <a:pPr algn="just" eaLnBrk="1" hangingPunct="1">
              <a:defRPr/>
            </a:pPr>
            <a:endParaRPr lang="en-US" smtClean="0"/>
          </a:p>
        </p:txBody>
      </p:sp>
      <p:sp>
        <p:nvSpPr>
          <p:cNvPr id="277507" name="Rectangle 3"/>
          <p:cNvSpPr>
            <a:spLocks noGrp="1" noChangeArrowheads="1"/>
          </p:cNvSpPr>
          <p:nvPr>
            <p:ph idx="1"/>
          </p:nvPr>
        </p:nvSpPr>
        <p:spPr/>
        <p:txBody>
          <a:bodyPr/>
          <a:lstStyle/>
          <a:p>
            <a:pPr eaLnBrk="1" hangingPunct="1">
              <a:defRPr/>
            </a:pPr>
            <a:endParaRPr lang="en-US" smtClean="0"/>
          </a:p>
        </p:txBody>
      </p:sp>
      <p:pic>
        <p:nvPicPr>
          <p:cNvPr id="155652" name="Picture 4" descr="A87"/>
          <p:cNvPicPr>
            <a:picLocks noChangeAspect="1" noChangeArrowheads="1"/>
          </p:cNvPicPr>
          <p:nvPr/>
        </p:nvPicPr>
        <p:blipFill>
          <a:blip r:embed="rId2" cstate="print">
            <a:lum contrast="10000"/>
          </a:blip>
          <a:srcRect l="2381" t="3737" r="7937"/>
          <a:stretch>
            <a:fillRect/>
          </a:stretch>
        </p:blipFill>
        <p:spPr bwMode="auto">
          <a:xfrm>
            <a:off x="-36512" y="-27384"/>
            <a:ext cx="9180512" cy="69309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6" name="Rectangle 4"/>
          <p:cNvSpPr>
            <a:spLocks noGrp="1" noChangeArrowheads="1"/>
          </p:cNvSpPr>
          <p:nvPr>
            <p:ph idx="1"/>
          </p:nvPr>
        </p:nvSpPr>
        <p:spPr>
          <a:xfrm>
            <a:off x="0" y="0"/>
            <a:ext cx="9072563" cy="4530725"/>
          </a:xfrm>
        </p:spPr>
        <p:txBody>
          <a:bodyPr/>
          <a:lstStyle/>
          <a:p>
            <a:pPr eaLnBrk="1" hangingPunct="1">
              <a:lnSpc>
                <a:spcPct val="150000"/>
              </a:lnSpc>
              <a:defRPr/>
            </a:pPr>
            <a:r>
              <a:rPr lang="fa-IR" sz="4000" b="1" dirty="0" smtClean="0">
                <a:solidFill>
                  <a:srgbClr val="FFFF00"/>
                </a:solidFill>
                <a:cs typeface="B Nazanin" pitchFamily="2" charset="-78"/>
              </a:rPr>
              <a:t>تعریف علم اقتصاد (</a:t>
            </a:r>
            <a:r>
              <a:rPr lang="en-US" sz="4000" b="1" dirty="0" smtClean="0">
                <a:solidFill>
                  <a:srgbClr val="FFFF00"/>
                </a:solidFill>
                <a:cs typeface="B Nazanin" pitchFamily="2" charset="-78"/>
              </a:rPr>
              <a:t>Economics</a:t>
            </a:r>
            <a:r>
              <a:rPr lang="fa-IR" sz="4000" b="1" dirty="0" smtClean="0">
                <a:solidFill>
                  <a:srgbClr val="FFFF00"/>
                </a:solidFill>
                <a:cs typeface="B Nazanin" pitchFamily="2" charset="-78"/>
              </a:rPr>
              <a:t>):</a:t>
            </a:r>
            <a:r>
              <a:rPr lang="fa-IR" sz="4000" b="1" dirty="0" smtClean="0">
                <a:cs typeface="B Nazanin" pitchFamily="2" charset="-78"/>
              </a:rPr>
              <a:t/>
            </a:r>
            <a:br>
              <a:rPr lang="fa-IR" sz="4000" b="1" dirty="0" smtClean="0">
                <a:cs typeface="B Nazanin" pitchFamily="2" charset="-78"/>
              </a:rPr>
            </a:br>
            <a:r>
              <a:rPr lang="fa-IR" sz="4000" b="1" dirty="0" smtClean="0">
                <a:cs typeface="B Nazanin" pitchFamily="2" charset="-78"/>
              </a:rPr>
              <a:t/>
            </a:r>
            <a:br>
              <a:rPr lang="fa-IR" sz="4000" b="1" dirty="0" smtClean="0">
                <a:cs typeface="B Nazanin" pitchFamily="2" charset="-78"/>
              </a:rPr>
            </a:br>
            <a:r>
              <a:rPr lang="fa-IR" sz="4000" b="1" dirty="0" smtClean="0">
                <a:cs typeface="B Nazanin" pitchFamily="2" charset="-78"/>
              </a:rPr>
              <a:t>تعاریف امروزین علم اقتصاد بر این نکته تاکید دارد که اقتصاد </a:t>
            </a:r>
          </a:p>
          <a:p>
            <a:pPr eaLnBrk="1" hangingPunct="1">
              <a:lnSpc>
                <a:spcPct val="150000"/>
              </a:lnSpc>
              <a:buFont typeface="Wingdings" pitchFamily="2" charset="2"/>
              <a:buNone/>
              <a:defRPr/>
            </a:pPr>
            <a:r>
              <a:rPr lang="fa-IR" sz="4400" b="1" dirty="0" smtClean="0">
                <a:solidFill>
                  <a:srgbClr val="FF0000"/>
                </a:solidFill>
                <a:cs typeface="B Nazanin" pitchFamily="2" charset="-78"/>
              </a:rPr>
              <a:t>علم استفاده بهینه از منابع کمیاب تولید است. </a:t>
            </a:r>
            <a:r>
              <a:rPr lang="fa-IR" sz="4000" b="1" dirty="0" smtClean="0">
                <a:cs typeface="B Nazanin" pitchFamily="2" charset="-78"/>
              </a:rPr>
              <a:t/>
            </a:r>
            <a:br>
              <a:rPr lang="fa-IR" sz="4000" b="1" dirty="0" smtClean="0">
                <a:cs typeface="B Nazanin" pitchFamily="2" charset="-78"/>
              </a:rPr>
            </a:br>
            <a:endParaRPr lang="en-US" sz="4000" b="1" dirty="0" smtClean="0">
              <a:cs typeface="B Nazanin" pitchFamily="2" charset="-78"/>
            </a:endParaRPr>
          </a:p>
        </p:txBody>
      </p:sp>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421035"/>
            <a:ext cx="8229600" cy="847725"/>
          </a:xfrm>
        </p:spPr>
        <p:txBody>
          <a:bodyPr/>
          <a:lstStyle/>
          <a:p>
            <a:pPr eaLnBrk="1" hangingPunct="1">
              <a:defRPr/>
            </a:pPr>
            <a:r>
              <a:rPr lang="fa-IR" sz="4800" b="1" dirty="0" smtClean="0">
                <a:solidFill>
                  <a:srgbClr val="FF0000"/>
                </a:solidFill>
                <a:latin typeface="+mn-lt"/>
                <a:ea typeface="+mn-ea"/>
                <a:cs typeface="B Nazanin" pitchFamily="2" charset="-78"/>
              </a:rPr>
              <a:t>عوامل موثر در انتخاب تعداد واحدهای یک کالا:</a:t>
            </a:r>
            <a:endParaRPr lang="en-US" sz="4800" b="1" dirty="0" smtClean="0">
              <a:solidFill>
                <a:srgbClr val="FF0000"/>
              </a:solidFill>
              <a:latin typeface="+mn-lt"/>
              <a:ea typeface="+mn-ea"/>
              <a:cs typeface="B Nazanin" pitchFamily="2" charset="-78"/>
            </a:endParaRPr>
          </a:p>
        </p:txBody>
      </p:sp>
      <p:sp>
        <p:nvSpPr>
          <p:cNvPr id="143363" name="Rectangle 3"/>
          <p:cNvSpPr>
            <a:spLocks noGrp="1" noChangeArrowheads="1"/>
          </p:cNvSpPr>
          <p:nvPr>
            <p:ph idx="1"/>
          </p:nvPr>
        </p:nvSpPr>
        <p:spPr>
          <a:xfrm>
            <a:off x="251520" y="1413718"/>
            <a:ext cx="8712968" cy="5327650"/>
          </a:xfrm>
        </p:spPr>
        <p:txBody>
          <a:bodyPr/>
          <a:lstStyle/>
          <a:p>
            <a:pPr eaLnBrk="1" hangingPunct="1">
              <a:lnSpc>
                <a:spcPct val="150000"/>
              </a:lnSpc>
              <a:buNone/>
              <a:defRPr/>
            </a:pPr>
            <a:r>
              <a:rPr lang="fa-IR" sz="4400" b="1" dirty="0" smtClean="0">
                <a:solidFill>
                  <a:schemeClr val="tx2"/>
                </a:solidFill>
                <a:cs typeface="B Nazanin" pitchFamily="2" charset="-78"/>
              </a:rPr>
              <a:t>سوال این است: مصرف کننده مورد نظر چند بار به تماشای تئاتر می رود؟ </a:t>
            </a:r>
          </a:p>
          <a:p>
            <a:pPr eaLnBrk="1" hangingPunct="1">
              <a:lnSpc>
                <a:spcPct val="150000"/>
              </a:lnSpc>
              <a:buNone/>
              <a:defRPr/>
            </a:pPr>
            <a:r>
              <a:rPr lang="fa-IR" sz="4400" b="1" dirty="0" smtClean="0">
                <a:solidFill>
                  <a:schemeClr val="tx2"/>
                </a:solidFill>
                <a:cs typeface="B Nazanin" pitchFamily="2" charset="-78"/>
              </a:rPr>
              <a:t>برای پاسخ دادن به این سوال ابتدا باید عوامل موثر بر انتخاب تعداد واحدهای یک کالا را برشمرد.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188640"/>
            <a:ext cx="8229600" cy="847725"/>
          </a:xfrm>
        </p:spPr>
        <p:txBody>
          <a:bodyPr/>
          <a:lstStyle/>
          <a:p>
            <a:pPr eaLnBrk="1" hangingPunct="1">
              <a:defRPr/>
            </a:pPr>
            <a:r>
              <a:rPr lang="fa-IR" sz="4000" b="1" dirty="0" smtClean="0">
                <a:solidFill>
                  <a:srgbClr val="FF0000"/>
                </a:solidFill>
                <a:latin typeface="+mn-lt"/>
                <a:ea typeface="+mn-ea"/>
                <a:cs typeface="B Nazanin" pitchFamily="2" charset="-78"/>
              </a:rPr>
              <a:t>عوامل موثر در انتخاب تعداد واحدهای یک کالا:</a:t>
            </a:r>
            <a:endParaRPr lang="en-US" sz="4000" b="1" dirty="0" smtClean="0">
              <a:solidFill>
                <a:srgbClr val="FF0000"/>
              </a:solidFill>
              <a:latin typeface="+mn-lt"/>
              <a:ea typeface="+mn-ea"/>
              <a:cs typeface="B Nazanin" pitchFamily="2" charset="-78"/>
            </a:endParaRPr>
          </a:p>
        </p:txBody>
      </p:sp>
      <p:sp>
        <p:nvSpPr>
          <p:cNvPr id="143363" name="Rectangle 3"/>
          <p:cNvSpPr>
            <a:spLocks noGrp="1" noChangeArrowheads="1"/>
          </p:cNvSpPr>
          <p:nvPr>
            <p:ph idx="1"/>
          </p:nvPr>
        </p:nvSpPr>
        <p:spPr>
          <a:xfrm>
            <a:off x="251520" y="1052736"/>
            <a:ext cx="8712968" cy="5327650"/>
          </a:xfrm>
        </p:spPr>
        <p:txBody>
          <a:bodyPr/>
          <a:lstStyle/>
          <a:p>
            <a:pPr eaLnBrk="1" hangingPunct="1">
              <a:lnSpc>
                <a:spcPct val="150000"/>
              </a:lnSpc>
              <a:buFont typeface="Wingdings" pitchFamily="2" charset="2"/>
              <a:buNone/>
              <a:defRPr/>
            </a:pPr>
            <a:r>
              <a:rPr lang="fa-IR" sz="4400" b="1" dirty="0" smtClean="0">
                <a:solidFill>
                  <a:schemeClr val="tx2"/>
                </a:solidFill>
                <a:cs typeface="B Nazanin" pitchFamily="2" charset="-78"/>
              </a:rPr>
              <a:t>1- درآمد مصرف کننده: </a:t>
            </a:r>
          </a:p>
          <a:p>
            <a:pPr eaLnBrk="1" hangingPunct="1">
              <a:lnSpc>
                <a:spcPct val="150000"/>
              </a:lnSpc>
              <a:buNone/>
              <a:defRPr/>
            </a:pPr>
            <a:r>
              <a:rPr lang="fa-IR" sz="4400" b="1" dirty="0" smtClean="0">
                <a:solidFill>
                  <a:schemeClr val="tx2"/>
                </a:solidFill>
                <a:cs typeface="B Nazanin" pitchFamily="2" charset="-78"/>
              </a:rPr>
              <a:t>اگرکالا نرمال باشد </a:t>
            </a:r>
            <a:r>
              <a:rPr lang="fa-IR" sz="4400" b="1" dirty="0" smtClean="0">
                <a:solidFill>
                  <a:schemeClr val="bg1">
                    <a:lumMod val="10000"/>
                    <a:lumOff val="90000"/>
                  </a:schemeClr>
                </a:solidFill>
                <a:cs typeface="B Nazanin" pitchFamily="2" charset="-78"/>
              </a:rPr>
              <a:t>رابطه مثبت </a:t>
            </a:r>
            <a:r>
              <a:rPr lang="fa-IR" sz="4400" b="1" dirty="0" smtClean="0">
                <a:solidFill>
                  <a:schemeClr val="tx2"/>
                </a:solidFill>
                <a:cs typeface="B Nazanin" pitchFamily="2" charset="-78"/>
              </a:rPr>
              <a:t>دارد و اگر کالا پست باشد </a:t>
            </a:r>
            <a:r>
              <a:rPr lang="fa-IR" sz="4400" b="1" dirty="0" smtClean="0">
                <a:solidFill>
                  <a:srgbClr val="FF0000"/>
                </a:solidFill>
                <a:cs typeface="B Nazanin" pitchFamily="2" charset="-78"/>
              </a:rPr>
              <a:t>رابطه منفی </a:t>
            </a:r>
            <a:r>
              <a:rPr lang="fa-IR" sz="4400" b="1" dirty="0" smtClean="0">
                <a:solidFill>
                  <a:schemeClr val="tx2"/>
                </a:solidFill>
                <a:cs typeface="B Nazanin" pitchFamily="2" charset="-78"/>
              </a:rPr>
              <a:t>دارد.  </a:t>
            </a:r>
          </a:p>
          <a:p>
            <a:pPr eaLnBrk="1" hangingPunct="1">
              <a:lnSpc>
                <a:spcPct val="150000"/>
              </a:lnSpc>
              <a:buFont typeface="Wingdings" pitchFamily="2" charset="2"/>
              <a:buNone/>
              <a:defRPr/>
            </a:pPr>
            <a:r>
              <a:rPr lang="fa-IR" sz="4400" b="1" dirty="0" smtClean="0">
                <a:solidFill>
                  <a:schemeClr val="tx2"/>
                </a:solidFill>
                <a:cs typeface="B Nazanin" pitchFamily="2" charset="-78"/>
              </a:rPr>
              <a:t>2- قیمت آن کالا: </a:t>
            </a:r>
          </a:p>
          <a:p>
            <a:pPr eaLnBrk="1" hangingPunct="1">
              <a:lnSpc>
                <a:spcPct val="150000"/>
              </a:lnSpc>
              <a:buFont typeface="Wingdings" pitchFamily="2" charset="2"/>
              <a:buNone/>
              <a:defRPr/>
            </a:pPr>
            <a:r>
              <a:rPr lang="fa-IR" sz="4400" b="1" dirty="0" smtClean="0">
                <a:solidFill>
                  <a:srgbClr val="FF0000"/>
                </a:solidFill>
                <a:cs typeface="B Nazanin" pitchFamily="2" charset="-78"/>
              </a:rPr>
              <a:t>رابطه منفی </a:t>
            </a:r>
            <a:r>
              <a:rPr lang="fa-IR" sz="4400" b="1" dirty="0" smtClean="0">
                <a:solidFill>
                  <a:schemeClr val="tx2"/>
                </a:solidFill>
                <a:cs typeface="B Nazanin" pitchFamily="2" charset="-78"/>
              </a:rPr>
              <a:t>دارد.</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44624"/>
            <a:ext cx="8229600" cy="847725"/>
          </a:xfrm>
        </p:spPr>
        <p:txBody>
          <a:bodyPr/>
          <a:lstStyle/>
          <a:p>
            <a:pPr eaLnBrk="1" hangingPunct="1">
              <a:defRPr/>
            </a:pPr>
            <a:r>
              <a:rPr lang="fa-IR" sz="4000" b="1" dirty="0" smtClean="0">
                <a:solidFill>
                  <a:srgbClr val="FF0000"/>
                </a:solidFill>
                <a:latin typeface="+mn-lt"/>
                <a:ea typeface="+mn-ea"/>
                <a:cs typeface="B Nazanin" pitchFamily="2" charset="-78"/>
              </a:rPr>
              <a:t>عوامل موثر در انتخاب تعداد واحدهای یک کالا:</a:t>
            </a:r>
            <a:endParaRPr lang="en-US" sz="4000" b="1" dirty="0" smtClean="0">
              <a:solidFill>
                <a:srgbClr val="FF0000"/>
              </a:solidFill>
              <a:latin typeface="+mn-lt"/>
              <a:ea typeface="+mn-ea"/>
              <a:cs typeface="B Nazanin" pitchFamily="2" charset="-78"/>
            </a:endParaRPr>
          </a:p>
        </p:txBody>
      </p:sp>
      <p:sp>
        <p:nvSpPr>
          <p:cNvPr id="143363" name="Rectangle 3"/>
          <p:cNvSpPr>
            <a:spLocks noGrp="1" noChangeArrowheads="1"/>
          </p:cNvSpPr>
          <p:nvPr>
            <p:ph idx="1"/>
          </p:nvPr>
        </p:nvSpPr>
        <p:spPr>
          <a:xfrm>
            <a:off x="0" y="548680"/>
            <a:ext cx="9108504" cy="5327650"/>
          </a:xfrm>
        </p:spPr>
        <p:txBody>
          <a:bodyPr/>
          <a:lstStyle/>
          <a:p>
            <a:pPr eaLnBrk="1" hangingPunct="1">
              <a:lnSpc>
                <a:spcPct val="150000"/>
              </a:lnSpc>
              <a:buFont typeface="Wingdings" pitchFamily="2" charset="2"/>
              <a:buNone/>
              <a:defRPr/>
            </a:pPr>
            <a:r>
              <a:rPr lang="fa-IR" sz="4400" b="1" dirty="0" smtClean="0">
                <a:solidFill>
                  <a:schemeClr val="tx2"/>
                </a:solidFill>
                <a:cs typeface="B Nazanin" pitchFamily="2" charset="-78"/>
              </a:rPr>
              <a:t>3- عمل دیگری که بجای خرید آن کالا می تواند انجام دهد. (هزینه فرصت خرید آن کالا) که دارای رابطه منفی میباشد.   </a:t>
            </a:r>
          </a:p>
          <a:p>
            <a:pPr eaLnBrk="1" hangingPunct="1">
              <a:lnSpc>
                <a:spcPct val="150000"/>
              </a:lnSpc>
              <a:buNone/>
              <a:defRPr/>
            </a:pPr>
            <a:r>
              <a:rPr lang="fa-IR" sz="4400" b="1" dirty="0" smtClean="0">
                <a:solidFill>
                  <a:schemeClr val="tx2"/>
                </a:solidFill>
                <a:cs typeface="B Nazanin" pitchFamily="2" charset="-78"/>
              </a:rPr>
              <a:t>این مصرف کننده تا جایی که مطلوبیت نهایی کالای مورد نظر مثبت باشد، از آن کالا تقاضا خواهد نمود.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277813"/>
            <a:ext cx="8229600" cy="919162"/>
          </a:xfrm>
        </p:spPr>
        <p:txBody>
          <a:bodyPr/>
          <a:lstStyle/>
          <a:p>
            <a:pPr algn="just" eaLnBrk="1" hangingPunct="1">
              <a:defRPr/>
            </a:pPr>
            <a:r>
              <a:rPr lang="fa-IR" sz="4800" b="1" dirty="0" smtClean="0">
                <a:solidFill>
                  <a:srgbClr val="FF0000"/>
                </a:solidFill>
                <a:latin typeface="+mn-lt"/>
                <a:ea typeface="+mn-ea"/>
                <a:cs typeface="B Nazanin" pitchFamily="2" charset="-78"/>
              </a:rPr>
              <a:t>انتخاب بین گزینه های مختلف</a:t>
            </a:r>
            <a:endParaRPr lang="en-US" sz="4800" b="1" dirty="0" smtClean="0">
              <a:solidFill>
                <a:srgbClr val="FF0000"/>
              </a:solidFill>
              <a:latin typeface="+mn-lt"/>
              <a:ea typeface="+mn-ea"/>
              <a:cs typeface="B Nazanin" pitchFamily="2" charset="-78"/>
            </a:endParaRPr>
          </a:p>
        </p:txBody>
      </p:sp>
      <p:sp>
        <p:nvSpPr>
          <p:cNvPr id="144387" name="Rectangle 3"/>
          <p:cNvSpPr>
            <a:spLocks noGrp="1" noChangeArrowheads="1"/>
          </p:cNvSpPr>
          <p:nvPr>
            <p:ph idx="1"/>
          </p:nvPr>
        </p:nvSpPr>
        <p:spPr>
          <a:xfrm>
            <a:off x="0" y="1124744"/>
            <a:ext cx="9108504" cy="4862512"/>
          </a:xfrm>
        </p:spPr>
        <p:txBody>
          <a:bodyPr/>
          <a:lstStyle/>
          <a:p>
            <a:pPr eaLnBrk="1" hangingPunct="1">
              <a:lnSpc>
                <a:spcPct val="150000"/>
              </a:lnSpc>
              <a:buNone/>
              <a:defRPr/>
            </a:pPr>
            <a:r>
              <a:rPr lang="en-US" sz="3600" dirty="0" smtClean="0">
                <a:solidFill>
                  <a:srgbClr val="FFFF99"/>
                </a:solidFill>
              </a:rPr>
              <a:t> </a:t>
            </a:r>
            <a:r>
              <a:rPr lang="fa-IR" sz="4400" b="1" dirty="0" smtClean="0">
                <a:solidFill>
                  <a:schemeClr val="tx2"/>
                </a:solidFill>
                <a:cs typeface="B Nazanin" pitchFamily="2" charset="-78"/>
              </a:rPr>
              <a:t>● اگر غیر از انتخاب تماشای تئاتر، انتخاب دیگری مثل تماشای مسابقه والیبال هم مطرح باشد (وهر دو مجانی بوده و یا قیمت مساوی داشته باشند) در این صورت مصرف کننده به ترتیب آن موردی را انتخاب می نماید که،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277813"/>
            <a:ext cx="8229600" cy="919162"/>
          </a:xfrm>
        </p:spPr>
        <p:txBody>
          <a:bodyPr/>
          <a:lstStyle/>
          <a:p>
            <a:pPr algn="just" eaLnBrk="1" hangingPunct="1">
              <a:defRPr/>
            </a:pPr>
            <a:r>
              <a:rPr lang="fa-IR" sz="4800" b="1" dirty="0" smtClean="0">
                <a:solidFill>
                  <a:srgbClr val="FF0000"/>
                </a:solidFill>
                <a:latin typeface="+mn-lt"/>
                <a:ea typeface="+mn-ea"/>
                <a:cs typeface="B Nazanin" pitchFamily="2" charset="-78"/>
              </a:rPr>
              <a:t>انتخاب بین گزینه های مختلف</a:t>
            </a:r>
            <a:endParaRPr lang="en-US" sz="4800" b="1" dirty="0" smtClean="0">
              <a:solidFill>
                <a:srgbClr val="FF0000"/>
              </a:solidFill>
              <a:latin typeface="+mn-lt"/>
              <a:ea typeface="+mn-ea"/>
              <a:cs typeface="B Nazanin" pitchFamily="2" charset="-78"/>
            </a:endParaRPr>
          </a:p>
        </p:txBody>
      </p:sp>
      <p:sp>
        <p:nvSpPr>
          <p:cNvPr id="144387" name="Rectangle 3"/>
          <p:cNvSpPr>
            <a:spLocks noGrp="1" noChangeArrowheads="1"/>
          </p:cNvSpPr>
          <p:nvPr>
            <p:ph idx="1"/>
          </p:nvPr>
        </p:nvSpPr>
        <p:spPr>
          <a:xfrm>
            <a:off x="0" y="1340768"/>
            <a:ext cx="9108504" cy="4862512"/>
          </a:xfrm>
        </p:spPr>
        <p:txBody>
          <a:bodyPr/>
          <a:lstStyle/>
          <a:p>
            <a:pPr indent="19050" eaLnBrk="1" hangingPunct="1">
              <a:lnSpc>
                <a:spcPct val="150000"/>
              </a:lnSpc>
              <a:buNone/>
              <a:defRPr/>
            </a:pPr>
            <a:r>
              <a:rPr lang="fa-IR" sz="4400" b="1" dirty="0" smtClean="0">
                <a:solidFill>
                  <a:schemeClr val="tx2"/>
                </a:solidFill>
                <a:cs typeface="B Nazanin" pitchFamily="2" charset="-78"/>
              </a:rPr>
              <a:t>مطلوبیت نهایی آن بالاتر باشد. </a:t>
            </a:r>
          </a:p>
          <a:p>
            <a:pPr indent="19050" eaLnBrk="1" hangingPunct="1">
              <a:lnSpc>
                <a:spcPct val="150000"/>
              </a:lnSpc>
              <a:buNone/>
              <a:defRPr/>
            </a:pPr>
            <a:r>
              <a:rPr lang="fa-IR" sz="4400" b="1" dirty="0" smtClean="0">
                <a:solidFill>
                  <a:schemeClr val="tx2"/>
                </a:solidFill>
                <a:cs typeface="B Nazanin" pitchFamily="2" charset="-78"/>
              </a:rPr>
              <a:t>این فرآیند تا جایی ادامه دارد که تعداد انتخابهای وی تکمیل شود. </a:t>
            </a:r>
          </a:p>
          <a:p>
            <a:pPr indent="19050" eaLnBrk="1" hangingPunct="1">
              <a:lnSpc>
                <a:spcPct val="150000"/>
              </a:lnSpc>
              <a:buNone/>
              <a:defRPr/>
            </a:pPr>
            <a:r>
              <a:rPr lang="fa-IR" sz="4400" b="1" dirty="0" smtClean="0">
                <a:solidFill>
                  <a:schemeClr val="tx2"/>
                </a:solidFill>
                <a:cs typeface="B Nazanin" pitchFamily="2" charset="-78"/>
              </a:rPr>
              <a:t>بعنوان مثال 7 شب هفته را بین این دو گزینه انتخاب کرده باشد.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p:cNvSpPr>
            <a:spLocks noGrp="1" noChangeArrowheads="1"/>
          </p:cNvSpPr>
          <p:nvPr>
            <p:ph type="title"/>
          </p:nvPr>
        </p:nvSpPr>
        <p:spPr/>
        <p:txBody>
          <a:bodyPr/>
          <a:lstStyle/>
          <a:p>
            <a:pPr algn="just" eaLnBrk="1" hangingPunct="1">
              <a:defRPr/>
            </a:pPr>
            <a:r>
              <a:rPr lang="fa-IR" sz="4800" b="1" dirty="0" smtClean="0">
                <a:solidFill>
                  <a:srgbClr val="FF0000"/>
                </a:solidFill>
                <a:latin typeface="+mn-lt"/>
                <a:ea typeface="+mn-ea"/>
                <a:cs typeface="B Nazanin" pitchFamily="2" charset="-78"/>
              </a:rPr>
              <a:t>انتخاب بین گزینه های مختلف</a:t>
            </a:r>
            <a:endParaRPr lang="en-US" sz="4800" b="1" dirty="0" smtClean="0">
              <a:solidFill>
                <a:srgbClr val="FF0000"/>
              </a:solidFill>
              <a:latin typeface="+mn-lt"/>
              <a:ea typeface="+mn-ea"/>
              <a:cs typeface="B Nazanin" pitchFamily="2" charset="-78"/>
            </a:endParaRPr>
          </a:p>
        </p:txBody>
      </p:sp>
      <p:sp>
        <p:nvSpPr>
          <p:cNvPr id="145411" name="Rectangle 3"/>
          <p:cNvSpPr>
            <a:spLocks noGrp="1" noChangeArrowheads="1"/>
          </p:cNvSpPr>
          <p:nvPr>
            <p:ph idx="1"/>
          </p:nvPr>
        </p:nvSpPr>
        <p:spPr>
          <a:xfrm>
            <a:off x="457200" y="1556593"/>
            <a:ext cx="8686800" cy="5184775"/>
          </a:xfrm>
        </p:spPr>
        <p:txBody>
          <a:bodyPr/>
          <a:lstStyle/>
          <a:p>
            <a:pPr indent="19050" algn="just" eaLnBrk="1" hangingPunct="1">
              <a:lnSpc>
                <a:spcPct val="150000"/>
              </a:lnSpc>
              <a:buNone/>
              <a:defRPr/>
            </a:pPr>
            <a:r>
              <a:rPr lang="fa-IR" sz="4400" b="1" dirty="0" smtClean="0">
                <a:solidFill>
                  <a:schemeClr val="tx2"/>
                </a:solidFill>
                <a:cs typeface="B Nazanin" pitchFamily="2" charset="-78"/>
              </a:rPr>
              <a:t>اگر دو کالا (دو گزینه مورد انتخاب) قیمت های متفاوت داشته باشند، </a:t>
            </a:r>
          </a:p>
          <a:p>
            <a:pPr indent="19050" algn="just" eaLnBrk="1" hangingPunct="1">
              <a:lnSpc>
                <a:spcPct val="150000"/>
              </a:lnSpc>
              <a:buNone/>
              <a:defRPr/>
            </a:pPr>
            <a:r>
              <a:rPr lang="fa-IR" sz="4400" b="1" dirty="0" smtClean="0">
                <a:solidFill>
                  <a:schemeClr val="tx2"/>
                </a:solidFill>
                <a:cs typeface="B Nazanin" pitchFamily="2" charset="-78"/>
              </a:rPr>
              <a:t>مطلوبیت نهایی به تنهایی نمی تواند برای انتخاب کافی باشد.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p:cNvSpPr>
            <a:spLocks noGrp="1" noChangeArrowheads="1"/>
          </p:cNvSpPr>
          <p:nvPr>
            <p:ph type="title"/>
          </p:nvPr>
        </p:nvSpPr>
        <p:spPr/>
        <p:txBody>
          <a:bodyPr/>
          <a:lstStyle/>
          <a:p>
            <a:pPr algn="just" eaLnBrk="1" hangingPunct="1">
              <a:defRPr/>
            </a:pPr>
            <a:r>
              <a:rPr lang="fa-IR" sz="4800" b="1" dirty="0" smtClean="0">
                <a:solidFill>
                  <a:srgbClr val="FF0000"/>
                </a:solidFill>
                <a:latin typeface="+mn-lt"/>
                <a:ea typeface="+mn-ea"/>
                <a:cs typeface="B Nazanin" pitchFamily="2" charset="-78"/>
              </a:rPr>
              <a:t>انتخاب بین گزینه های مختلف</a:t>
            </a:r>
            <a:endParaRPr lang="en-US" sz="4800" b="1" dirty="0" smtClean="0">
              <a:solidFill>
                <a:srgbClr val="FF0000"/>
              </a:solidFill>
              <a:latin typeface="+mn-lt"/>
              <a:ea typeface="+mn-ea"/>
              <a:cs typeface="B Nazanin" pitchFamily="2" charset="-78"/>
            </a:endParaRPr>
          </a:p>
        </p:txBody>
      </p:sp>
      <p:sp>
        <p:nvSpPr>
          <p:cNvPr id="145411" name="Rectangle 3"/>
          <p:cNvSpPr>
            <a:spLocks noGrp="1" noChangeArrowheads="1"/>
          </p:cNvSpPr>
          <p:nvPr>
            <p:ph idx="1"/>
          </p:nvPr>
        </p:nvSpPr>
        <p:spPr>
          <a:xfrm>
            <a:off x="457200" y="1484585"/>
            <a:ext cx="8686800" cy="5184775"/>
          </a:xfrm>
        </p:spPr>
        <p:txBody>
          <a:bodyPr/>
          <a:lstStyle/>
          <a:p>
            <a:pPr indent="19050" algn="just" eaLnBrk="1" hangingPunct="1">
              <a:lnSpc>
                <a:spcPct val="150000"/>
              </a:lnSpc>
              <a:buNone/>
              <a:defRPr/>
            </a:pPr>
            <a:r>
              <a:rPr lang="fa-IR" sz="4400" b="1" dirty="0" smtClean="0">
                <a:solidFill>
                  <a:schemeClr val="tx2"/>
                </a:solidFill>
                <a:cs typeface="B Nazanin" pitchFamily="2" charset="-78"/>
              </a:rPr>
              <a:t>دراین حالت مطلوبیت</a:t>
            </a:r>
            <a:r>
              <a:rPr lang="fa-IR" sz="4400" b="1" dirty="0" smtClean="0">
                <a:solidFill>
                  <a:schemeClr val="tx2"/>
                </a:solidFill>
                <a:cs typeface="B Nazanin"/>
              </a:rPr>
              <a:t></a:t>
            </a:r>
            <a:r>
              <a:rPr lang="fa-IR" sz="4400" b="1" dirty="0" smtClean="0">
                <a:solidFill>
                  <a:schemeClr val="tx2"/>
                </a:solidFill>
                <a:cs typeface="B Nazanin" pitchFamily="2" charset="-78"/>
              </a:rPr>
              <a:t> حاصل از آخرین ریال</a:t>
            </a:r>
            <a:r>
              <a:rPr lang="fa-IR" sz="4400" b="1" dirty="0" smtClean="0">
                <a:solidFill>
                  <a:schemeClr val="tx2"/>
                </a:solidFill>
                <a:cs typeface="B Nazanin"/>
              </a:rPr>
              <a:t></a:t>
            </a:r>
            <a:r>
              <a:rPr lang="fa-IR" sz="4400" b="1" dirty="0" smtClean="0">
                <a:solidFill>
                  <a:schemeClr val="tx2"/>
                </a:solidFill>
                <a:cs typeface="B Nazanin" pitchFamily="2" charset="-78"/>
              </a:rPr>
              <a:t> مصرف شده درهر مورد ملاک است. که از تقسیم مطلوبیت نهایی هر کالا بر قیمت همان کالا بدست می آید.</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Rectangle 4"/>
          <p:cNvSpPr>
            <a:spLocks noGrp="1" noChangeArrowheads="1"/>
          </p:cNvSpPr>
          <p:nvPr>
            <p:ph type="title"/>
          </p:nvPr>
        </p:nvSpPr>
        <p:spPr/>
        <p:txBody>
          <a:bodyPr/>
          <a:lstStyle/>
          <a:p>
            <a:pPr algn="just" eaLnBrk="1" hangingPunct="1">
              <a:defRPr/>
            </a:pPr>
            <a:r>
              <a:rPr lang="fa-IR" sz="4800" b="1" dirty="0" smtClean="0">
                <a:solidFill>
                  <a:srgbClr val="FF0000"/>
                </a:solidFill>
                <a:latin typeface="+mn-lt"/>
                <a:ea typeface="+mn-ea"/>
                <a:cs typeface="B Nazanin" pitchFamily="2" charset="-78"/>
              </a:rPr>
              <a:t>انتخاب بین گزینه های مختلف</a:t>
            </a:r>
            <a:endParaRPr lang="en-US" sz="4800" b="1" dirty="0" smtClean="0">
              <a:solidFill>
                <a:srgbClr val="FF0000"/>
              </a:solidFill>
              <a:latin typeface="+mn-lt"/>
              <a:ea typeface="+mn-ea"/>
              <a:cs typeface="B Nazanin" pitchFamily="2" charset="-78"/>
            </a:endParaRPr>
          </a:p>
        </p:txBody>
      </p:sp>
      <p:sp>
        <p:nvSpPr>
          <p:cNvPr id="145411" name="Rectangle 3"/>
          <p:cNvSpPr>
            <a:spLocks noGrp="1" noChangeArrowheads="1"/>
          </p:cNvSpPr>
          <p:nvPr>
            <p:ph idx="1"/>
          </p:nvPr>
        </p:nvSpPr>
        <p:spPr>
          <a:xfrm>
            <a:off x="457200" y="1052736"/>
            <a:ext cx="8686800" cy="5184775"/>
          </a:xfrm>
        </p:spPr>
        <p:txBody>
          <a:bodyPr/>
          <a:lstStyle/>
          <a:p>
            <a:pPr indent="19050" algn="just" eaLnBrk="1" hangingPunct="1">
              <a:lnSpc>
                <a:spcPct val="150000"/>
              </a:lnSpc>
              <a:buNone/>
              <a:defRPr/>
            </a:pPr>
            <a:r>
              <a:rPr lang="fa-IR" sz="4400" b="1" dirty="0" smtClean="0">
                <a:solidFill>
                  <a:schemeClr val="tx2"/>
                </a:solidFill>
                <a:cs typeface="B Nazanin" pitchFamily="2" charset="-78"/>
              </a:rPr>
              <a:t>-  در مثال تئاتر و والیبال  </a:t>
            </a:r>
            <a:r>
              <a:rPr lang="en-US" sz="5400" b="1" dirty="0" err="1" smtClean="0">
                <a:solidFill>
                  <a:srgbClr val="FF0000"/>
                </a:solidFill>
                <a:latin typeface="Times New Roman" pitchFamily="18" charset="0"/>
                <a:cs typeface="Times New Roman" pitchFamily="18" charset="0"/>
              </a:rPr>
              <a:t>MUx</a:t>
            </a:r>
            <a:r>
              <a:rPr lang="en-US" sz="5400" b="1" dirty="0" smtClean="0">
                <a:solidFill>
                  <a:srgbClr val="FF0000"/>
                </a:solidFill>
                <a:latin typeface="Times New Roman" pitchFamily="18" charset="0"/>
                <a:cs typeface="Times New Roman" pitchFamily="18" charset="0"/>
              </a:rPr>
              <a:t> / Px</a:t>
            </a:r>
            <a:r>
              <a:rPr lang="fa-IR" sz="5400" b="1" dirty="0" smtClean="0">
                <a:solidFill>
                  <a:srgbClr val="FF0000"/>
                </a:solidFill>
                <a:latin typeface="Times New Roman" pitchFamily="18" charset="0"/>
                <a:cs typeface="Times New Roman" pitchFamily="18" charset="0"/>
              </a:rPr>
              <a:t> </a:t>
            </a:r>
            <a:r>
              <a:rPr lang="fa-IR" sz="4400" b="1" dirty="0" smtClean="0">
                <a:solidFill>
                  <a:schemeClr val="tx2"/>
                </a:solidFill>
                <a:cs typeface="B Nazanin" pitchFamily="2" charset="-78"/>
              </a:rPr>
              <a:t>و </a:t>
            </a:r>
            <a:r>
              <a:rPr lang="en-US" sz="5400" b="1" dirty="0" err="1" smtClean="0">
                <a:solidFill>
                  <a:srgbClr val="FF0000"/>
                </a:solidFill>
                <a:latin typeface="Times New Roman" pitchFamily="18" charset="0"/>
                <a:cs typeface="Times New Roman" pitchFamily="18" charset="0"/>
              </a:rPr>
              <a:t>MUy</a:t>
            </a:r>
            <a:r>
              <a:rPr lang="en-US" sz="5400" b="1" dirty="0" smtClean="0">
                <a:solidFill>
                  <a:srgbClr val="FF0000"/>
                </a:solidFill>
                <a:latin typeface="Times New Roman" pitchFamily="18" charset="0"/>
                <a:cs typeface="Times New Roman" pitchFamily="18" charset="0"/>
              </a:rPr>
              <a:t> / </a:t>
            </a:r>
            <a:r>
              <a:rPr lang="en-US" sz="5400" b="1" dirty="0" err="1" smtClean="0">
                <a:solidFill>
                  <a:srgbClr val="FF0000"/>
                </a:solidFill>
                <a:latin typeface="Times New Roman" pitchFamily="18" charset="0"/>
                <a:cs typeface="Times New Roman" pitchFamily="18" charset="0"/>
              </a:rPr>
              <a:t>Py</a:t>
            </a:r>
            <a:r>
              <a:rPr lang="fa-IR" sz="5400" b="1" dirty="0" err="1" smtClean="0">
                <a:solidFill>
                  <a:srgbClr val="FF0000"/>
                </a:solidFill>
                <a:latin typeface="Times New Roman" pitchFamily="18" charset="0"/>
                <a:cs typeface="Times New Roman" pitchFamily="18" charset="0"/>
              </a:rPr>
              <a:t> </a:t>
            </a:r>
            <a:r>
              <a:rPr lang="fa-IR" sz="4400" b="1" dirty="0" smtClean="0">
                <a:solidFill>
                  <a:schemeClr val="tx2"/>
                </a:solidFill>
                <a:cs typeface="B Nazanin" pitchFamily="2" charset="-78"/>
              </a:rPr>
              <a:t>را هم حساب کرده و در جدول می نویسیم به ترتیب آن موردی را انتخاب می نماید که حاصل این نسبت برای آن بیشتر باشد.</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pPr algn="just" eaLnBrk="1" hangingPunct="1">
              <a:defRPr/>
            </a:pPr>
            <a:endParaRPr lang="en-US" smtClean="0"/>
          </a:p>
        </p:txBody>
      </p:sp>
      <p:sp>
        <p:nvSpPr>
          <p:cNvPr id="278531" name="Rectangle 3"/>
          <p:cNvSpPr>
            <a:spLocks noGrp="1" noChangeArrowheads="1"/>
          </p:cNvSpPr>
          <p:nvPr>
            <p:ph idx="1"/>
          </p:nvPr>
        </p:nvSpPr>
        <p:spPr/>
        <p:txBody>
          <a:bodyPr/>
          <a:lstStyle/>
          <a:p>
            <a:pPr eaLnBrk="1" hangingPunct="1">
              <a:defRPr/>
            </a:pPr>
            <a:endParaRPr lang="en-US" smtClean="0"/>
          </a:p>
        </p:txBody>
      </p:sp>
      <p:pic>
        <p:nvPicPr>
          <p:cNvPr id="161796" name="Picture 4" descr="A90"/>
          <p:cNvPicPr>
            <a:picLocks noChangeAspect="1" noChangeArrowheads="1"/>
          </p:cNvPicPr>
          <p:nvPr/>
        </p:nvPicPr>
        <p:blipFill>
          <a:blip r:embed="rId2" cstate="print">
            <a:lum contrast="10000"/>
          </a:blip>
          <a:srcRect l="6087" t="7556" r="5211"/>
          <a:stretch>
            <a:fillRect/>
          </a:stretch>
        </p:blipFill>
        <p:spPr bwMode="auto">
          <a:xfrm>
            <a:off x="312547" y="-27384"/>
            <a:ext cx="8579933" cy="68127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p:txBody>
          <a:bodyPr/>
          <a:lstStyle/>
          <a:p>
            <a:pPr algn="just" eaLnBrk="1" hangingPunct="1">
              <a:defRPr/>
            </a:pPr>
            <a:r>
              <a:rPr lang="fa-IR" sz="4800" b="1" dirty="0" smtClean="0">
                <a:solidFill>
                  <a:srgbClr val="FF0000"/>
                </a:solidFill>
                <a:latin typeface="+mn-lt"/>
                <a:ea typeface="+mn-ea"/>
                <a:cs typeface="B Nazanin" pitchFamily="2" charset="-78"/>
              </a:rPr>
              <a:t>حداکثر مطلوبیت</a:t>
            </a:r>
            <a:endParaRPr lang="en-US" sz="4800" b="1" dirty="0" smtClean="0">
              <a:solidFill>
                <a:srgbClr val="FF0000"/>
              </a:solidFill>
              <a:latin typeface="+mn-lt"/>
              <a:ea typeface="+mn-ea"/>
              <a:cs typeface="B Nazanin" pitchFamily="2" charset="-78"/>
            </a:endParaRPr>
          </a:p>
        </p:txBody>
      </p:sp>
      <p:sp>
        <p:nvSpPr>
          <p:cNvPr id="146435" name="Rectangle 3"/>
          <p:cNvSpPr>
            <a:spLocks noGrp="1" noChangeArrowheads="1"/>
          </p:cNvSpPr>
          <p:nvPr>
            <p:ph idx="1"/>
          </p:nvPr>
        </p:nvSpPr>
        <p:spPr>
          <a:xfrm>
            <a:off x="251520" y="1340768"/>
            <a:ext cx="8856984" cy="4530725"/>
          </a:xfrm>
        </p:spPr>
        <p:txBody>
          <a:bodyPr/>
          <a:lstStyle/>
          <a:p>
            <a:pPr indent="19050" eaLnBrk="1" hangingPunct="1">
              <a:lnSpc>
                <a:spcPct val="150000"/>
              </a:lnSpc>
              <a:buNone/>
              <a:defRPr/>
            </a:pPr>
            <a:r>
              <a:rPr lang="fa-IR" sz="4400" b="1" dirty="0" smtClean="0">
                <a:solidFill>
                  <a:schemeClr val="tx2"/>
                </a:solidFill>
                <a:cs typeface="B Nazanin" pitchFamily="2" charset="-78"/>
              </a:rPr>
              <a:t>مصرف کننده ای که به دنبال حداکثر مطلوبیت است، هزینه های خود را روی کالاها و خدمات به صورتی ترتیب می دهد که مطلوبیت حاصل از آخرین ریال مصرف شده برای هر کالا مساوی باشد یعنی: </a:t>
            </a:r>
            <a:endParaRPr lang="en-US" sz="4400" b="1" dirty="0" smtClean="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ChangeArrowheads="1"/>
          </p:cNvSpPr>
          <p:nvPr>
            <p:ph idx="1"/>
          </p:nvPr>
        </p:nvSpPr>
        <p:spPr>
          <a:xfrm>
            <a:off x="457200" y="836613"/>
            <a:ext cx="8229600" cy="4530725"/>
          </a:xfrm>
        </p:spPr>
        <p:txBody>
          <a:bodyPr/>
          <a:lstStyle/>
          <a:p>
            <a:pPr algn="just" eaLnBrk="1" hangingPunct="1">
              <a:buFont typeface="Wingdings" pitchFamily="2" charset="2"/>
              <a:buNone/>
              <a:defRPr/>
            </a:pPr>
            <a:r>
              <a:rPr lang="fa-IR" sz="4400" dirty="0" smtClean="0">
                <a:solidFill>
                  <a:srgbClr val="FF0000"/>
                </a:solidFill>
              </a:rPr>
              <a:t> </a:t>
            </a:r>
            <a:r>
              <a:rPr lang="fa-IR" sz="4000" b="1" dirty="0" smtClean="0">
                <a:solidFill>
                  <a:srgbClr val="FF0000"/>
                </a:solidFill>
                <a:cs typeface="B Nazanin" pitchFamily="2" charset="-78"/>
              </a:rPr>
              <a:t>تعریف دیگر از علم اقتصاد:</a:t>
            </a:r>
          </a:p>
          <a:p>
            <a:pPr marL="176213" indent="17463" algn="ctr" eaLnBrk="1" hangingPunct="1">
              <a:lnSpc>
                <a:spcPct val="150000"/>
              </a:lnSpc>
              <a:buFont typeface="Wingdings" pitchFamily="2" charset="2"/>
              <a:buNone/>
              <a:defRPr/>
            </a:pPr>
            <a:r>
              <a:rPr lang="fa-IR" sz="4400" b="1" dirty="0" smtClean="0">
                <a:cs typeface="B Nazanin" pitchFamily="2" charset="-78"/>
              </a:rPr>
              <a:t>علم اقتصاد مطالعه روش انتخاب و استفاده انسان و جامعه از منابعی است که طبیعت و نسل های گذشته دراختیار او قرار داده است.</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ChangeArrowheads="1"/>
          </p:cNvSpPr>
          <p:nvPr>
            <p:ph idx="1"/>
          </p:nvPr>
        </p:nvSpPr>
        <p:spPr>
          <a:xfrm>
            <a:off x="0" y="980728"/>
            <a:ext cx="9144000" cy="6048375"/>
          </a:xfrm>
        </p:spPr>
        <p:txBody>
          <a:bodyPr/>
          <a:lstStyle/>
          <a:p>
            <a:pPr eaLnBrk="1" hangingPunct="1">
              <a:lnSpc>
                <a:spcPct val="150000"/>
              </a:lnSpc>
              <a:buNone/>
              <a:defRPr/>
            </a:pPr>
            <a:r>
              <a:rPr lang="en-US" sz="4400" b="1" dirty="0" smtClean="0">
                <a:solidFill>
                  <a:schemeClr val="tx2"/>
                </a:solidFill>
                <a:cs typeface="B Nazanin" pitchFamily="2" charset="-78"/>
              </a:rPr>
              <a:t> </a:t>
            </a:r>
            <a:r>
              <a:rPr lang="fa-IR" sz="4400" b="1" dirty="0" smtClean="0">
                <a:solidFill>
                  <a:schemeClr val="tx2"/>
                </a:solidFill>
                <a:cs typeface="B Nazanin" pitchFamily="2" charset="-78"/>
              </a:rPr>
              <a:t>در معادله فوق </a:t>
            </a:r>
            <a:r>
              <a:rPr lang="en-US" sz="5400" b="1" kern="1200" dirty="0" err="1" smtClean="0">
                <a:solidFill>
                  <a:srgbClr val="FF0000"/>
                </a:solidFill>
                <a:latin typeface="Times New Roman" pitchFamily="18" charset="0"/>
                <a:cs typeface="Times New Roman" pitchFamily="18" charset="0"/>
              </a:rPr>
              <a:t>MUx</a:t>
            </a:r>
            <a:r>
              <a:rPr lang="en-US" sz="5400" b="1" kern="1200" dirty="0" smtClean="0">
                <a:solidFill>
                  <a:srgbClr val="FF0000"/>
                </a:solidFill>
                <a:latin typeface="Times New Roman" pitchFamily="18" charset="0"/>
                <a:cs typeface="Times New Roman" pitchFamily="18" charset="0"/>
              </a:rPr>
              <a:t> / Px </a:t>
            </a:r>
            <a:r>
              <a:rPr lang="fa-IR" sz="5400" b="1" kern="1200" dirty="0" err="1" smtClean="0">
                <a:solidFill>
                  <a:srgbClr val="FF0000"/>
                </a:solidFill>
                <a:latin typeface="Times New Roman" pitchFamily="18" charset="0"/>
                <a:cs typeface="Times New Roman" pitchFamily="18" charset="0"/>
              </a:rPr>
              <a:t> </a:t>
            </a:r>
            <a:r>
              <a:rPr lang="fa-IR" sz="4400" b="1" dirty="0" smtClean="0">
                <a:solidFill>
                  <a:schemeClr val="tx2"/>
                </a:solidFill>
                <a:cs typeface="B Nazanin" pitchFamily="2" charset="-78"/>
              </a:rPr>
              <a:t>بیانگر مطلوبیت نهایی حاصل از  آخرین ریال مصرف شده برای کالای </a:t>
            </a:r>
            <a:r>
              <a:rPr lang="en-US" sz="5400" b="1" kern="1200" dirty="0" err="1"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و  </a:t>
            </a:r>
            <a:r>
              <a:rPr lang="en-US" sz="5400" b="1" kern="1200" dirty="0" err="1" smtClean="0">
                <a:solidFill>
                  <a:srgbClr val="FF0000"/>
                </a:solidFill>
                <a:latin typeface="Times New Roman" pitchFamily="18" charset="0"/>
                <a:cs typeface="Times New Roman" pitchFamily="18" charset="0"/>
              </a:rPr>
              <a:t>MUy</a:t>
            </a:r>
            <a:r>
              <a:rPr lang="en-US" sz="5400" b="1" kern="1200" dirty="0" smtClean="0">
                <a:solidFill>
                  <a:srgbClr val="FF0000"/>
                </a:solidFill>
                <a:latin typeface="Times New Roman" pitchFamily="18" charset="0"/>
                <a:cs typeface="Times New Roman" pitchFamily="18" charset="0"/>
              </a:rPr>
              <a:t> / </a:t>
            </a:r>
            <a:r>
              <a:rPr lang="en-US" sz="5400" b="1" kern="1200" dirty="0" err="1" smtClean="0">
                <a:solidFill>
                  <a:srgbClr val="FF0000"/>
                </a:solidFill>
                <a:latin typeface="Times New Roman" pitchFamily="18" charset="0"/>
                <a:cs typeface="Times New Roman" pitchFamily="18" charset="0"/>
              </a:rPr>
              <a:t>Py</a:t>
            </a:r>
            <a:r>
              <a:rPr lang="fa-IR" sz="5400" b="1" kern="1200" dirty="0" err="1" smtClean="0">
                <a:solidFill>
                  <a:srgbClr val="FF0000"/>
                </a:solidFill>
                <a:latin typeface="Times New Roman" pitchFamily="18" charset="0"/>
                <a:cs typeface="Times New Roman" pitchFamily="18" charset="0"/>
              </a:rPr>
              <a:t> </a:t>
            </a:r>
            <a:r>
              <a:rPr lang="fa-IR" sz="4400" b="1" dirty="0" smtClean="0">
                <a:solidFill>
                  <a:schemeClr val="tx2"/>
                </a:solidFill>
                <a:cs typeface="B Nazanin" pitchFamily="2" charset="-78"/>
              </a:rPr>
              <a:t>نشان دهنده مطلوبیت نهایی حاصل از آخرین ریال مصرف شده برای کالای </a:t>
            </a:r>
            <a:r>
              <a:rPr lang="en-US" sz="5400" b="1" kern="1200" dirty="0" smtClean="0">
                <a:solidFill>
                  <a:srgbClr val="FF0000"/>
                </a:solidFill>
                <a:latin typeface="Times New Roman" pitchFamily="18" charset="0"/>
                <a:cs typeface="Times New Roman" pitchFamily="18" charset="0"/>
              </a:rPr>
              <a:t>Y</a:t>
            </a:r>
            <a:r>
              <a:rPr lang="fa-IR" sz="4400" b="1" dirty="0" smtClean="0">
                <a:solidFill>
                  <a:schemeClr val="tx2"/>
                </a:solidFill>
                <a:cs typeface="B Nazanin" pitchFamily="2" charset="-78"/>
              </a:rPr>
              <a:t> میباشد.</a:t>
            </a:r>
            <a:endParaRPr lang="en-US" dirty="0" smtClean="0"/>
          </a:p>
        </p:txBody>
      </p:sp>
      <p:sp>
        <p:nvSpPr>
          <p:cNvPr id="3" name="Rectangle 2"/>
          <p:cNvSpPr/>
          <p:nvPr/>
        </p:nvSpPr>
        <p:spPr>
          <a:xfrm>
            <a:off x="395536" y="201414"/>
            <a:ext cx="8280920" cy="923330"/>
          </a:xfrm>
          <a:prstGeom prst="rect">
            <a:avLst/>
          </a:prstGeom>
        </p:spPr>
        <p:txBody>
          <a:bodyPr wrap="square">
            <a:spAutoFit/>
          </a:bodyPr>
          <a:lstStyle/>
          <a:p>
            <a:r>
              <a:rPr lang="en-US" sz="5400" dirty="0" smtClean="0"/>
              <a:t> </a:t>
            </a:r>
            <a:r>
              <a:rPr lang="en-US" sz="5400" b="1" dirty="0" err="1" smtClean="0">
                <a:solidFill>
                  <a:srgbClr val="FF0000"/>
                </a:solidFill>
                <a:latin typeface="Times New Roman" pitchFamily="18" charset="0"/>
                <a:cs typeface="Times New Roman" pitchFamily="18" charset="0"/>
              </a:rPr>
              <a:t>MUx</a:t>
            </a:r>
            <a:r>
              <a:rPr lang="en-US" sz="5400" b="1" dirty="0" smtClean="0">
                <a:solidFill>
                  <a:srgbClr val="FF0000"/>
                </a:solidFill>
                <a:latin typeface="Times New Roman" pitchFamily="18" charset="0"/>
                <a:cs typeface="Times New Roman" pitchFamily="18" charset="0"/>
              </a:rPr>
              <a:t> / Px = </a:t>
            </a:r>
            <a:r>
              <a:rPr lang="en-US" sz="5400" b="1" dirty="0" err="1" smtClean="0">
                <a:solidFill>
                  <a:srgbClr val="FF0000"/>
                </a:solidFill>
                <a:latin typeface="Times New Roman" pitchFamily="18" charset="0"/>
                <a:cs typeface="Times New Roman" pitchFamily="18" charset="0"/>
              </a:rPr>
              <a:t>MUy</a:t>
            </a:r>
            <a:r>
              <a:rPr lang="en-US" sz="5400" b="1" dirty="0" smtClean="0">
                <a:solidFill>
                  <a:srgbClr val="FF0000"/>
                </a:solidFill>
                <a:latin typeface="Times New Roman" pitchFamily="18" charset="0"/>
                <a:cs typeface="Times New Roman" pitchFamily="18" charset="0"/>
              </a:rPr>
              <a:t> / </a:t>
            </a:r>
            <a:r>
              <a:rPr lang="en-US" sz="5400" b="1" dirty="0" err="1" smtClean="0">
                <a:solidFill>
                  <a:srgbClr val="FF0000"/>
                </a:solidFill>
                <a:latin typeface="Times New Roman" pitchFamily="18" charset="0"/>
                <a:cs typeface="Times New Roman" pitchFamily="18" charset="0"/>
              </a:rPr>
              <a:t>Py</a:t>
            </a:r>
            <a:endParaRPr lang="fa-IR" sz="5400" dirty="0"/>
          </a:p>
        </p:txBody>
      </p:sp>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ChangeArrowheads="1"/>
          </p:cNvSpPr>
          <p:nvPr>
            <p:ph idx="1"/>
          </p:nvPr>
        </p:nvSpPr>
        <p:spPr>
          <a:xfrm>
            <a:off x="0" y="980728"/>
            <a:ext cx="9144000" cy="6048375"/>
          </a:xfrm>
        </p:spPr>
        <p:txBody>
          <a:bodyPr/>
          <a:lstStyle/>
          <a:p>
            <a:pPr eaLnBrk="1" hangingPunct="1">
              <a:lnSpc>
                <a:spcPct val="150000"/>
              </a:lnSpc>
              <a:buNone/>
              <a:defRPr/>
            </a:pPr>
            <a:r>
              <a:rPr lang="fa-IR" sz="4400" b="1" dirty="0" smtClean="0">
                <a:solidFill>
                  <a:schemeClr val="tx2"/>
                </a:solidFill>
                <a:cs typeface="B Nazanin" pitchFamily="2" charset="-78"/>
              </a:rPr>
              <a:t>اگر </a:t>
            </a:r>
            <a:r>
              <a:rPr lang="en-US" sz="5400" b="1" kern="1200" dirty="0" err="1" smtClean="0">
                <a:solidFill>
                  <a:srgbClr val="FF0000"/>
                </a:solidFill>
                <a:latin typeface="Times New Roman" pitchFamily="18" charset="0"/>
                <a:cs typeface="Times New Roman" pitchFamily="18" charset="0"/>
              </a:rPr>
              <a:t>MUx</a:t>
            </a:r>
            <a:r>
              <a:rPr lang="en-US" sz="5400" b="1" kern="1200" dirty="0" smtClean="0">
                <a:solidFill>
                  <a:srgbClr val="FF0000"/>
                </a:solidFill>
                <a:latin typeface="Times New Roman" pitchFamily="18" charset="0"/>
                <a:cs typeface="Times New Roman" pitchFamily="18" charset="0"/>
              </a:rPr>
              <a:t> / Px </a:t>
            </a:r>
            <a:r>
              <a:rPr lang="fa-IR" sz="5400" b="1" kern="1200" dirty="0" smtClean="0">
                <a:solidFill>
                  <a:srgbClr val="FF0000"/>
                </a:solidFill>
                <a:latin typeface="Times New Roman" pitchFamily="18" charset="0"/>
                <a:cs typeface="Times New Roman" pitchFamily="18" charset="0"/>
              </a:rPr>
              <a:t> </a:t>
            </a:r>
            <a:r>
              <a:rPr lang="fa-IR" sz="4400" b="1" dirty="0" smtClean="0">
                <a:solidFill>
                  <a:schemeClr val="tx2"/>
                </a:solidFill>
                <a:cs typeface="B Nazanin" pitchFamily="2" charset="-78"/>
              </a:rPr>
              <a:t>بیشتر از </a:t>
            </a:r>
            <a:r>
              <a:rPr lang="en-US" sz="5400" b="1" kern="1200" dirty="0" err="1" smtClean="0">
                <a:solidFill>
                  <a:srgbClr val="FF0000"/>
                </a:solidFill>
                <a:latin typeface="Times New Roman" pitchFamily="18" charset="0"/>
                <a:cs typeface="Times New Roman" pitchFamily="18" charset="0"/>
              </a:rPr>
              <a:t>MUy</a:t>
            </a:r>
            <a:r>
              <a:rPr lang="en-US" sz="5400" b="1" kern="1200" dirty="0" smtClean="0">
                <a:solidFill>
                  <a:srgbClr val="FF0000"/>
                </a:solidFill>
                <a:latin typeface="Times New Roman" pitchFamily="18" charset="0"/>
                <a:cs typeface="Times New Roman" pitchFamily="18" charset="0"/>
              </a:rPr>
              <a:t> / </a:t>
            </a:r>
            <a:r>
              <a:rPr lang="en-US" sz="5400" b="1" kern="1200" dirty="0" err="1" smtClean="0">
                <a:solidFill>
                  <a:srgbClr val="FF0000"/>
                </a:solidFill>
                <a:latin typeface="Times New Roman" pitchFamily="18" charset="0"/>
                <a:cs typeface="Times New Roman" pitchFamily="18" charset="0"/>
              </a:rPr>
              <a:t>Py</a:t>
            </a:r>
            <a:r>
              <a:rPr lang="fa-IR" sz="5400" b="1" kern="1200" dirty="0" err="1" smtClean="0">
                <a:solidFill>
                  <a:srgbClr val="FF0000"/>
                </a:solidFill>
                <a:latin typeface="Times New Roman" pitchFamily="18" charset="0"/>
                <a:cs typeface="Times New Roman" pitchFamily="18" charset="0"/>
              </a:rPr>
              <a:t>  </a:t>
            </a:r>
            <a:r>
              <a:rPr lang="fa-IR" sz="4400" b="1" dirty="0" smtClean="0">
                <a:solidFill>
                  <a:schemeClr val="tx2"/>
                </a:solidFill>
                <a:cs typeface="B Nazanin" pitchFamily="2" charset="-78"/>
              </a:rPr>
              <a:t>باشد، آنگاه اصل حداکثر کردن مطلوبیت اقتضا می کند که تقاضای </a:t>
            </a:r>
            <a:r>
              <a:rPr lang="en-US" sz="5400" b="1" kern="1200" dirty="0" err="1"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افزایش و تقاضای </a:t>
            </a:r>
            <a:r>
              <a:rPr lang="en-US" sz="5400" b="1" kern="1200" dirty="0" err="1" smtClean="0">
                <a:solidFill>
                  <a:srgbClr val="FF0000"/>
                </a:solidFill>
                <a:latin typeface="Times New Roman" pitchFamily="18" charset="0"/>
                <a:cs typeface="Times New Roman" pitchFamily="18" charset="0"/>
              </a:rPr>
              <a:t>Y</a:t>
            </a:r>
            <a:r>
              <a:rPr lang="fa-IR" sz="4400" b="1" dirty="0" smtClean="0">
                <a:solidFill>
                  <a:schemeClr val="tx2"/>
                </a:solidFill>
                <a:cs typeface="B Nazanin" pitchFamily="2" charset="-78"/>
              </a:rPr>
              <a:t> کاهش یابد و نتیجتا،</a:t>
            </a:r>
            <a:endParaRPr lang="en-US" dirty="0" smtClean="0"/>
          </a:p>
        </p:txBody>
      </p:sp>
      <p:sp>
        <p:nvSpPr>
          <p:cNvPr id="3" name="Rectangle 2"/>
          <p:cNvSpPr/>
          <p:nvPr/>
        </p:nvSpPr>
        <p:spPr>
          <a:xfrm>
            <a:off x="395536" y="201414"/>
            <a:ext cx="8280920" cy="923330"/>
          </a:xfrm>
          <a:prstGeom prst="rect">
            <a:avLst/>
          </a:prstGeom>
        </p:spPr>
        <p:txBody>
          <a:bodyPr wrap="square">
            <a:spAutoFit/>
          </a:bodyPr>
          <a:lstStyle/>
          <a:p>
            <a:r>
              <a:rPr lang="en-US" sz="5400" dirty="0" smtClean="0"/>
              <a:t> </a:t>
            </a:r>
            <a:r>
              <a:rPr lang="en-US" sz="5400" b="1" dirty="0" err="1" smtClean="0">
                <a:solidFill>
                  <a:srgbClr val="FF0000"/>
                </a:solidFill>
                <a:latin typeface="Times New Roman" pitchFamily="18" charset="0"/>
                <a:cs typeface="Times New Roman" pitchFamily="18" charset="0"/>
              </a:rPr>
              <a:t>MUx</a:t>
            </a:r>
            <a:r>
              <a:rPr lang="en-US" sz="5400" b="1" dirty="0" smtClean="0">
                <a:solidFill>
                  <a:srgbClr val="FF0000"/>
                </a:solidFill>
                <a:latin typeface="Times New Roman" pitchFamily="18" charset="0"/>
                <a:cs typeface="Times New Roman" pitchFamily="18" charset="0"/>
              </a:rPr>
              <a:t> / Px = </a:t>
            </a:r>
            <a:r>
              <a:rPr lang="en-US" sz="5400" b="1" dirty="0" err="1" smtClean="0">
                <a:solidFill>
                  <a:srgbClr val="FF0000"/>
                </a:solidFill>
                <a:latin typeface="Times New Roman" pitchFamily="18" charset="0"/>
                <a:cs typeface="Times New Roman" pitchFamily="18" charset="0"/>
              </a:rPr>
              <a:t>MUy</a:t>
            </a:r>
            <a:r>
              <a:rPr lang="en-US" sz="5400" b="1" dirty="0" smtClean="0">
                <a:solidFill>
                  <a:srgbClr val="FF0000"/>
                </a:solidFill>
                <a:latin typeface="Times New Roman" pitchFamily="18" charset="0"/>
                <a:cs typeface="Times New Roman" pitchFamily="18" charset="0"/>
              </a:rPr>
              <a:t> / </a:t>
            </a:r>
            <a:r>
              <a:rPr lang="en-US" sz="5400" b="1" dirty="0" err="1" smtClean="0">
                <a:solidFill>
                  <a:srgbClr val="FF0000"/>
                </a:solidFill>
                <a:latin typeface="Times New Roman" pitchFamily="18" charset="0"/>
                <a:cs typeface="Times New Roman" pitchFamily="18" charset="0"/>
              </a:rPr>
              <a:t>Py</a:t>
            </a:r>
            <a:endParaRPr lang="fa-IR" sz="5400" dirty="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9" name="Rectangle 3"/>
          <p:cNvSpPr>
            <a:spLocks noGrp="1" noChangeArrowheads="1"/>
          </p:cNvSpPr>
          <p:nvPr>
            <p:ph idx="1"/>
          </p:nvPr>
        </p:nvSpPr>
        <p:spPr>
          <a:xfrm>
            <a:off x="0" y="476672"/>
            <a:ext cx="9144000" cy="6048375"/>
          </a:xfrm>
        </p:spPr>
        <p:txBody>
          <a:bodyPr/>
          <a:lstStyle/>
          <a:p>
            <a:pPr eaLnBrk="1" hangingPunct="1">
              <a:lnSpc>
                <a:spcPct val="150000"/>
              </a:lnSpc>
              <a:buNone/>
              <a:defRPr/>
            </a:pPr>
            <a:r>
              <a:rPr lang="fa-IR" sz="4400" b="1" dirty="0" smtClean="0">
                <a:solidFill>
                  <a:schemeClr val="tx2"/>
                </a:solidFill>
                <a:cs typeface="B Nazanin" pitchFamily="2" charset="-78"/>
              </a:rPr>
              <a:t>و نتیجتاٌ بر اساس قانون نزولی بودن مطلوبیت نهایی  </a:t>
            </a:r>
            <a:r>
              <a:rPr lang="en-US" sz="5400" b="1" kern="1200" dirty="0" err="1" smtClean="0">
                <a:solidFill>
                  <a:srgbClr val="FF0000"/>
                </a:solidFill>
                <a:latin typeface="Times New Roman" pitchFamily="18" charset="0"/>
                <a:cs typeface="Times New Roman" pitchFamily="18" charset="0"/>
              </a:rPr>
              <a:t>MUx</a:t>
            </a:r>
            <a:r>
              <a:rPr lang="fa-IR" sz="4400" b="1" dirty="0" smtClean="0">
                <a:solidFill>
                  <a:schemeClr val="tx2"/>
                </a:solidFill>
                <a:cs typeface="B Nazanin" pitchFamily="2" charset="-78"/>
              </a:rPr>
              <a:t> کاهش و </a:t>
            </a:r>
            <a:r>
              <a:rPr lang="en-US" sz="5400" b="1" kern="1200" dirty="0" err="1" smtClean="0">
                <a:solidFill>
                  <a:srgbClr val="FF0000"/>
                </a:solidFill>
                <a:latin typeface="Times New Roman" pitchFamily="18" charset="0"/>
                <a:cs typeface="Times New Roman" pitchFamily="18" charset="0"/>
              </a:rPr>
              <a:t>MUy</a:t>
            </a:r>
            <a:r>
              <a:rPr lang="fa-IR" sz="4400" b="1" dirty="0" smtClean="0">
                <a:solidFill>
                  <a:schemeClr val="tx2"/>
                </a:solidFill>
                <a:cs typeface="B Nazanin" pitchFamily="2" charset="-78"/>
              </a:rPr>
              <a:t> افزایش می یابد. این روند تا جایی ادامه می یابد که تساوی زیر برقرار شود. </a:t>
            </a:r>
            <a:endParaRPr lang="en-US" sz="4400" b="1" dirty="0" smtClean="0">
              <a:solidFill>
                <a:schemeClr val="tx2"/>
              </a:solidFill>
              <a:cs typeface="B Nazanin" pitchFamily="2" charset="-78"/>
            </a:endParaRPr>
          </a:p>
          <a:p>
            <a:pPr eaLnBrk="1" hangingPunct="1">
              <a:lnSpc>
                <a:spcPct val="150000"/>
              </a:lnSpc>
              <a:buNone/>
              <a:defRPr/>
            </a:pPr>
            <a:r>
              <a:rPr lang="fa-IR" dirty="0" smtClean="0"/>
              <a:t>                  </a:t>
            </a:r>
            <a:endParaRPr lang="en-US" dirty="0" smtClean="0"/>
          </a:p>
        </p:txBody>
      </p:sp>
      <p:sp>
        <p:nvSpPr>
          <p:cNvPr id="3" name="Rectangle 2"/>
          <p:cNvSpPr/>
          <p:nvPr/>
        </p:nvSpPr>
        <p:spPr>
          <a:xfrm>
            <a:off x="323528" y="5445224"/>
            <a:ext cx="8280920" cy="923330"/>
          </a:xfrm>
          <a:prstGeom prst="rect">
            <a:avLst/>
          </a:prstGeom>
        </p:spPr>
        <p:txBody>
          <a:bodyPr wrap="square">
            <a:spAutoFit/>
          </a:bodyPr>
          <a:lstStyle/>
          <a:p>
            <a:r>
              <a:rPr lang="en-US" sz="5400" dirty="0" smtClean="0"/>
              <a:t> </a:t>
            </a:r>
            <a:r>
              <a:rPr lang="en-US" sz="5400" b="1" dirty="0" err="1" smtClean="0">
                <a:solidFill>
                  <a:srgbClr val="FF0000"/>
                </a:solidFill>
                <a:latin typeface="Times New Roman" pitchFamily="18" charset="0"/>
                <a:cs typeface="Times New Roman" pitchFamily="18" charset="0"/>
              </a:rPr>
              <a:t>MUx</a:t>
            </a:r>
            <a:r>
              <a:rPr lang="en-US" sz="5400" b="1" dirty="0" smtClean="0">
                <a:solidFill>
                  <a:srgbClr val="FF0000"/>
                </a:solidFill>
                <a:latin typeface="Times New Roman" pitchFamily="18" charset="0"/>
                <a:cs typeface="Times New Roman" pitchFamily="18" charset="0"/>
              </a:rPr>
              <a:t> / Px = </a:t>
            </a:r>
            <a:r>
              <a:rPr lang="en-US" sz="5400" b="1" dirty="0" err="1" smtClean="0">
                <a:solidFill>
                  <a:srgbClr val="FF0000"/>
                </a:solidFill>
                <a:latin typeface="Times New Roman" pitchFamily="18" charset="0"/>
                <a:cs typeface="Times New Roman" pitchFamily="18" charset="0"/>
              </a:rPr>
              <a:t>MUy</a:t>
            </a:r>
            <a:r>
              <a:rPr lang="en-US" sz="5400" b="1" dirty="0" smtClean="0">
                <a:solidFill>
                  <a:srgbClr val="FF0000"/>
                </a:solidFill>
                <a:latin typeface="Times New Roman" pitchFamily="18" charset="0"/>
                <a:cs typeface="Times New Roman" pitchFamily="18" charset="0"/>
              </a:rPr>
              <a:t> / </a:t>
            </a:r>
            <a:r>
              <a:rPr lang="en-US" sz="5400" b="1" dirty="0" err="1" smtClean="0">
                <a:solidFill>
                  <a:srgbClr val="FF0000"/>
                </a:solidFill>
                <a:latin typeface="Times New Roman" pitchFamily="18" charset="0"/>
                <a:cs typeface="Times New Roman" pitchFamily="18" charset="0"/>
              </a:rPr>
              <a:t>Py</a:t>
            </a:r>
            <a:endParaRPr lang="fa-IR" sz="5400" dirty="0"/>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277813"/>
            <a:ext cx="8229600" cy="919162"/>
          </a:xfrm>
        </p:spPr>
        <p:txBody>
          <a:bodyPr/>
          <a:lstStyle/>
          <a:p>
            <a:pPr algn="just" eaLnBrk="1" hangingPunct="1">
              <a:defRPr/>
            </a:pPr>
            <a:r>
              <a:rPr lang="fa-IR" sz="4800" b="1" dirty="0">
                <a:solidFill>
                  <a:srgbClr val="FF0000"/>
                </a:solidFill>
                <a:latin typeface="+mn-lt"/>
                <a:ea typeface="+mn-ea"/>
                <a:cs typeface="B Nazanin" pitchFamily="2" charset="-78"/>
              </a:rPr>
              <a:t>نرخ نهایی جانشینی </a:t>
            </a:r>
            <a:r>
              <a:rPr lang="fa-IR" sz="5400" b="1" kern="1200" dirty="0">
                <a:solidFill>
                  <a:srgbClr val="FF0000"/>
                </a:solidFill>
                <a:latin typeface="Times New Roman" pitchFamily="18" charset="0"/>
                <a:ea typeface="+mn-ea"/>
                <a:cs typeface="Times New Roman" pitchFamily="18" charset="0"/>
              </a:rPr>
              <a:t>(</a:t>
            </a:r>
            <a:r>
              <a:rPr lang="en-US" sz="5400" b="1" kern="1200" dirty="0">
                <a:solidFill>
                  <a:srgbClr val="FF0000"/>
                </a:solidFill>
                <a:latin typeface="Times New Roman" pitchFamily="18" charset="0"/>
                <a:ea typeface="+mn-ea"/>
                <a:cs typeface="Times New Roman" pitchFamily="18" charset="0"/>
              </a:rPr>
              <a:t>MRS</a:t>
            </a:r>
            <a:r>
              <a:rPr lang="fa-IR" sz="5400" b="1" kern="1200" dirty="0">
                <a:solidFill>
                  <a:srgbClr val="FF0000"/>
                </a:solidFill>
                <a:latin typeface="Times New Roman" pitchFamily="18" charset="0"/>
                <a:ea typeface="+mn-ea"/>
                <a:cs typeface="Times New Roman" pitchFamily="18" charset="0"/>
              </a:rPr>
              <a:t>):</a:t>
            </a:r>
            <a:endParaRPr lang="en-US" sz="5400" b="1" kern="1200" dirty="0">
              <a:solidFill>
                <a:srgbClr val="FF0000"/>
              </a:solidFill>
              <a:latin typeface="Times New Roman" pitchFamily="18" charset="0"/>
              <a:ea typeface="+mn-ea"/>
              <a:cs typeface="Times New Roman" pitchFamily="18" charset="0"/>
            </a:endParaRPr>
          </a:p>
        </p:txBody>
      </p:sp>
      <p:sp>
        <p:nvSpPr>
          <p:cNvPr id="148483" name="Rectangle 3"/>
          <p:cNvSpPr>
            <a:spLocks noGrp="1" noChangeArrowheads="1"/>
          </p:cNvSpPr>
          <p:nvPr>
            <p:ph idx="1"/>
          </p:nvPr>
        </p:nvSpPr>
        <p:spPr>
          <a:xfrm>
            <a:off x="35496" y="1490563"/>
            <a:ext cx="8892479" cy="4530725"/>
          </a:xfrm>
        </p:spPr>
        <p:txBody>
          <a:bodyPr/>
          <a:lstStyle/>
          <a:p>
            <a:pPr marL="0" indent="0" algn="just" eaLnBrk="1" hangingPunct="1">
              <a:lnSpc>
                <a:spcPct val="150000"/>
              </a:lnSpc>
              <a:buNone/>
              <a:defRPr/>
            </a:pPr>
            <a:r>
              <a:rPr lang="fa-IR" sz="4400" b="1" dirty="0">
                <a:solidFill>
                  <a:schemeClr val="tx2"/>
                </a:solidFill>
                <a:cs typeface="B Nazanin" pitchFamily="2" charset="-78"/>
              </a:rPr>
              <a:t>عبارت است از نسبت مطلوبیت نهایی کالای </a:t>
            </a:r>
            <a:r>
              <a:rPr lang="en-US" sz="5400" b="1" kern="1200" dirty="0"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a:t>
            </a:r>
            <a:r>
              <a:rPr lang="fa-IR" sz="4400" b="1" dirty="0">
                <a:solidFill>
                  <a:schemeClr val="tx2"/>
                </a:solidFill>
                <a:cs typeface="B Nazanin" pitchFamily="2" charset="-78"/>
              </a:rPr>
              <a:t>به مطلوبیت نهایی کالای </a:t>
            </a:r>
            <a:r>
              <a:rPr lang="en-US" sz="5400" b="1" kern="1200" dirty="0" smtClean="0">
                <a:solidFill>
                  <a:srgbClr val="FF0000"/>
                </a:solidFill>
                <a:latin typeface="Times New Roman" pitchFamily="18" charset="0"/>
                <a:cs typeface="Times New Roman" pitchFamily="18" charset="0"/>
              </a:rPr>
              <a:t>Y</a:t>
            </a:r>
            <a:r>
              <a:rPr lang="fa-IR" sz="4400" b="1" dirty="0" smtClean="0">
                <a:solidFill>
                  <a:schemeClr val="tx2"/>
                </a:solidFill>
                <a:cs typeface="B Nazanin" pitchFamily="2" charset="-78"/>
              </a:rPr>
              <a:t>.</a:t>
            </a:r>
            <a:endParaRPr lang="en-US" sz="4400" b="1" dirty="0" smtClean="0">
              <a:solidFill>
                <a:schemeClr val="tx2"/>
              </a:solidFill>
              <a:cs typeface="B Nazanin" pitchFamily="2" charset="-78"/>
            </a:endParaRPr>
          </a:p>
          <a:p>
            <a:pPr marL="0" indent="0" algn="just" eaLnBrk="1" hangingPunct="1">
              <a:lnSpc>
                <a:spcPct val="150000"/>
              </a:lnSpc>
              <a:buNone/>
              <a:defRPr/>
            </a:pPr>
            <a:r>
              <a:rPr lang="fa-IR" sz="4400" b="1" dirty="0" smtClean="0">
                <a:solidFill>
                  <a:schemeClr val="tx2"/>
                </a:solidFill>
                <a:cs typeface="B Nazanin" pitchFamily="2" charset="-78"/>
              </a:rPr>
              <a:t> </a:t>
            </a:r>
            <a:r>
              <a:rPr lang="en-US" sz="5400" b="1" kern="1200" dirty="0" smtClean="0">
                <a:solidFill>
                  <a:srgbClr val="FF0000"/>
                </a:solidFill>
                <a:latin typeface="Times New Roman" pitchFamily="18" charset="0"/>
                <a:cs typeface="Times New Roman" pitchFamily="18" charset="0"/>
              </a:rPr>
              <a:t>MRS </a:t>
            </a:r>
            <a:r>
              <a:rPr lang="en-US" sz="5400" b="1" kern="1200" dirty="0">
                <a:solidFill>
                  <a:srgbClr val="FF0000"/>
                </a:solidFill>
                <a:latin typeface="Times New Roman" pitchFamily="18" charset="0"/>
                <a:cs typeface="Times New Roman" pitchFamily="18" charset="0"/>
              </a:rPr>
              <a:t>= </a:t>
            </a:r>
            <a:r>
              <a:rPr lang="en-US" sz="5400" b="1" kern="1200" dirty="0" err="1" smtClean="0">
                <a:solidFill>
                  <a:srgbClr val="FF0000"/>
                </a:solidFill>
                <a:latin typeface="Times New Roman" pitchFamily="18" charset="0"/>
                <a:cs typeface="Times New Roman" pitchFamily="18" charset="0"/>
              </a:rPr>
              <a:t>MUx</a:t>
            </a:r>
            <a:r>
              <a:rPr lang="en-US" sz="5400" b="1" kern="1200" dirty="0" smtClean="0">
                <a:solidFill>
                  <a:srgbClr val="FF0000"/>
                </a:solidFill>
                <a:latin typeface="Times New Roman" pitchFamily="18" charset="0"/>
                <a:cs typeface="Times New Roman" pitchFamily="18" charset="0"/>
              </a:rPr>
              <a:t> </a:t>
            </a:r>
            <a:r>
              <a:rPr lang="en-US" sz="5400" b="1" kern="1200" dirty="0">
                <a:solidFill>
                  <a:srgbClr val="FF0000"/>
                </a:solidFill>
                <a:latin typeface="Times New Roman" pitchFamily="18" charset="0"/>
                <a:cs typeface="Times New Roman" pitchFamily="18" charset="0"/>
              </a:rPr>
              <a:t>/ </a:t>
            </a:r>
            <a:r>
              <a:rPr lang="en-US" sz="5400" b="1" kern="1200" dirty="0" err="1" smtClean="0">
                <a:solidFill>
                  <a:srgbClr val="FF0000"/>
                </a:solidFill>
                <a:latin typeface="Times New Roman" pitchFamily="18" charset="0"/>
                <a:cs typeface="Times New Roman" pitchFamily="18" charset="0"/>
              </a:rPr>
              <a:t>MUy</a:t>
            </a:r>
            <a:r>
              <a:rPr lang="en-US" sz="5400" b="1" kern="1200" dirty="0" smtClean="0">
                <a:solidFill>
                  <a:srgbClr val="FF0000"/>
                </a:solidFill>
                <a:latin typeface="Times New Roman" pitchFamily="18" charset="0"/>
                <a:cs typeface="Times New Roman" pitchFamily="18" charset="0"/>
              </a:rPr>
              <a:t> </a:t>
            </a:r>
            <a:r>
              <a:rPr lang="en-US" sz="5400" b="1" kern="1200" dirty="0">
                <a:solidFill>
                  <a:srgbClr val="FF0000"/>
                </a:solidFill>
                <a:latin typeface="Times New Roman" pitchFamily="18" charset="0"/>
                <a:cs typeface="Times New Roman" pitchFamily="18" charset="0"/>
              </a:rPr>
              <a:t>= Px / </a:t>
            </a:r>
            <a:r>
              <a:rPr lang="en-US" sz="5400" b="1" kern="1200" dirty="0" err="1" smtClean="0">
                <a:solidFill>
                  <a:srgbClr val="FF0000"/>
                </a:solidFill>
                <a:latin typeface="Times New Roman" pitchFamily="18" charset="0"/>
                <a:cs typeface="Times New Roman" pitchFamily="18" charset="0"/>
              </a:rPr>
              <a:t>Py</a:t>
            </a:r>
            <a:endParaRPr lang="fa-IR" sz="5400" b="1" kern="12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57200" y="277813"/>
            <a:ext cx="8229600" cy="919162"/>
          </a:xfrm>
        </p:spPr>
        <p:txBody>
          <a:bodyPr/>
          <a:lstStyle/>
          <a:p>
            <a:pPr algn="just" eaLnBrk="1" hangingPunct="1">
              <a:defRPr/>
            </a:pPr>
            <a:r>
              <a:rPr lang="fa-IR" sz="4800" b="1" dirty="0">
                <a:solidFill>
                  <a:srgbClr val="FF0000"/>
                </a:solidFill>
                <a:latin typeface="+mn-lt"/>
                <a:ea typeface="+mn-ea"/>
                <a:cs typeface="B Nazanin" pitchFamily="2" charset="-78"/>
              </a:rPr>
              <a:t>نرخ نهایی جانشینی </a:t>
            </a:r>
            <a:r>
              <a:rPr lang="fa-IR" sz="5400" b="1" kern="1200" dirty="0">
                <a:solidFill>
                  <a:srgbClr val="FF0000"/>
                </a:solidFill>
                <a:latin typeface="Times New Roman" pitchFamily="18" charset="0"/>
                <a:ea typeface="+mn-ea"/>
                <a:cs typeface="Times New Roman" pitchFamily="18" charset="0"/>
              </a:rPr>
              <a:t>(</a:t>
            </a:r>
            <a:r>
              <a:rPr lang="en-US" sz="5400" b="1" kern="1200" dirty="0">
                <a:solidFill>
                  <a:srgbClr val="FF0000"/>
                </a:solidFill>
                <a:latin typeface="Times New Roman" pitchFamily="18" charset="0"/>
                <a:ea typeface="+mn-ea"/>
                <a:cs typeface="Times New Roman" pitchFamily="18" charset="0"/>
              </a:rPr>
              <a:t>MRS</a:t>
            </a:r>
            <a:r>
              <a:rPr lang="fa-IR" sz="5400" b="1" kern="1200" dirty="0">
                <a:solidFill>
                  <a:srgbClr val="FF0000"/>
                </a:solidFill>
                <a:latin typeface="Times New Roman" pitchFamily="18" charset="0"/>
                <a:ea typeface="+mn-ea"/>
                <a:cs typeface="Times New Roman" pitchFamily="18" charset="0"/>
              </a:rPr>
              <a:t>):</a:t>
            </a:r>
            <a:endParaRPr lang="en-US" sz="5400" b="1" kern="1200" dirty="0">
              <a:solidFill>
                <a:srgbClr val="FF0000"/>
              </a:solidFill>
              <a:latin typeface="Times New Roman" pitchFamily="18" charset="0"/>
              <a:ea typeface="+mn-ea"/>
              <a:cs typeface="Times New Roman" pitchFamily="18" charset="0"/>
            </a:endParaRPr>
          </a:p>
        </p:txBody>
      </p:sp>
      <p:sp>
        <p:nvSpPr>
          <p:cNvPr id="148483" name="Rectangle 3"/>
          <p:cNvSpPr>
            <a:spLocks noGrp="1" noChangeArrowheads="1"/>
          </p:cNvSpPr>
          <p:nvPr>
            <p:ph idx="1"/>
          </p:nvPr>
        </p:nvSpPr>
        <p:spPr>
          <a:xfrm>
            <a:off x="35496" y="908720"/>
            <a:ext cx="8892479" cy="4530725"/>
          </a:xfrm>
        </p:spPr>
        <p:txBody>
          <a:bodyPr/>
          <a:lstStyle/>
          <a:p>
            <a:pPr marL="0" indent="0" algn="just" eaLnBrk="1" hangingPunct="1">
              <a:lnSpc>
                <a:spcPct val="150000"/>
              </a:lnSpc>
              <a:buNone/>
              <a:defRPr/>
            </a:pPr>
            <a:r>
              <a:rPr lang="fa-IR" sz="4400" b="1" dirty="0" smtClean="0">
                <a:solidFill>
                  <a:schemeClr val="tx2"/>
                </a:solidFill>
                <a:cs typeface="B Nazanin" pitchFamily="2" charset="-78"/>
              </a:rPr>
              <a:t>اگر</a:t>
            </a:r>
            <a:r>
              <a:rPr lang="fa-IR" sz="6600" b="1" kern="1200" dirty="0" smtClean="0">
                <a:solidFill>
                  <a:srgbClr val="FF0000"/>
                </a:solidFill>
                <a:latin typeface="Times New Roman" pitchFamily="18" charset="0"/>
                <a:cs typeface="Times New Roman" pitchFamily="18" charset="0"/>
              </a:rPr>
              <a:t>5</a:t>
            </a:r>
            <a:r>
              <a:rPr lang="fa-IR" sz="4400" b="1" dirty="0" smtClean="0">
                <a:solidFill>
                  <a:schemeClr val="tx2"/>
                </a:solidFill>
                <a:cs typeface="B Nazanin" pitchFamily="2" charset="-78"/>
              </a:rPr>
              <a:t> </a:t>
            </a:r>
            <a:r>
              <a:rPr lang="en-US" sz="5400" b="1" kern="1200" dirty="0">
                <a:solidFill>
                  <a:srgbClr val="FF0000"/>
                </a:solidFill>
                <a:latin typeface="Times New Roman" pitchFamily="18" charset="0"/>
                <a:cs typeface="Times New Roman" pitchFamily="18" charset="0"/>
              </a:rPr>
              <a:t>MRS =</a:t>
            </a:r>
            <a:r>
              <a:rPr lang="fa-IR" sz="4400" b="1" dirty="0">
                <a:solidFill>
                  <a:schemeClr val="tx2"/>
                </a:solidFill>
                <a:cs typeface="B Nazanin" pitchFamily="2" charset="-78"/>
              </a:rPr>
              <a:t> باشد یعنی اینکه یک واحد </a:t>
            </a:r>
            <a:r>
              <a:rPr lang="en-US" sz="5400" b="1" kern="1200" dirty="0"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a:t>
            </a:r>
            <a:r>
              <a:rPr lang="fa-IR" sz="4400" b="1" dirty="0">
                <a:solidFill>
                  <a:schemeClr val="tx2"/>
                </a:solidFill>
                <a:cs typeface="B Nazanin" pitchFamily="2" charset="-78"/>
              </a:rPr>
              <a:t>، </a:t>
            </a:r>
            <a:r>
              <a:rPr lang="fa-IR" sz="6600" b="1" u="sng" dirty="0">
                <a:solidFill>
                  <a:srgbClr val="FF0000"/>
                </a:solidFill>
                <a:cs typeface="B Nazanin" pitchFamily="2" charset="-78"/>
              </a:rPr>
              <a:t>5</a:t>
            </a:r>
            <a:r>
              <a:rPr lang="fa-IR" sz="4400" b="1" dirty="0">
                <a:solidFill>
                  <a:schemeClr val="tx2"/>
                </a:solidFill>
                <a:cs typeface="B Nazanin" pitchFamily="2" charset="-78"/>
              </a:rPr>
              <a:t> برابر یک واحد از </a:t>
            </a:r>
            <a:r>
              <a:rPr lang="en-US" sz="5400" b="1" kern="1200" dirty="0" smtClean="0">
                <a:solidFill>
                  <a:srgbClr val="FF0000"/>
                </a:solidFill>
                <a:latin typeface="Times New Roman" pitchFamily="18" charset="0"/>
                <a:cs typeface="Times New Roman" pitchFamily="18" charset="0"/>
              </a:rPr>
              <a:t>Y</a:t>
            </a:r>
            <a:r>
              <a:rPr lang="fa-IR" sz="4400" b="1" dirty="0" smtClean="0">
                <a:solidFill>
                  <a:schemeClr val="tx2"/>
                </a:solidFill>
                <a:cs typeface="B Nazanin" pitchFamily="2" charset="-78"/>
              </a:rPr>
              <a:t> </a:t>
            </a:r>
            <a:r>
              <a:rPr lang="fa-IR" sz="4400" b="1" dirty="0">
                <a:solidFill>
                  <a:schemeClr val="tx2"/>
                </a:solidFill>
                <a:cs typeface="B Nazanin" pitchFamily="2" charset="-78"/>
              </a:rPr>
              <a:t>ارزش دارد. یعنی حاضر هستیم </a:t>
            </a:r>
            <a:r>
              <a:rPr lang="fa-IR" sz="6600" b="1" u="sng" dirty="0">
                <a:solidFill>
                  <a:srgbClr val="FF0000"/>
                </a:solidFill>
                <a:cs typeface="B Nazanin" pitchFamily="2" charset="-78"/>
              </a:rPr>
              <a:t>5</a:t>
            </a:r>
            <a:r>
              <a:rPr lang="fa-IR" sz="4400" b="1" dirty="0">
                <a:solidFill>
                  <a:schemeClr val="tx2"/>
                </a:solidFill>
                <a:cs typeface="B Nazanin" pitchFamily="2" charset="-78"/>
              </a:rPr>
              <a:t> واحد از </a:t>
            </a:r>
            <a:r>
              <a:rPr lang="en-US" sz="5400" b="1" kern="1200" dirty="0" smtClean="0">
                <a:solidFill>
                  <a:srgbClr val="FF0000"/>
                </a:solidFill>
                <a:latin typeface="Times New Roman" pitchFamily="18" charset="0"/>
                <a:cs typeface="Times New Roman" pitchFamily="18" charset="0"/>
              </a:rPr>
              <a:t>Y</a:t>
            </a:r>
            <a:r>
              <a:rPr lang="fa-IR" sz="4400" b="1" dirty="0" smtClean="0">
                <a:solidFill>
                  <a:schemeClr val="tx2"/>
                </a:solidFill>
                <a:cs typeface="B Nazanin" pitchFamily="2" charset="-78"/>
              </a:rPr>
              <a:t> </a:t>
            </a:r>
            <a:r>
              <a:rPr lang="fa-IR" sz="4400" b="1" dirty="0">
                <a:solidFill>
                  <a:schemeClr val="tx2"/>
                </a:solidFill>
                <a:cs typeface="B Nazanin" pitchFamily="2" charset="-78"/>
              </a:rPr>
              <a:t>را با یک واحد از</a:t>
            </a:r>
            <a:r>
              <a:rPr lang="fa-IR" sz="5400" b="1" kern="1200" dirty="0">
                <a:solidFill>
                  <a:srgbClr val="FF0000"/>
                </a:solidFill>
                <a:latin typeface="Times New Roman" pitchFamily="18" charset="0"/>
                <a:cs typeface="Times New Roman" pitchFamily="18" charset="0"/>
              </a:rPr>
              <a:t> </a:t>
            </a:r>
            <a:r>
              <a:rPr lang="en-US" sz="5400" b="1" kern="1200" dirty="0"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a:t>
            </a:r>
            <a:r>
              <a:rPr lang="fa-IR" sz="4400" b="1" dirty="0">
                <a:solidFill>
                  <a:schemeClr val="tx2"/>
                </a:solidFill>
                <a:cs typeface="B Nazanin" pitchFamily="2" charset="-78"/>
              </a:rPr>
              <a:t>مبادله کنیم.</a:t>
            </a:r>
            <a:endParaRPr lang="en-US" sz="4400" b="1" dirty="0">
              <a:solidFill>
                <a:schemeClr val="tx2"/>
              </a:solidFill>
              <a:cs typeface="B Nazanin" pitchFamily="2" charset="-78"/>
            </a:endParaRPr>
          </a:p>
        </p:txBody>
      </p:sp>
    </p:spTree>
    <p:extLst>
      <p:ext uri="{BB962C8B-B14F-4D97-AF65-F5344CB8AC3E}">
        <p14:creationId xmlns:p14="http://schemas.microsoft.com/office/powerpoint/2010/main" val="1920253260"/>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457200" y="-27384"/>
            <a:ext cx="8229600" cy="1139825"/>
          </a:xfrm>
        </p:spPr>
        <p:txBody>
          <a:bodyPr/>
          <a:lstStyle/>
          <a:p>
            <a:pPr algn="just" eaLnBrk="1" hangingPunct="1">
              <a:defRPr/>
            </a:pPr>
            <a:r>
              <a:rPr lang="fa-IR" sz="4800" b="1" dirty="0">
                <a:solidFill>
                  <a:srgbClr val="FF0000"/>
                </a:solidFill>
                <a:latin typeface="+mn-lt"/>
                <a:ea typeface="+mn-ea"/>
                <a:cs typeface="B Nazanin" pitchFamily="2" charset="-78"/>
              </a:rPr>
              <a:t>ارتباط منحنی تقاضا و مطلوبیت:</a:t>
            </a:r>
            <a:endParaRPr lang="en-US" sz="4800" b="1" dirty="0">
              <a:solidFill>
                <a:srgbClr val="FF0000"/>
              </a:solidFill>
              <a:latin typeface="+mn-lt"/>
              <a:ea typeface="+mn-ea"/>
              <a:cs typeface="B Nazanin" pitchFamily="2" charset="-78"/>
            </a:endParaRPr>
          </a:p>
        </p:txBody>
      </p:sp>
      <p:sp>
        <p:nvSpPr>
          <p:cNvPr id="149507" name="Rectangle 3"/>
          <p:cNvSpPr>
            <a:spLocks noGrp="1" noChangeArrowheads="1"/>
          </p:cNvSpPr>
          <p:nvPr>
            <p:ph idx="1"/>
          </p:nvPr>
        </p:nvSpPr>
        <p:spPr>
          <a:xfrm>
            <a:off x="277688" y="1196752"/>
            <a:ext cx="8686800" cy="4852988"/>
          </a:xfrm>
        </p:spPr>
        <p:txBody>
          <a:bodyPr/>
          <a:lstStyle/>
          <a:p>
            <a:pPr algn="just" eaLnBrk="1" hangingPunct="1">
              <a:buFont typeface="Wingdings" pitchFamily="2" charset="2"/>
              <a:buNone/>
              <a:defRPr/>
            </a:pPr>
            <a:r>
              <a:rPr lang="fa-IR" sz="4400" b="1" dirty="0">
                <a:solidFill>
                  <a:schemeClr val="tx2"/>
                </a:solidFill>
                <a:cs typeface="B Nazanin" pitchFamily="2" charset="-78"/>
              </a:rPr>
              <a:t>نزولی بودن مطلوبیت نهایی، نزولی بودن منحنی تقاضا راهم توجیه می کند.</a:t>
            </a:r>
          </a:p>
          <a:p>
            <a:pPr marL="0" indent="0" algn="just" eaLnBrk="1" hangingPunct="1">
              <a:buNone/>
              <a:defRPr/>
            </a:pPr>
            <a:r>
              <a:rPr lang="fa-IR" sz="4400" b="1" dirty="0">
                <a:solidFill>
                  <a:schemeClr val="tx2"/>
                </a:solidFill>
                <a:cs typeface="B Nazanin" pitchFamily="2" charset="-78"/>
              </a:rPr>
              <a:t>اگربا افزایش در مصرف یک کالا، مطلوبیت نهایی آن کاهش یابد، قاعدتا ً ما تقاضا خواهیم داشت که برای هر واحد اضافی مبلغ کمتری را پرداخت کنیم. این یکی از دلایلی است که بخاطر آن منحنی تقاضای فردی شیب منفی پیدا می کند</a:t>
            </a:r>
            <a:r>
              <a:rPr lang="fa-IR" sz="3600" dirty="0" smtClean="0">
                <a:solidFill>
                  <a:srgbClr val="FFFF99"/>
                </a:solidFill>
              </a:rPr>
              <a:t>. </a:t>
            </a:r>
            <a:endParaRPr lang="en-US" sz="3600" dirty="0" smtClean="0">
              <a:solidFill>
                <a:srgbClr val="FFFF99"/>
              </a:solidFil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277813"/>
            <a:ext cx="8229600" cy="703262"/>
          </a:xfrm>
        </p:spPr>
        <p:txBody>
          <a:bodyPr/>
          <a:lstStyle/>
          <a:p>
            <a:pPr algn="just" eaLnBrk="1" hangingPunct="1">
              <a:defRPr/>
            </a:pPr>
            <a:r>
              <a:rPr lang="fa-IR" sz="4800" b="1" dirty="0">
                <a:solidFill>
                  <a:srgbClr val="FF0000"/>
                </a:solidFill>
                <a:latin typeface="+mn-lt"/>
                <a:ea typeface="+mn-ea"/>
                <a:cs typeface="B Nazanin" pitchFamily="2" charset="-78"/>
              </a:rPr>
              <a:t>اثر جانشینی و اثر درآمدی:</a:t>
            </a:r>
            <a:endParaRPr lang="en-US" sz="4800" b="1" dirty="0">
              <a:solidFill>
                <a:srgbClr val="FF0000"/>
              </a:solidFill>
              <a:latin typeface="+mn-lt"/>
              <a:ea typeface="+mn-ea"/>
              <a:cs typeface="B Nazanin" pitchFamily="2" charset="-78"/>
            </a:endParaRPr>
          </a:p>
        </p:txBody>
      </p:sp>
      <p:sp>
        <p:nvSpPr>
          <p:cNvPr id="150531" name="Rectangle 3"/>
          <p:cNvSpPr>
            <a:spLocks noGrp="1" noChangeArrowheads="1"/>
          </p:cNvSpPr>
          <p:nvPr>
            <p:ph idx="1"/>
          </p:nvPr>
        </p:nvSpPr>
        <p:spPr>
          <a:xfrm>
            <a:off x="72008" y="1052736"/>
            <a:ext cx="8964488" cy="5399087"/>
          </a:xfrm>
          <a:noFill/>
          <a:ln w="9525">
            <a:noFill/>
            <a:miter lim="800000"/>
            <a:headEnd/>
            <a:tailEnd/>
          </a:ln>
          <a:effectLst/>
        </p:spPr>
        <p:txBody>
          <a:bodyPr vert="horz" wrap="square" lIns="91440" tIns="45720" rIns="91440" bIns="45720" numCol="1" anchor="t" anchorCtr="0" compatLnSpc="1">
            <a:prstTxWarp prst="textNoShape">
              <a:avLst/>
            </a:prstTxWarp>
          </a:bodyPr>
          <a:lstStyle/>
          <a:p>
            <a:pPr algn="just" eaLnBrk="1" hangingPunct="1">
              <a:buNone/>
            </a:pPr>
            <a:r>
              <a:rPr lang="fa-IR" sz="4400" b="1" dirty="0">
                <a:solidFill>
                  <a:schemeClr val="tx2"/>
                </a:solidFill>
                <a:cs typeface="B Nazanin" pitchFamily="2" charset="-78"/>
              </a:rPr>
              <a:t>اگر </a:t>
            </a:r>
            <a:r>
              <a:rPr lang="en-US" sz="5400" b="1" kern="1200" dirty="0"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a:t>
            </a:r>
            <a:r>
              <a:rPr lang="fa-IR" sz="4400" b="1" dirty="0">
                <a:solidFill>
                  <a:schemeClr val="tx2"/>
                </a:solidFill>
                <a:cs typeface="B Nazanin" pitchFamily="2" charset="-78"/>
              </a:rPr>
              <a:t>کالای </a:t>
            </a:r>
            <a:r>
              <a:rPr lang="fa-IR" sz="4400" b="1" dirty="0">
                <a:solidFill>
                  <a:srgbClr val="FFFF00"/>
                </a:solidFill>
                <a:cs typeface="B Nazanin" pitchFamily="2" charset="-78"/>
              </a:rPr>
              <a:t>نرمال</a:t>
            </a:r>
            <a:r>
              <a:rPr lang="fa-IR" sz="4400" b="1" dirty="0">
                <a:solidFill>
                  <a:schemeClr val="tx2"/>
                </a:solidFill>
                <a:cs typeface="B Nazanin" pitchFamily="2" charset="-78"/>
              </a:rPr>
              <a:t> باشد و قیمت آن </a:t>
            </a:r>
            <a:r>
              <a:rPr lang="fa-IR" sz="4400" b="1" dirty="0">
                <a:solidFill>
                  <a:srgbClr val="FFFF00"/>
                </a:solidFill>
                <a:cs typeface="B Nazanin" pitchFamily="2" charset="-78"/>
              </a:rPr>
              <a:t>کاهش</a:t>
            </a:r>
            <a:r>
              <a:rPr lang="fa-IR" sz="4400" b="1" dirty="0">
                <a:solidFill>
                  <a:schemeClr val="tx2"/>
                </a:solidFill>
                <a:cs typeface="B Nazanin" pitchFamily="2" charset="-78"/>
              </a:rPr>
              <a:t> یابد، </a:t>
            </a:r>
            <a:r>
              <a:rPr lang="fa-IR" sz="4400" b="1" dirty="0" smtClean="0">
                <a:solidFill>
                  <a:schemeClr val="tx2"/>
                </a:solidFill>
                <a:cs typeface="B Nazanin" pitchFamily="2" charset="-78"/>
              </a:rPr>
              <a:t>آنگاه</a:t>
            </a:r>
            <a:r>
              <a:rPr lang="en-US" sz="4400" b="1" dirty="0" smtClean="0">
                <a:solidFill>
                  <a:schemeClr val="tx2"/>
                </a:solidFill>
                <a:cs typeface="B Nazanin" pitchFamily="2" charset="-78"/>
              </a:rPr>
              <a:t>:</a:t>
            </a:r>
          </a:p>
          <a:p>
            <a:pPr algn="just" eaLnBrk="1" hangingPunct="1">
              <a:buNone/>
            </a:pPr>
            <a:r>
              <a:rPr lang="fa-IR" sz="4400" b="1" dirty="0">
                <a:solidFill>
                  <a:srgbClr val="FFFF00"/>
                </a:solidFill>
                <a:cs typeface="B Nazanin" pitchFamily="2" charset="-78"/>
              </a:rPr>
              <a:t>اثر </a:t>
            </a:r>
            <a:r>
              <a:rPr lang="fa-IR" sz="4400" b="1" dirty="0" smtClean="0">
                <a:solidFill>
                  <a:srgbClr val="FFFF00"/>
                </a:solidFill>
                <a:cs typeface="B Nazanin" pitchFamily="2" charset="-78"/>
              </a:rPr>
              <a:t>درآمدی</a:t>
            </a:r>
            <a:r>
              <a:rPr lang="en-US" sz="4400" b="1" dirty="0" smtClean="0">
                <a:solidFill>
                  <a:srgbClr val="FFFF00"/>
                </a:solidFill>
                <a:cs typeface="B Nazanin" pitchFamily="2" charset="-78"/>
              </a:rPr>
              <a:t>  :</a:t>
            </a:r>
            <a:r>
              <a:rPr lang="fa-IR" sz="4400" b="1" dirty="0" smtClean="0">
                <a:solidFill>
                  <a:schemeClr val="tx2"/>
                </a:solidFill>
                <a:cs typeface="B Nazanin" pitchFamily="2" charset="-78"/>
              </a:rPr>
              <a:t>قدرت </a:t>
            </a:r>
            <a:r>
              <a:rPr lang="fa-IR" sz="4400" b="1" dirty="0">
                <a:solidFill>
                  <a:schemeClr val="tx2"/>
                </a:solidFill>
                <a:cs typeface="B Nazanin" pitchFamily="2" charset="-78"/>
              </a:rPr>
              <a:t>خرید</a:t>
            </a:r>
            <a:r>
              <a:rPr lang="fa-IR" sz="6000" b="1" dirty="0" smtClean="0">
                <a:solidFill>
                  <a:schemeClr val="tx2"/>
                </a:solidFill>
                <a:cs typeface="B Nazanin" pitchFamily="2" charset="-78"/>
              </a:rPr>
              <a:t>↑</a:t>
            </a:r>
            <a:r>
              <a:rPr lang="en-US" sz="6000" b="1" dirty="0" smtClean="0">
                <a:solidFill>
                  <a:schemeClr val="tx2"/>
                </a:solidFill>
                <a:cs typeface="B Nazanin" pitchFamily="2" charset="-78"/>
              </a:rPr>
              <a:t>←</a:t>
            </a:r>
            <a:r>
              <a:rPr lang="fa-IR" sz="3600" b="1" dirty="0" smtClean="0">
                <a:solidFill>
                  <a:schemeClr val="tx2"/>
                </a:solidFill>
                <a:cs typeface="B Nazanin" pitchFamily="2" charset="-78"/>
              </a:rPr>
              <a:t> </a:t>
            </a:r>
            <a:r>
              <a:rPr lang="fa-IR" sz="4400" b="1" dirty="0">
                <a:solidFill>
                  <a:schemeClr val="tx2"/>
                </a:solidFill>
                <a:cs typeface="B Nazanin" pitchFamily="2" charset="-78"/>
              </a:rPr>
              <a:t>تقاضای</a:t>
            </a:r>
            <a:r>
              <a:rPr lang="fa-IR" sz="3600" b="1" dirty="0">
                <a:solidFill>
                  <a:schemeClr val="tx2"/>
                </a:solidFill>
                <a:cs typeface="B Nazanin" pitchFamily="2" charset="-78"/>
              </a:rPr>
              <a:t> </a:t>
            </a:r>
            <a:r>
              <a:rPr lang="en-US" sz="4800" b="1" kern="1200" dirty="0">
                <a:solidFill>
                  <a:srgbClr val="FF0000"/>
                </a:solidFill>
                <a:latin typeface="Times New Roman" pitchFamily="18" charset="0"/>
                <a:cs typeface="Times New Roman" pitchFamily="18" charset="0"/>
              </a:rPr>
              <a:t>X</a:t>
            </a:r>
            <a:r>
              <a:rPr lang="fa-IR" sz="3600" b="1" dirty="0">
                <a:solidFill>
                  <a:schemeClr val="tx2"/>
                </a:solidFill>
                <a:cs typeface="B Nazanin" pitchFamily="2" charset="-78"/>
              </a:rPr>
              <a:t> </a:t>
            </a:r>
            <a:r>
              <a:rPr lang="fa-IR" sz="6000" b="1" dirty="0">
                <a:solidFill>
                  <a:schemeClr val="tx2"/>
                </a:solidFill>
                <a:cs typeface="B Nazanin" pitchFamily="2" charset="-78"/>
              </a:rPr>
              <a:t>↑</a:t>
            </a:r>
            <a:endParaRPr lang="en-US" sz="6000" b="1" dirty="0">
              <a:solidFill>
                <a:schemeClr val="tx2"/>
              </a:solidFill>
              <a:cs typeface="B Nazanin" pitchFamily="2" charset="-78"/>
            </a:endParaRPr>
          </a:p>
          <a:p>
            <a:pPr eaLnBrk="1" hangingPunct="1">
              <a:buNone/>
            </a:pPr>
            <a:r>
              <a:rPr lang="fa-IR" sz="4400" b="1" dirty="0" smtClean="0">
                <a:solidFill>
                  <a:srgbClr val="FFFF00"/>
                </a:solidFill>
                <a:cs typeface="B Nazanin" pitchFamily="2" charset="-78"/>
              </a:rPr>
              <a:t>اثر جانشینی</a:t>
            </a:r>
            <a:r>
              <a:rPr lang="en-US" sz="4400" b="1" dirty="0" smtClean="0">
                <a:solidFill>
                  <a:srgbClr val="FFFF00"/>
                </a:solidFill>
                <a:cs typeface="B Nazanin" pitchFamily="2" charset="-78"/>
              </a:rPr>
              <a:t>:</a:t>
            </a:r>
          </a:p>
          <a:p>
            <a:pPr eaLnBrk="1" hangingPunct="1">
              <a:buNone/>
            </a:pPr>
            <a:r>
              <a:rPr lang="en-US" sz="5400" b="1" kern="1200" dirty="0">
                <a:solidFill>
                  <a:srgbClr val="FF0000"/>
                </a:solidFill>
                <a:latin typeface="Times New Roman" pitchFamily="18" charset="0"/>
                <a:cs typeface="Times New Roman" pitchFamily="18" charset="0"/>
              </a:rPr>
              <a:t>X</a:t>
            </a:r>
            <a:r>
              <a:rPr lang="fa-IR" b="1" dirty="0">
                <a:solidFill>
                  <a:schemeClr val="tx2"/>
                </a:solidFill>
                <a:cs typeface="B Nazanin" pitchFamily="2" charset="-78"/>
              </a:rPr>
              <a:t> </a:t>
            </a:r>
            <a:r>
              <a:rPr lang="fa-IR" sz="4400" b="1" dirty="0">
                <a:solidFill>
                  <a:schemeClr val="tx2"/>
                </a:solidFill>
                <a:cs typeface="B Nazanin" pitchFamily="2" charset="-78"/>
              </a:rPr>
              <a:t>نسبت به</a:t>
            </a:r>
            <a:r>
              <a:rPr lang="en-US" sz="5400" b="1" kern="1200" dirty="0">
                <a:solidFill>
                  <a:srgbClr val="FF0000"/>
                </a:solidFill>
                <a:latin typeface="Times New Roman" pitchFamily="18" charset="0"/>
                <a:cs typeface="Times New Roman" pitchFamily="18" charset="0"/>
              </a:rPr>
              <a:t>Y</a:t>
            </a:r>
            <a:r>
              <a:rPr lang="fa-IR" sz="4400" b="1" dirty="0">
                <a:solidFill>
                  <a:schemeClr val="tx2"/>
                </a:solidFill>
                <a:cs typeface="B Nazanin" pitchFamily="2" charset="-78"/>
              </a:rPr>
              <a:t>ارزانتر شده</a:t>
            </a:r>
            <a:r>
              <a:rPr lang="en-US" sz="4400" b="1" dirty="0">
                <a:solidFill>
                  <a:schemeClr val="tx2"/>
                </a:solidFill>
                <a:cs typeface="B Nazanin" pitchFamily="2" charset="-78"/>
              </a:rPr>
              <a:t> </a:t>
            </a:r>
            <a:r>
              <a:rPr lang="en-US" sz="6600" b="1" dirty="0">
                <a:solidFill>
                  <a:schemeClr val="tx2"/>
                </a:solidFill>
                <a:cs typeface="B Nazanin" pitchFamily="2" charset="-78"/>
              </a:rPr>
              <a:t>←</a:t>
            </a:r>
            <a:r>
              <a:rPr lang="en-US" sz="4400" b="1" dirty="0">
                <a:solidFill>
                  <a:schemeClr val="tx2"/>
                </a:solidFill>
                <a:cs typeface="B Nazanin" pitchFamily="2" charset="-78"/>
              </a:rPr>
              <a:t> </a:t>
            </a:r>
            <a:r>
              <a:rPr lang="fa-IR" sz="4400" b="1" dirty="0">
                <a:solidFill>
                  <a:schemeClr val="tx2"/>
                </a:solidFill>
                <a:cs typeface="B Nazanin" pitchFamily="2" charset="-78"/>
              </a:rPr>
              <a:t>تقاضای </a:t>
            </a:r>
            <a:r>
              <a:rPr lang="en-US" sz="5400" b="1" kern="1200" dirty="0" smtClean="0">
                <a:solidFill>
                  <a:srgbClr val="FF0000"/>
                </a:solidFill>
                <a:latin typeface="Times New Roman" pitchFamily="18" charset="0"/>
                <a:cs typeface="Times New Roman" pitchFamily="18" charset="0"/>
              </a:rPr>
              <a:t>X</a:t>
            </a:r>
            <a:r>
              <a:rPr lang="fa-IR" sz="6600" b="1" dirty="0" smtClean="0">
                <a:solidFill>
                  <a:schemeClr val="tx2"/>
                </a:solidFill>
                <a:cs typeface="B Nazanin" pitchFamily="2" charset="-78"/>
              </a:rPr>
              <a:t>↑</a:t>
            </a:r>
            <a:endParaRPr lang="fa-IR" sz="6600" b="1" dirty="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457200" y="277813"/>
            <a:ext cx="8229600" cy="703262"/>
          </a:xfrm>
        </p:spPr>
        <p:txBody>
          <a:bodyPr/>
          <a:lstStyle/>
          <a:p>
            <a:pPr algn="just" eaLnBrk="1" hangingPunct="1">
              <a:defRPr/>
            </a:pPr>
            <a:r>
              <a:rPr lang="fa-IR" sz="4800" b="1" dirty="0">
                <a:solidFill>
                  <a:srgbClr val="FF0000"/>
                </a:solidFill>
                <a:latin typeface="+mn-lt"/>
                <a:ea typeface="+mn-ea"/>
                <a:cs typeface="B Nazanin" pitchFamily="2" charset="-78"/>
              </a:rPr>
              <a:t>اثر جانشینی و اثر درآمدی:</a:t>
            </a:r>
            <a:endParaRPr lang="en-US" sz="4800" b="1" dirty="0">
              <a:solidFill>
                <a:srgbClr val="FF0000"/>
              </a:solidFill>
              <a:latin typeface="+mn-lt"/>
              <a:ea typeface="+mn-ea"/>
              <a:cs typeface="B Nazanin" pitchFamily="2" charset="-78"/>
            </a:endParaRPr>
          </a:p>
        </p:txBody>
      </p:sp>
      <p:sp>
        <p:nvSpPr>
          <p:cNvPr id="150531" name="Rectangle 3"/>
          <p:cNvSpPr>
            <a:spLocks noGrp="1" noChangeArrowheads="1"/>
          </p:cNvSpPr>
          <p:nvPr>
            <p:ph idx="1"/>
          </p:nvPr>
        </p:nvSpPr>
        <p:spPr>
          <a:xfrm>
            <a:off x="72008" y="1052736"/>
            <a:ext cx="8964488" cy="5399087"/>
          </a:xfrm>
          <a:noFill/>
          <a:ln w="9525">
            <a:noFill/>
            <a:miter lim="800000"/>
            <a:headEnd/>
            <a:tailEnd/>
          </a:ln>
          <a:effectLst/>
        </p:spPr>
        <p:txBody>
          <a:bodyPr vert="horz" wrap="square" lIns="91440" tIns="45720" rIns="91440" bIns="45720" numCol="1" anchor="t" anchorCtr="0" compatLnSpc="1">
            <a:prstTxWarp prst="textNoShape">
              <a:avLst/>
            </a:prstTxWarp>
          </a:bodyPr>
          <a:lstStyle/>
          <a:p>
            <a:pPr algn="just" eaLnBrk="1" hangingPunct="1">
              <a:buNone/>
            </a:pPr>
            <a:r>
              <a:rPr lang="fa-IR" sz="4400" b="1" dirty="0" smtClean="0">
                <a:solidFill>
                  <a:schemeClr val="tx2"/>
                </a:solidFill>
                <a:cs typeface="B Nazanin" pitchFamily="2" charset="-78"/>
              </a:rPr>
              <a:t>اگر </a:t>
            </a:r>
            <a:r>
              <a:rPr lang="en-US" sz="5400" b="1" kern="1200" dirty="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a:t>
            </a:r>
            <a:r>
              <a:rPr lang="fa-IR" sz="4400" b="1" dirty="0">
                <a:solidFill>
                  <a:schemeClr val="tx2"/>
                </a:solidFill>
                <a:cs typeface="B Nazanin" pitchFamily="2" charset="-78"/>
              </a:rPr>
              <a:t>کالای </a:t>
            </a:r>
            <a:r>
              <a:rPr lang="fa-IR" sz="4400" b="1" dirty="0">
                <a:solidFill>
                  <a:srgbClr val="FFFF00"/>
                </a:solidFill>
                <a:cs typeface="B Nazanin" pitchFamily="2" charset="-78"/>
              </a:rPr>
              <a:t>نرمال</a:t>
            </a:r>
            <a:r>
              <a:rPr lang="fa-IR" sz="4400" b="1" dirty="0">
                <a:solidFill>
                  <a:schemeClr val="tx2"/>
                </a:solidFill>
                <a:cs typeface="B Nazanin" pitchFamily="2" charset="-78"/>
              </a:rPr>
              <a:t> باشد و قیمت آن </a:t>
            </a:r>
            <a:r>
              <a:rPr lang="fa-IR" sz="4400" b="1" dirty="0">
                <a:solidFill>
                  <a:srgbClr val="FFFF00"/>
                </a:solidFill>
                <a:cs typeface="B Nazanin" pitchFamily="2" charset="-78"/>
              </a:rPr>
              <a:t>افزایش</a:t>
            </a:r>
            <a:r>
              <a:rPr lang="fa-IR" sz="4400" b="1" dirty="0">
                <a:solidFill>
                  <a:schemeClr val="tx2"/>
                </a:solidFill>
                <a:cs typeface="B Nazanin" pitchFamily="2" charset="-78"/>
              </a:rPr>
              <a:t> یابد، </a:t>
            </a:r>
            <a:r>
              <a:rPr lang="fa-IR" sz="4400" b="1" dirty="0" smtClean="0">
                <a:solidFill>
                  <a:schemeClr val="tx2"/>
                </a:solidFill>
                <a:cs typeface="B Nazanin" pitchFamily="2" charset="-78"/>
              </a:rPr>
              <a:t>آنگاه</a:t>
            </a:r>
            <a:r>
              <a:rPr lang="en-US" sz="4400" b="1" dirty="0" smtClean="0">
                <a:solidFill>
                  <a:schemeClr val="tx2"/>
                </a:solidFill>
                <a:cs typeface="B Nazanin" pitchFamily="2" charset="-78"/>
              </a:rPr>
              <a:t>:</a:t>
            </a:r>
            <a:r>
              <a:rPr lang="fa-IR" sz="4400" b="1" dirty="0" smtClean="0">
                <a:solidFill>
                  <a:schemeClr val="tx2"/>
                </a:solidFill>
                <a:cs typeface="B Nazanin" pitchFamily="2" charset="-78"/>
              </a:rPr>
              <a:t> </a:t>
            </a:r>
            <a:endParaRPr lang="en-US" sz="4400" b="1" dirty="0" smtClean="0">
              <a:solidFill>
                <a:schemeClr val="tx2"/>
              </a:solidFill>
              <a:cs typeface="B Nazanin" pitchFamily="2" charset="-78"/>
            </a:endParaRPr>
          </a:p>
          <a:p>
            <a:pPr algn="just" eaLnBrk="1" hangingPunct="1">
              <a:buNone/>
            </a:pPr>
            <a:r>
              <a:rPr lang="fa-IR" sz="4400" b="1" dirty="0">
                <a:solidFill>
                  <a:srgbClr val="FFFF00"/>
                </a:solidFill>
                <a:cs typeface="B Nazanin" pitchFamily="2" charset="-78"/>
              </a:rPr>
              <a:t>اثر </a:t>
            </a:r>
            <a:r>
              <a:rPr lang="fa-IR" sz="4400" b="1" dirty="0" smtClean="0">
                <a:solidFill>
                  <a:srgbClr val="FFFF00"/>
                </a:solidFill>
                <a:cs typeface="B Nazanin" pitchFamily="2" charset="-78"/>
              </a:rPr>
              <a:t>درآمدی</a:t>
            </a:r>
            <a:r>
              <a:rPr lang="en-US" sz="4400" b="1" dirty="0" smtClean="0">
                <a:solidFill>
                  <a:srgbClr val="FFFF00"/>
                </a:solidFill>
                <a:cs typeface="B Nazanin" pitchFamily="2" charset="-78"/>
              </a:rPr>
              <a:t>:</a:t>
            </a:r>
            <a:r>
              <a:rPr lang="fa-IR" sz="4400" b="1" dirty="0" smtClean="0">
                <a:solidFill>
                  <a:schemeClr val="tx2"/>
                </a:solidFill>
                <a:cs typeface="B Nazanin" pitchFamily="2" charset="-78"/>
              </a:rPr>
              <a:t> </a:t>
            </a:r>
            <a:r>
              <a:rPr lang="en-US" sz="4400" b="1" dirty="0" smtClean="0">
                <a:solidFill>
                  <a:schemeClr val="tx2"/>
                </a:solidFill>
                <a:cs typeface="B Nazanin" pitchFamily="2" charset="-78"/>
              </a:rPr>
              <a:t> </a:t>
            </a:r>
            <a:r>
              <a:rPr lang="fa-IR" sz="4400" b="1" dirty="0" smtClean="0">
                <a:solidFill>
                  <a:schemeClr val="tx2"/>
                </a:solidFill>
                <a:cs typeface="B Nazanin" pitchFamily="2" charset="-78"/>
              </a:rPr>
              <a:t>قدرت خرید</a:t>
            </a:r>
            <a:r>
              <a:rPr lang="fa-IR" sz="6000" b="1" dirty="0" smtClean="0">
                <a:solidFill>
                  <a:schemeClr val="tx2"/>
                </a:solidFill>
                <a:cs typeface="B Nazanin" pitchFamily="2" charset="-78"/>
              </a:rPr>
              <a:t>↓</a:t>
            </a:r>
            <a:r>
              <a:rPr lang="en-US" sz="6000" b="1" dirty="0" smtClean="0">
                <a:solidFill>
                  <a:schemeClr val="tx2"/>
                </a:solidFill>
                <a:cs typeface="B Nazanin" pitchFamily="2" charset="-78"/>
              </a:rPr>
              <a:t>←</a:t>
            </a:r>
            <a:r>
              <a:rPr lang="fa-IR" sz="4400" b="1" dirty="0" smtClean="0">
                <a:solidFill>
                  <a:schemeClr val="tx2"/>
                </a:solidFill>
                <a:cs typeface="B Nazanin" pitchFamily="2" charset="-78"/>
              </a:rPr>
              <a:t>تقاضای </a:t>
            </a:r>
            <a:r>
              <a:rPr lang="en-US" sz="5400" b="1" kern="1200" dirty="0" smtClean="0">
                <a:solidFill>
                  <a:srgbClr val="FF0000"/>
                </a:solidFill>
                <a:latin typeface="Times New Roman" pitchFamily="18" charset="0"/>
                <a:cs typeface="Times New Roman" pitchFamily="18" charset="0"/>
              </a:rPr>
              <a:t>X</a:t>
            </a:r>
            <a:r>
              <a:rPr lang="fa-IR" sz="6000" b="1" dirty="0" smtClean="0">
                <a:solidFill>
                  <a:schemeClr val="tx2"/>
                </a:solidFill>
                <a:cs typeface="B Nazanin" pitchFamily="2" charset="-78"/>
              </a:rPr>
              <a:t>↓</a:t>
            </a:r>
            <a:endParaRPr lang="fa-IR" sz="6000" b="1" dirty="0">
              <a:solidFill>
                <a:schemeClr val="tx2"/>
              </a:solidFill>
              <a:cs typeface="B Nazanin" pitchFamily="2" charset="-78"/>
            </a:endParaRPr>
          </a:p>
          <a:p>
            <a:pPr algn="just" eaLnBrk="1" hangingPunct="1">
              <a:buNone/>
            </a:pPr>
            <a:r>
              <a:rPr lang="fa-IR" sz="4400" b="1" dirty="0">
                <a:solidFill>
                  <a:srgbClr val="FFFF00"/>
                </a:solidFill>
                <a:cs typeface="B Nazanin" pitchFamily="2" charset="-78"/>
              </a:rPr>
              <a:t>اثر </a:t>
            </a:r>
            <a:r>
              <a:rPr lang="fa-IR" sz="4400" b="1" dirty="0" smtClean="0">
                <a:solidFill>
                  <a:srgbClr val="FFFF00"/>
                </a:solidFill>
                <a:cs typeface="B Nazanin" pitchFamily="2" charset="-78"/>
              </a:rPr>
              <a:t>جانشینی</a:t>
            </a:r>
            <a:r>
              <a:rPr lang="en-US" sz="4400" b="1" dirty="0" smtClean="0">
                <a:solidFill>
                  <a:srgbClr val="FFFF00"/>
                </a:solidFill>
                <a:cs typeface="B Nazanin" pitchFamily="2" charset="-78"/>
              </a:rPr>
              <a:t>:</a:t>
            </a:r>
            <a:endParaRPr lang="en-US" sz="4400" b="1" dirty="0">
              <a:solidFill>
                <a:srgbClr val="FFFF00"/>
              </a:solidFill>
              <a:cs typeface="B Nazanin" pitchFamily="2" charset="-78"/>
            </a:endParaRPr>
          </a:p>
          <a:p>
            <a:pPr algn="just" eaLnBrk="1" hangingPunct="1">
              <a:buNone/>
            </a:pPr>
            <a:r>
              <a:rPr lang="en-US" sz="5400" b="1" kern="1200" dirty="0"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a:t>
            </a:r>
            <a:r>
              <a:rPr lang="fa-IR" sz="4400" b="1" dirty="0">
                <a:solidFill>
                  <a:schemeClr val="tx2"/>
                </a:solidFill>
                <a:cs typeface="B Nazanin" pitchFamily="2" charset="-78"/>
              </a:rPr>
              <a:t>نسبت به </a:t>
            </a:r>
            <a:r>
              <a:rPr lang="en-US" sz="5400" b="1" kern="1200" dirty="0">
                <a:solidFill>
                  <a:srgbClr val="FF0000"/>
                </a:solidFill>
                <a:latin typeface="Times New Roman" pitchFamily="18" charset="0"/>
                <a:cs typeface="Times New Roman" pitchFamily="18" charset="0"/>
              </a:rPr>
              <a:t>Y</a:t>
            </a:r>
            <a:r>
              <a:rPr lang="fa-IR" sz="4400" b="1" dirty="0" smtClean="0">
                <a:solidFill>
                  <a:schemeClr val="tx2"/>
                </a:solidFill>
                <a:cs typeface="B Nazanin" pitchFamily="2" charset="-78"/>
              </a:rPr>
              <a:t> </a:t>
            </a:r>
            <a:r>
              <a:rPr lang="fa-IR" sz="4400" b="1" dirty="0">
                <a:solidFill>
                  <a:schemeClr val="tx2"/>
                </a:solidFill>
                <a:cs typeface="B Nazanin" pitchFamily="2" charset="-78"/>
              </a:rPr>
              <a:t>گرانتر </a:t>
            </a:r>
            <a:r>
              <a:rPr lang="fa-IR" sz="4400" b="1" dirty="0" smtClean="0">
                <a:solidFill>
                  <a:schemeClr val="tx2"/>
                </a:solidFill>
                <a:cs typeface="B Nazanin" pitchFamily="2" charset="-78"/>
              </a:rPr>
              <a:t>شده</a:t>
            </a:r>
            <a:r>
              <a:rPr lang="en-US" sz="6000" b="1" dirty="0" smtClean="0">
                <a:solidFill>
                  <a:schemeClr val="tx2"/>
                </a:solidFill>
                <a:cs typeface="B Nazanin" pitchFamily="2" charset="-78"/>
              </a:rPr>
              <a:t>←</a:t>
            </a:r>
            <a:r>
              <a:rPr lang="fa-IR" sz="4400" b="1" dirty="0" smtClean="0">
                <a:solidFill>
                  <a:schemeClr val="tx2"/>
                </a:solidFill>
                <a:cs typeface="B Nazanin" pitchFamily="2" charset="-78"/>
              </a:rPr>
              <a:t>تقاضای </a:t>
            </a:r>
            <a:r>
              <a:rPr lang="en-US" sz="5400" b="1" kern="1200" dirty="0"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a:t>
            </a:r>
            <a:r>
              <a:rPr lang="fa-IR" sz="6000" b="1" dirty="0">
                <a:solidFill>
                  <a:schemeClr val="tx2"/>
                </a:solidFill>
                <a:cs typeface="B Nazanin" pitchFamily="2" charset="-78"/>
              </a:rPr>
              <a:t>↓</a:t>
            </a:r>
            <a:r>
              <a:rPr lang="fa-IR" sz="4400" b="1" dirty="0">
                <a:solidFill>
                  <a:schemeClr val="tx2"/>
                </a:solidFill>
                <a:cs typeface="B Nazanin" pitchFamily="2" charset="-78"/>
              </a:rPr>
              <a:t> </a:t>
            </a:r>
            <a:r>
              <a:rPr lang="fa-IR" sz="4400" b="1" dirty="0" smtClean="0">
                <a:solidFill>
                  <a:schemeClr val="tx2"/>
                </a:solidFill>
                <a:cs typeface="B Nazanin" pitchFamily="2" charset="-78"/>
              </a:rPr>
              <a:t> </a:t>
            </a:r>
            <a:endParaRPr lang="en-US" sz="4400" b="1" dirty="0">
              <a:solidFill>
                <a:schemeClr val="tx2"/>
              </a:solidFill>
              <a:cs typeface="B Nazanin" pitchFamily="2" charset="-78"/>
            </a:endParaRPr>
          </a:p>
        </p:txBody>
      </p:sp>
    </p:spTree>
    <p:extLst>
      <p:ext uri="{BB962C8B-B14F-4D97-AF65-F5344CB8AC3E}">
        <p14:creationId xmlns:p14="http://schemas.microsoft.com/office/powerpoint/2010/main" val="113096924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4"/>
          <p:cNvSpPr>
            <a:spLocks noGrp="1" noChangeArrowheads="1"/>
          </p:cNvSpPr>
          <p:nvPr>
            <p:ph type="title"/>
          </p:nvPr>
        </p:nvSpPr>
        <p:spPr>
          <a:xfrm>
            <a:off x="457200" y="277813"/>
            <a:ext cx="8229600" cy="630237"/>
          </a:xfrm>
        </p:spPr>
        <p:txBody>
          <a:bodyPr/>
          <a:lstStyle/>
          <a:p>
            <a:pPr algn="just" eaLnBrk="1" hangingPunct="1">
              <a:defRPr/>
            </a:pPr>
            <a:r>
              <a:rPr lang="fa-IR" sz="4800" b="1" dirty="0">
                <a:solidFill>
                  <a:srgbClr val="FF0000"/>
                </a:solidFill>
                <a:latin typeface="+mn-lt"/>
                <a:ea typeface="+mn-ea"/>
                <a:cs typeface="B Nazanin" pitchFamily="2" charset="-78"/>
              </a:rPr>
              <a:t>اثر</a:t>
            </a:r>
            <a:r>
              <a:rPr lang="fa-IR" sz="4000" dirty="0" smtClean="0">
                <a:solidFill>
                  <a:srgbClr val="FFFF00"/>
                </a:solidFill>
              </a:rPr>
              <a:t> </a:t>
            </a:r>
            <a:r>
              <a:rPr lang="fa-IR" sz="4800" b="1" dirty="0">
                <a:solidFill>
                  <a:srgbClr val="FF0000"/>
                </a:solidFill>
                <a:latin typeface="+mn-lt"/>
                <a:ea typeface="+mn-ea"/>
                <a:cs typeface="B Nazanin" pitchFamily="2" charset="-78"/>
              </a:rPr>
              <a:t>جانشینی و اثر درآمدی:</a:t>
            </a:r>
            <a:endParaRPr lang="en-US" sz="4800" b="1" dirty="0">
              <a:solidFill>
                <a:srgbClr val="FF0000"/>
              </a:solidFill>
              <a:latin typeface="+mn-lt"/>
              <a:ea typeface="+mn-ea"/>
              <a:cs typeface="B Nazanin" pitchFamily="2" charset="-78"/>
            </a:endParaRPr>
          </a:p>
        </p:txBody>
      </p:sp>
      <p:sp>
        <p:nvSpPr>
          <p:cNvPr id="151555" name="Rectangle 3"/>
          <p:cNvSpPr>
            <a:spLocks noGrp="1" noChangeArrowheads="1"/>
          </p:cNvSpPr>
          <p:nvPr>
            <p:ph idx="1"/>
          </p:nvPr>
        </p:nvSpPr>
        <p:spPr>
          <a:xfrm>
            <a:off x="611560" y="1340569"/>
            <a:ext cx="7920880" cy="5184775"/>
          </a:xfrm>
        </p:spPr>
        <p:txBody>
          <a:bodyPr/>
          <a:lstStyle/>
          <a:p>
            <a:pPr marL="0" indent="0" algn="just" eaLnBrk="1" hangingPunct="1">
              <a:lnSpc>
                <a:spcPct val="150000"/>
              </a:lnSpc>
              <a:buNone/>
              <a:defRPr/>
            </a:pPr>
            <a:r>
              <a:rPr lang="fa-IR" sz="4400" b="1" dirty="0">
                <a:solidFill>
                  <a:schemeClr val="tx2"/>
                </a:solidFill>
                <a:cs typeface="B Nazanin" pitchFamily="2" charset="-78"/>
              </a:rPr>
              <a:t>برای کالاهای معمولی یعنی کالاهایی که با افزایش درآمد، مصرف آنها نیز افزایش می یابد، هر دو اثر درآمدی و جانشینی تاثیر معکوس نسبت به قیمت </a:t>
            </a:r>
            <a:r>
              <a:rPr lang="fa-IR" sz="4400" b="1" dirty="0" smtClean="0">
                <a:solidFill>
                  <a:schemeClr val="tx2"/>
                </a:solidFill>
                <a:cs typeface="B Nazanin" pitchFamily="2" charset="-78"/>
              </a:rPr>
              <a:t>ها</a:t>
            </a:r>
            <a:r>
              <a:rPr lang="en-US" sz="4400" b="1" dirty="0" smtClean="0">
                <a:solidFill>
                  <a:schemeClr val="tx2"/>
                </a:solidFill>
                <a:cs typeface="B Nazanin" pitchFamily="2" charset="-78"/>
              </a:rPr>
              <a:t> </a:t>
            </a:r>
            <a:r>
              <a:rPr lang="fa-IR" sz="4400" b="1" dirty="0" smtClean="0">
                <a:solidFill>
                  <a:schemeClr val="tx2"/>
                </a:solidFill>
                <a:cs typeface="B Nazanin" pitchFamily="2" charset="-78"/>
              </a:rPr>
              <a:t>می گذارند</a:t>
            </a:r>
            <a:r>
              <a:rPr lang="en-US" sz="4400" b="1" dirty="0" smtClean="0">
                <a:solidFill>
                  <a:schemeClr val="tx2"/>
                </a:solidFill>
                <a:cs typeface="B Nazanin" pitchFamily="2" charset="-78"/>
              </a:rPr>
              <a:t>.</a:t>
            </a:r>
            <a:endParaRPr lang="en-US" sz="4400" b="1" dirty="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4"/>
          <p:cNvSpPr>
            <a:spLocks noGrp="1" noChangeArrowheads="1"/>
          </p:cNvSpPr>
          <p:nvPr>
            <p:ph type="title"/>
          </p:nvPr>
        </p:nvSpPr>
        <p:spPr>
          <a:xfrm>
            <a:off x="457200" y="277813"/>
            <a:ext cx="8229600" cy="630237"/>
          </a:xfrm>
        </p:spPr>
        <p:txBody>
          <a:bodyPr/>
          <a:lstStyle/>
          <a:p>
            <a:pPr algn="just" eaLnBrk="1" hangingPunct="1">
              <a:defRPr/>
            </a:pPr>
            <a:r>
              <a:rPr lang="fa-IR" sz="4800" b="1" dirty="0">
                <a:solidFill>
                  <a:srgbClr val="FF0000"/>
                </a:solidFill>
                <a:latin typeface="+mn-lt"/>
                <a:ea typeface="+mn-ea"/>
                <a:cs typeface="B Nazanin" pitchFamily="2" charset="-78"/>
              </a:rPr>
              <a:t>اثر</a:t>
            </a:r>
            <a:r>
              <a:rPr lang="fa-IR" sz="4000" dirty="0" smtClean="0">
                <a:solidFill>
                  <a:srgbClr val="FFFF00"/>
                </a:solidFill>
              </a:rPr>
              <a:t> </a:t>
            </a:r>
            <a:r>
              <a:rPr lang="fa-IR" sz="4800" b="1" dirty="0">
                <a:solidFill>
                  <a:srgbClr val="FF0000"/>
                </a:solidFill>
                <a:latin typeface="+mn-lt"/>
                <a:ea typeface="+mn-ea"/>
                <a:cs typeface="B Nazanin" pitchFamily="2" charset="-78"/>
              </a:rPr>
              <a:t>جانشینی و اثر درآمدی:</a:t>
            </a:r>
            <a:endParaRPr lang="en-US" sz="4800" b="1" dirty="0">
              <a:solidFill>
                <a:srgbClr val="FF0000"/>
              </a:solidFill>
              <a:latin typeface="+mn-lt"/>
              <a:ea typeface="+mn-ea"/>
              <a:cs typeface="B Nazanin" pitchFamily="2" charset="-78"/>
            </a:endParaRPr>
          </a:p>
        </p:txBody>
      </p:sp>
      <p:sp>
        <p:nvSpPr>
          <p:cNvPr id="151555" name="Rectangle 3"/>
          <p:cNvSpPr>
            <a:spLocks noGrp="1" noChangeArrowheads="1"/>
          </p:cNvSpPr>
          <p:nvPr>
            <p:ph idx="1"/>
          </p:nvPr>
        </p:nvSpPr>
        <p:spPr>
          <a:xfrm>
            <a:off x="539552" y="1700609"/>
            <a:ext cx="8064896" cy="5184775"/>
          </a:xfrm>
        </p:spPr>
        <p:txBody>
          <a:bodyPr/>
          <a:lstStyle/>
          <a:p>
            <a:pPr marL="0" indent="0" algn="just" eaLnBrk="1" hangingPunct="1">
              <a:lnSpc>
                <a:spcPct val="150000"/>
              </a:lnSpc>
              <a:buNone/>
              <a:defRPr/>
            </a:pPr>
            <a:r>
              <a:rPr lang="fa-IR" sz="4400" b="1" dirty="0" smtClean="0">
                <a:solidFill>
                  <a:schemeClr val="tx2"/>
                </a:solidFill>
                <a:cs typeface="B Nazanin" pitchFamily="2" charset="-78"/>
              </a:rPr>
              <a:t>به </a:t>
            </a:r>
            <a:r>
              <a:rPr lang="fa-IR" sz="4400" b="1" dirty="0">
                <a:solidFill>
                  <a:schemeClr val="tx2"/>
                </a:solidFill>
                <a:cs typeface="B Nazanin" pitchFamily="2" charset="-78"/>
              </a:rPr>
              <a:t>عبارت دیگر رابطه منفی بین مقدار و قیمت کالا را بوجود می آورند که نتیجه آن شیب منفی منحنی تقاضا می باشد. </a:t>
            </a:r>
            <a:endParaRPr lang="en-US" sz="4400" b="1" dirty="0">
              <a:solidFill>
                <a:schemeClr val="tx2"/>
              </a:solidFill>
              <a:cs typeface="B Nazanin" pitchFamily="2" charset="-78"/>
            </a:endParaRPr>
          </a:p>
        </p:txBody>
      </p:sp>
    </p:spTree>
    <p:extLst>
      <p:ext uri="{BB962C8B-B14F-4D97-AF65-F5344CB8AC3E}">
        <p14:creationId xmlns:p14="http://schemas.microsoft.com/office/powerpoint/2010/main" val="1103966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457200" y="511175"/>
            <a:ext cx="8229600" cy="5581650"/>
          </a:xfrm>
        </p:spPr>
        <p:txBody>
          <a:bodyPr/>
          <a:lstStyle/>
          <a:p>
            <a:pPr algn="just" eaLnBrk="1" hangingPunct="1">
              <a:lnSpc>
                <a:spcPct val="150000"/>
              </a:lnSpc>
              <a:defRPr/>
            </a:pPr>
            <a:r>
              <a:rPr lang="fa-IR" sz="4400" b="1" dirty="0" smtClean="0">
                <a:cs typeface="B Nazanin" pitchFamily="2" charset="-78"/>
              </a:rPr>
              <a:t>بهترین راه معرفی علم اقتصاد پرداختن به مفاهیم سه گانه زیر است:</a:t>
            </a:r>
          </a:p>
          <a:p>
            <a:pPr algn="just" eaLnBrk="1" hangingPunct="1">
              <a:lnSpc>
                <a:spcPct val="150000"/>
              </a:lnSpc>
              <a:buFont typeface="Wingdings" pitchFamily="2" charset="2"/>
              <a:buNone/>
              <a:defRPr/>
            </a:pPr>
            <a:r>
              <a:rPr lang="fa-IR" sz="4400" b="1" smtClean="0">
                <a:solidFill>
                  <a:srgbClr val="FF0000"/>
                </a:solidFill>
                <a:cs typeface="B Nazanin" pitchFamily="2" charset="-78"/>
              </a:rPr>
              <a:t>1-هزینه فرصت: </a:t>
            </a:r>
            <a:r>
              <a:rPr lang="fa-IR" sz="4000" b="1" dirty="0" smtClean="0">
                <a:solidFill>
                  <a:srgbClr val="FF0000"/>
                </a:solidFill>
                <a:latin typeface="Times New Roman" panose="02020603050405020304" pitchFamily="18" charset="0"/>
                <a:cs typeface="Times New Roman" panose="02020603050405020304" pitchFamily="18" charset="0"/>
              </a:rPr>
              <a:t>(</a:t>
            </a:r>
            <a:r>
              <a:rPr lang="en-US" sz="4000" b="1" dirty="0" smtClean="0">
                <a:solidFill>
                  <a:srgbClr val="FF0000"/>
                </a:solidFill>
                <a:latin typeface="Times New Roman" panose="02020603050405020304" pitchFamily="18" charset="0"/>
                <a:cs typeface="Times New Roman" panose="02020603050405020304" pitchFamily="18" charset="0"/>
              </a:rPr>
              <a:t>(</a:t>
            </a:r>
            <a:r>
              <a:rPr lang="en-US" sz="4000" b="1" smtClean="0">
                <a:solidFill>
                  <a:srgbClr val="FF0000"/>
                </a:solidFill>
                <a:latin typeface="Times New Roman" panose="02020603050405020304" pitchFamily="18" charset="0"/>
                <a:cs typeface="Times New Roman" panose="02020603050405020304" pitchFamily="18" charset="0"/>
              </a:rPr>
              <a:t>Opportunity cost</a:t>
            </a:r>
            <a:endParaRPr lang="fa-IR" sz="4000" b="1" smtClean="0">
              <a:solidFill>
                <a:srgbClr val="FF0000"/>
              </a:solidFill>
              <a:latin typeface="Times New Roman" panose="02020603050405020304" pitchFamily="18" charset="0"/>
              <a:cs typeface="Times New Roman" panose="02020603050405020304" pitchFamily="18" charset="0"/>
            </a:endParaRPr>
          </a:p>
          <a:p>
            <a:pPr algn="just" eaLnBrk="1" hangingPunct="1">
              <a:lnSpc>
                <a:spcPct val="150000"/>
              </a:lnSpc>
              <a:buNone/>
              <a:defRPr/>
            </a:pPr>
            <a:r>
              <a:rPr lang="fa-IR" sz="4000" b="1">
                <a:solidFill>
                  <a:srgbClr val="FF0000"/>
                </a:solidFill>
                <a:cs typeface="B Nazanin" pitchFamily="2" charset="-78"/>
              </a:rPr>
              <a:t>2- نهایی‏گرایی: </a:t>
            </a:r>
            <a:r>
              <a:rPr lang="en-US" sz="4000" b="1">
                <a:solidFill>
                  <a:srgbClr val="FF0000"/>
                </a:solidFill>
                <a:cs typeface="B Nazanin" pitchFamily="2" charset="-78"/>
              </a:rPr>
              <a:t> </a:t>
            </a:r>
            <a:r>
              <a:rPr lang="en-US" sz="4000" b="1">
                <a:solidFill>
                  <a:srgbClr val="FF0000"/>
                </a:solidFill>
                <a:latin typeface="Times New Roman" panose="02020603050405020304" pitchFamily="18" charset="0"/>
                <a:cs typeface="Times New Roman" panose="02020603050405020304" pitchFamily="18" charset="0"/>
              </a:rPr>
              <a:t>(Marginalism)</a:t>
            </a:r>
            <a:r>
              <a:rPr lang="fa-IR" sz="4000" b="1">
                <a:latin typeface="Times New Roman" panose="02020603050405020304" pitchFamily="18" charset="0"/>
                <a:cs typeface="Times New Roman" panose="02020603050405020304" pitchFamily="18" charset="0"/>
              </a:rPr>
              <a:t> </a:t>
            </a:r>
          </a:p>
          <a:p>
            <a:pPr eaLnBrk="1" hangingPunct="1">
              <a:lnSpc>
                <a:spcPct val="150000"/>
              </a:lnSpc>
              <a:buNone/>
              <a:defRPr/>
            </a:pPr>
            <a:r>
              <a:rPr lang="fa-IR" sz="4000" b="1">
                <a:solidFill>
                  <a:srgbClr val="FF0000"/>
                </a:solidFill>
                <a:cs typeface="B Nazanin" pitchFamily="2" charset="-78"/>
              </a:rPr>
              <a:t>3- بازارهای کارآمد</a:t>
            </a:r>
            <a:r>
              <a:rPr lang="fa-IR" sz="4000" b="1" smtClean="0">
                <a:solidFill>
                  <a:srgbClr val="FF0000"/>
                </a:solidFill>
                <a:cs typeface="B Nazanin" pitchFamily="2" charset="-78"/>
              </a:rPr>
              <a:t>: </a:t>
            </a:r>
            <a:r>
              <a:rPr lang="en-US" sz="4000" b="1" smtClean="0">
                <a:solidFill>
                  <a:srgbClr val="FF0000"/>
                </a:solidFill>
                <a:latin typeface="Times New Roman" panose="02020603050405020304" pitchFamily="18" charset="0"/>
                <a:cs typeface="Times New Roman" panose="02020603050405020304" pitchFamily="18" charset="0"/>
              </a:rPr>
              <a:t>(</a:t>
            </a:r>
            <a:r>
              <a:rPr lang="en-US" sz="4000" b="1">
                <a:solidFill>
                  <a:srgbClr val="FF0000"/>
                </a:solidFill>
                <a:latin typeface="Times New Roman" panose="02020603050405020304" pitchFamily="18" charset="0"/>
                <a:cs typeface="Times New Roman" panose="02020603050405020304" pitchFamily="18" charset="0"/>
              </a:rPr>
              <a:t>Efficient Markets)</a:t>
            </a:r>
            <a:endParaRPr lang="fa-IR" sz="4000" b="1">
              <a:solidFill>
                <a:srgbClr val="FF0000"/>
              </a:solidFill>
              <a:latin typeface="Times New Roman" panose="02020603050405020304" pitchFamily="18" charset="0"/>
              <a:cs typeface="Times New Roman" panose="02020603050405020304" pitchFamily="18" charset="0"/>
            </a:endParaRPr>
          </a:p>
          <a:p>
            <a:pPr algn="just" eaLnBrk="1" hangingPunct="1">
              <a:lnSpc>
                <a:spcPct val="150000"/>
              </a:lnSpc>
              <a:buFont typeface="Wingdings" pitchFamily="2" charset="2"/>
              <a:buNone/>
              <a:defRPr/>
            </a:pPr>
            <a:endParaRPr lang="fa-IR" sz="4000" b="1" smtClean="0">
              <a:solidFill>
                <a:srgbClr val="FF0000"/>
              </a:solidFill>
              <a:latin typeface="Times New Roman" panose="02020603050405020304" pitchFamily="18" charset="0"/>
              <a:cs typeface="Times New Roman" panose="02020603050405020304" pitchFamily="18" charset="0"/>
            </a:endParaRPr>
          </a:p>
          <a:p>
            <a:pPr algn="just" eaLnBrk="1" hangingPunct="1">
              <a:lnSpc>
                <a:spcPct val="150000"/>
              </a:lnSpc>
              <a:buFont typeface="Wingdings" pitchFamily="2" charset="2"/>
              <a:buNone/>
              <a:defRPr/>
            </a:pPr>
            <a:endParaRPr lang="en-US" sz="4400" b="1" dirty="0" smtClean="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4"/>
          <p:cNvSpPr>
            <a:spLocks noGrp="1" noChangeArrowheads="1"/>
          </p:cNvSpPr>
          <p:nvPr>
            <p:ph type="title"/>
          </p:nvPr>
        </p:nvSpPr>
        <p:spPr>
          <a:xfrm>
            <a:off x="457200" y="277813"/>
            <a:ext cx="8229600" cy="630237"/>
          </a:xfrm>
        </p:spPr>
        <p:txBody>
          <a:bodyPr/>
          <a:lstStyle/>
          <a:p>
            <a:pPr algn="just" eaLnBrk="1" hangingPunct="1">
              <a:defRPr/>
            </a:pPr>
            <a:r>
              <a:rPr lang="fa-IR" sz="4800" b="1" dirty="0">
                <a:solidFill>
                  <a:srgbClr val="FF0000"/>
                </a:solidFill>
                <a:latin typeface="+mn-lt"/>
                <a:ea typeface="+mn-ea"/>
                <a:cs typeface="B Nazanin" pitchFamily="2" charset="-78"/>
              </a:rPr>
              <a:t>اثر</a:t>
            </a:r>
            <a:r>
              <a:rPr lang="fa-IR" sz="4000" dirty="0" smtClean="0">
                <a:solidFill>
                  <a:srgbClr val="FFFF00"/>
                </a:solidFill>
              </a:rPr>
              <a:t> </a:t>
            </a:r>
            <a:r>
              <a:rPr lang="fa-IR" sz="4800" b="1" dirty="0">
                <a:solidFill>
                  <a:srgbClr val="FF0000"/>
                </a:solidFill>
                <a:latin typeface="+mn-lt"/>
                <a:ea typeface="+mn-ea"/>
                <a:cs typeface="B Nazanin" pitchFamily="2" charset="-78"/>
              </a:rPr>
              <a:t>جانشینی و اثر درآمدی:</a:t>
            </a:r>
            <a:endParaRPr lang="en-US" sz="4800" b="1" dirty="0">
              <a:solidFill>
                <a:srgbClr val="FF0000"/>
              </a:solidFill>
              <a:latin typeface="+mn-lt"/>
              <a:ea typeface="+mn-ea"/>
              <a:cs typeface="B Nazanin" pitchFamily="2" charset="-78"/>
            </a:endParaRPr>
          </a:p>
        </p:txBody>
      </p:sp>
      <p:sp>
        <p:nvSpPr>
          <p:cNvPr id="151555" name="Rectangle 3"/>
          <p:cNvSpPr>
            <a:spLocks noGrp="1" noChangeArrowheads="1"/>
          </p:cNvSpPr>
          <p:nvPr>
            <p:ph idx="1"/>
          </p:nvPr>
        </p:nvSpPr>
        <p:spPr>
          <a:xfrm>
            <a:off x="266575" y="1268561"/>
            <a:ext cx="8697913" cy="5184775"/>
          </a:xfrm>
        </p:spPr>
        <p:txBody>
          <a:bodyPr/>
          <a:lstStyle/>
          <a:p>
            <a:pPr marL="0" indent="0" algn="just" eaLnBrk="1" hangingPunct="1">
              <a:lnSpc>
                <a:spcPct val="150000"/>
              </a:lnSpc>
              <a:buNone/>
              <a:defRPr/>
            </a:pPr>
            <a:r>
              <a:rPr lang="fa-IR" sz="4400" b="1" dirty="0" smtClean="0">
                <a:solidFill>
                  <a:schemeClr val="tx2"/>
                </a:solidFill>
                <a:cs typeface="B Nazanin" pitchFamily="2" charset="-78"/>
              </a:rPr>
              <a:t>اگر </a:t>
            </a:r>
            <a:r>
              <a:rPr lang="fa-IR" sz="4400" b="1" dirty="0">
                <a:solidFill>
                  <a:srgbClr val="FFFF00"/>
                </a:solidFill>
                <a:cs typeface="B Nazanin" pitchFamily="2" charset="-78"/>
              </a:rPr>
              <a:t>قیمت</a:t>
            </a:r>
            <a:r>
              <a:rPr lang="fa-IR" sz="4400" b="1" dirty="0">
                <a:solidFill>
                  <a:schemeClr val="tx2"/>
                </a:solidFill>
                <a:cs typeface="B Nazanin" pitchFamily="2" charset="-78"/>
              </a:rPr>
              <a:t> یک کالا </a:t>
            </a:r>
            <a:r>
              <a:rPr lang="fa-IR" sz="4400" b="1" dirty="0">
                <a:solidFill>
                  <a:srgbClr val="FFFF00"/>
                </a:solidFill>
                <a:cs typeface="B Nazanin" pitchFamily="2" charset="-78"/>
              </a:rPr>
              <a:t>کاهش</a:t>
            </a:r>
            <a:r>
              <a:rPr lang="fa-IR" sz="4400" b="1" dirty="0">
                <a:solidFill>
                  <a:schemeClr val="tx2"/>
                </a:solidFill>
                <a:cs typeface="B Nazanin" pitchFamily="2" charset="-78"/>
              </a:rPr>
              <a:t> پیدا کند تحت تاثیر دو اثر درآمدی وجانشینی مقدارتقاضای آن </a:t>
            </a:r>
            <a:r>
              <a:rPr lang="fa-IR" sz="4400" b="1" dirty="0">
                <a:solidFill>
                  <a:srgbClr val="FFFF00"/>
                </a:solidFill>
                <a:cs typeface="B Nazanin" pitchFamily="2" charset="-78"/>
              </a:rPr>
              <a:t>افزایش</a:t>
            </a:r>
            <a:r>
              <a:rPr lang="fa-IR" sz="4400" b="1" dirty="0">
                <a:solidFill>
                  <a:schemeClr val="tx2"/>
                </a:solidFill>
                <a:cs typeface="B Nazanin" pitchFamily="2" charset="-78"/>
              </a:rPr>
              <a:t> می یابد واگرقیمت آن </a:t>
            </a:r>
            <a:r>
              <a:rPr lang="fa-IR" sz="4400" b="1" dirty="0">
                <a:solidFill>
                  <a:srgbClr val="FFFF00"/>
                </a:solidFill>
                <a:cs typeface="B Nazanin" pitchFamily="2" charset="-78"/>
              </a:rPr>
              <a:t>افزایش</a:t>
            </a:r>
            <a:r>
              <a:rPr lang="fa-IR" sz="4400" b="1" dirty="0">
                <a:solidFill>
                  <a:schemeClr val="tx2"/>
                </a:solidFill>
                <a:cs typeface="B Nazanin" pitchFamily="2" charset="-78"/>
              </a:rPr>
              <a:t> پیدا کند تحت همین دو اثر مقدار تقاضای آن </a:t>
            </a:r>
            <a:r>
              <a:rPr lang="fa-IR" sz="4400" b="1" dirty="0">
                <a:solidFill>
                  <a:srgbClr val="FFFF00"/>
                </a:solidFill>
                <a:cs typeface="B Nazanin" pitchFamily="2" charset="-78"/>
              </a:rPr>
              <a:t>کاهش</a:t>
            </a:r>
            <a:r>
              <a:rPr lang="fa-IR" sz="4400" b="1" dirty="0">
                <a:solidFill>
                  <a:schemeClr val="tx2"/>
                </a:solidFill>
                <a:cs typeface="B Nazanin" pitchFamily="2" charset="-78"/>
              </a:rPr>
              <a:t> می یابد.</a:t>
            </a:r>
            <a:r>
              <a:rPr lang="en-US" sz="4400" b="1" dirty="0">
                <a:solidFill>
                  <a:schemeClr val="tx2"/>
                </a:solidFill>
                <a:cs typeface="B Nazanin" pitchFamily="2" charset="-78"/>
              </a:rPr>
              <a:t> </a:t>
            </a:r>
          </a:p>
        </p:txBody>
      </p:sp>
    </p:spTree>
    <p:extLst>
      <p:ext uri="{BB962C8B-B14F-4D97-AF65-F5344CB8AC3E}">
        <p14:creationId xmlns:p14="http://schemas.microsoft.com/office/powerpoint/2010/main" val="133062319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4"/>
          <p:cNvSpPr>
            <a:spLocks noGrp="1" noChangeArrowheads="1"/>
          </p:cNvSpPr>
          <p:nvPr>
            <p:ph type="title"/>
          </p:nvPr>
        </p:nvSpPr>
        <p:spPr>
          <a:xfrm>
            <a:off x="457200" y="206028"/>
            <a:ext cx="8229600" cy="7747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dirty="0">
                <a:solidFill>
                  <a:srgbClr val="FF0000"/>
                </a:solidFill>
                <a:latin typeface="+mn-lt"/>
                <a:ea typeface="+mn-ea"/>
                <a:cs typeface="B Nazanin" pitchFamily="2" charset="-78"/>
              </a:rPr>
              <a:t>اثر جانشینی و اثر درآمدی:</a:t>
            </a:r>
            <a:endParaRPr lang="en-US" sz="4800" b="1" dirty="0">
              <a:solidFill>
                <a:srgbClr val="FF0000"/>
              </a:solidFill>
              <a:latin typeface="+mn-lt"/>
              <a:ea typeface="+mn-ea"/>
              <a:cs typeface="B Nazanin" pitchFamily="2" charset="-78"/>
            </a:endParaRPr>
          </a:p>
        </p:txBody>
      </p:sp>
      <p:sp>
        <p:nvSpPr>
          <p:cNvPr id="152579" name="Rectangle 3"/>
          <p:cNvSpPr>
            <a:spLocks noGrp="1" noChangeArrowheads="1"/>
          </p:cNvSpPr>
          <p:nvPr>
            <p:ph idx="1"/>
          </p:nvPr>
        </p:nvSpPr>
        <p:spPr>
          <a:xfrm>
            <a:off x="277688" y="909538"/>
            <a:ext cx="8686800" cy="511175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400" b="1" dirty="0">
                <a:solidFill>
                  <a:schemeClr val="tx2"/>
                </a:solidFill>
                <a:cs typeface="B Nazanin" pitchFamily="2" charset="-78"/>
              </a:rPr>
              <a:t>اگر </a:t>
            </a:r>
            <a:r>
              <a:rPr lang="en-US" sz="5400" b="1" kern="1200" dirty="0"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a:t>
            </a:r>
            <a:r>
              <a:rPr lang="fa-IR" sz="4400" b="1" dirty="0">
                <a:solidFill>
                  <a:schemeClr val="tx2"/>
                </a:solidFill>
                <a:cs typeface="B Nazanin" pitchFamily="2" charset="-78"/>
              </a:rPr>
              <a:t>کالای </a:t>
            </a:r>
            <a:r>
              <a:rPr lang="fa-IR" sz="4400" b="1" dirty="0">
                <a:solidFill>
                  <a:srgbClr val="FFFF00"/>
                </a:solidFill>
                <a:cs typeface="B Nazanin" pitchFamily="2" charset="-78"/>
              </a:rPr>
              <a:t>پست</a:t>
            </a:r>
            <a:r>
              <a:rPr lang="fa-IR" sz="4400" b="1" dirty="0">
                <a:solidFill>
                  <a:schemeClr val="tx2"/>
                </a:solidFill>
                <a:cs typeface="B Nazanin" pitchFamily="2" charset="-78"/>
              </a:rPr>
              <a:t> باشد و قیمت آن </a:t>
            </a:r>
            <a:r>
              <a:rPr lang="fa-IR" sz="4400" b="1" dirty="0">
                <a:solidFill>
                  <a:srgbClr val="FFFF00"/>
                </a:solidFill>
                <a:cs typeface="B Nazanin" pitchFamily="2" charset="-78"/>
              </a:rPr>
              <a:t>کاهش</a:t>
            </a:r>
            <a:r>
              <a:rPr lang="fa-IR" sz="4400" b="1" dirty="0">
                <a:solidFill>
                  <a:schemeClr val="tx2"/>
                </a:solidFill>
                <a:cs typeface="B Nazanin" pitchFamily="2" charset="-78"/>
              </a:rPr>
              <a:t> یابد، </a:t>
            </a:r>
            <a:r>
              <a:rPr lang="fa-IR" sz="4400" b="1" dirty="0" smtClean="0">
                <a:solidFill>
                  <a:schemeClr val="tx2"/>
                </a:solidFill>
                <a:cs typeface="B Nazanin" pitchFamily="2" charset="-78"/>
              </a:rPr>
              <a:t>آنگاه</a:t>
            </a:r>
            <a:r>
              <a:rPr lang="en-US" sz="4400" b="1" dirty="0" smtClean="0">
                <a:solidFill>
                  <a:schemeClr val="tx2"/>
                </a:solidFill>
                <a:cs typeface="B Nazanin" pitchFamily="2" charset="-78"/>
              </a:rPr>
              <a:t>:</a:t>
            </a:r>
          </a:p>
          <a:p>
            <a:pPr marL="0" indent="0" eaLnBrk="1" hangingPunct="1">
              <a:lnSpc>
                <a:spcPts val="8000"/>
              </a:lnSpc>
              <a:buNone/>
            </a:pPr>
            <a:r>
              <a:rPr lang="fa-IR" sz="4400" b="1" dirty="0">
                <a:solidFill>
                  <a:srgbClr val="FFFF00"/>
                </a:solidFill>
                <a:cs typeface="B Nazanin" pitchFamily="2" charset="-78"/>
              </a:rPr>
              <a:t>اثر </a:t>
            </a:r>
            <a:r>
              <a:rPr lang="fa-IR" sz="4400" b="1" dirty="0" smtClean="0">
                <a:solidFill>
                  <a:srgbClr val="FFFF00"/>
                </a:solidFill>
                <a:cs typeface="B Nazanin" pitchFamily="2" charset="-78"/>
              </a:rPr>
              <a:t>درآمدی</a:t>
            </a:r>
            <a:r>
              <a:rPr lang="en-US" sz="4400" b="1" dirty="0" smtClean="0">
                <a:solidFill>
                  <a:srgbClr val="FFFF00"/>
                </a:solidFill>
                <a:cs typeface="B Nazanin" pitchFamily="2" charset="-78"/>
              </a:rPr>
              <a:t>:</a:t>
            </a:r>
            <a:r>
              <a:rPr lang="fa-IR" sz="4400" b="1" dirty="0">
                <a:solidFill>
                  <a:srgbClr val="FFFF00"/>
                </a:solidFill>
                <a:cs typeface="B Nazanin" pitchFamily="2" charset="-78"/>
              </a:rPr>
              <a:t> </a:t>
            </a:r>
            <a:r>
              <a:rPr lang="fa-IR" sz="4400" b="1" dirty="0">
                <a:solidFill>
                  <a:schemeClr val="tx2"/>
                </a:solidFill>
                <a:cs typeface="B Nazanin" pitchFamily="2" charset="-78"/>
              </a:rPr>
              <a:t>قدرت </a:t>
            </a:r>
            <a:r>
              <a:rPr lang="fa-IR" sz="4400" b="1" dirty="0" smtClean="0">
                <a:solidFill>
                  <a:schemeClr val="tx2"/>
                </a:solidFill>
                <a:cs typeface="B Nazanin" pitchFamily="2" charset="-78"/>
              </a:rPr>
              <a:t>خرید</a:t>
            </a:r>
            <a:r>
              <a:rPr lang="fa-IR" sz="6000" b="1" dirty="0" smtClean="0">
                <a:solidFill>
                  <a:schemeClr val="tx2"/>
                </a:solidFill>
                <a:cs typeface="B Nazanin" pitchFamily="2" charset="-78"/>
              </a:rPr>
              <a:t>↑</a:t>
            </a:r>
            <a:r>
              <a:rPr lang="fa-IR" sz="6000" b="1" dirty="0" smtClean="0">
                <a:solidFill>
                  <a:schemeClr val="tx2"/>
                </a:solidFill>
                <a:latin typeface="Arial"/>
                <a:cs typeface="Arial"/>
              </a:rPr>
              <a:t>←</a:t>
            </a:r>
            <a:r>
              <a:rPr lang="fa-IR" sz="4400" b="1" dirty="0">
                <a:solidFill>
                  <a:schemeClr val="tx2"/>
                </a:solidFill>
                <a:cs typeface="B Nazanin" pitchFamily="2" charset="-78"/>
              </a:rPr>
              <a:t> تقاضای </a:t>
            </a:r>
            <a:r>
              <a:rPr lang="en-US" sz="5400" b="1" kern="1200" dirty="0" smtClean="0">
                <a:solidFill>
                  <a:srgbClr val="FF0000"/>
                </a:solidFill>
                <a:latin typeface="Times New Roman" pitchFamily="18" charset="0"/>
                <a:cs typeface="Times New Roman" pitchFamily="18" charset="0"/>
              </a:rPr>
              <a:t>X</a:t>
            </a:r>
            <a:r>
              <a:rPr lang="fa-IR" sz="6600" b="1" dirty="0" smtClean="0">
                <a:solidFill>
                  <a:schemeClr val="tx2"/>
                </a:solidFill>
                <a:cs typeface="B Nazanin" pitchFamily="2" charset="-78"/>
              </a:rPr>
              <a:t>↓</a:t>
            </a:r>
            <a:endParaRPr lang="fa-IR" sz="4400" b="1" dirty="0">
              <a:solidFill>
                <a:schemeClr val="tx2"/>
              </a:solidFill>
              <a:cs typeface="B Nazanin" pitchFamily="2" charset="-78"/>
            </a:endParaRPr>
          </a:p>
          <a:p>
            <a:pPr marL="0" indent="0" algn="just" eaLnBrk="1" hangingPunct="1">
              <a:lnSpc>
                <a:spcPts val="8000"/>
              </a:lnSpc>
              <a:buNone/>
            </a:pPr>
            <a:r>
              <a:rPr lang="fa-IR" sz="4400" b="1" dirty="0">
                <a:solidFill>
                  <a:srgbClr val="FFFF00"/>
                </a:solidFill>
                <a:cs typeface="B Nazanin" pitchFamily="2" charset="-78"/>
              </a:rPr>
              <a:t>اثر </a:t>
            </a:r>
            <a:r>
              <a:rPr lang="fa-IR" sz="4400" b="1" dirty="0" smtClean="0">
                <a:solidFill>
                  <a:srgbClr val="FFFF00"/>
                </a:solidFill>
                <a:cs typeface="B Nazanin" pitchFamily="2" charset="-78"/>
              </a:rPr>
              <a:t>جانشینی</a:t>
            </a:r>
            <a:r>
              <a:rPr lang="en-US" sz="4400" b="1" dirty="0" smtClean="0">
                <a:solidFill>
                  <a:srgbClr val="FFFF00"/>
                </a:solidFill>
                <a:cs typeface="B Nazanin" pitchFamily="2" charset="-78"/>
              </a:rPr>
              <a:t>:</a:t>
            </a:r>
            <a:endParaRPr lang="fa-IR" sz="4400" b="1" dirty="0">
              <a:solidFill>
                <a:srgbClr val="FFFF00"/>
              </a:solidFill>
              <a:cs typeface="B Nazanin" pitchFamily="2" charset="-78"/>
            </a:endParaRPr>
          </a:p>
          <a:p>
            <a:pPr marL="0" indent="0" algn="just" eaLnBrk="1" hangingPunct="1">
              <a:lnSpc>
                <a:spcPts val="8000"/>
              </a:lnSpc>
              <a:buNone/>
            </a:pPr>
            <a:r>
              <a:rPr lang="en-US" sz="5400" b="1" kern="1200" dirty="0">
                <a:solidFill>
                  <a:srgbClr val="FF0000"/>
                </a:solidFill>
                <a:latin typeface="Times New Roman" pitchFamily="18" charset="0"/>
                <a:cs typeface="Times New Roman" pitchFamily="18" charset="0"/>
              </a:rPr>
              <a:t>X</a:t>
            </a:r>
            <a:r>
              <a:rPr lang="fa-IR" sz="4400" b="1" dirty="0">
                <a:solidFill>
                  <a:schemeClr val="tx2"/>
                </a:solidFill>
                <a:cs typeface="B Nazanin" pitchFamily="2" charset="-78"/>
              </a:rPr>
              <a:t> نسبت </a:t>
            </a:r>
            <a:r>
              <a:rPr lang="fa-IR" sz="4400" b="1" dirty="0" smtClean="0">
                <a:solidFill>
                  <a:schemeClr val="tx2"/>
                </a:solidFill>
                <a:cs typeface="B Nazanin" pitchFamily="2" charset="-78"/>
              </a:rPr>
              <a:t>به</a:t>
            </a:r>
            <a:r>
              <a:rPr lang="en-US" sz="5400" b="1" kern="1200" dirty="0" smtClean="0">
                <a:solidFill>
                  <a:srgbClr val="FF0000"/>
                </a:solidFill>
                <a:latin typeface="Times New Roman" pitchFamily="18" charset="0"/>
                <a:cs typeface="Times New Roman" pitchFamily="18" charset="0"/>
              </a:rPr>
              <a:t>Y</a:t>
            </a:r>
            <a:r>
              <a:rPr lang="fa-IR" sz="4400" b="1" dirty="0" smtClean="0">
                <a:solidFill>
                  <a:schemeClr val="tx2"/>
                </a:solidFill>
                <a:cs typeface="B Nazanin" pitchFamily="2" charset="-78"/>
              </a:rPr>
              <a:t>ارزانتر شده </a:t>
            </a:r>
            <a:r>
              <a:rPr lang="fa-IR" sz="6000" b="1" dirty="0">
                <a:solidFill>
                  <a:schemeClr val="tx2"/>
                </a:solidFill>
                <a:latin typeface="Arial"/>
              </a:rPr>
              <a:t>←</a:t>
            </a:r>
            <a:r>
              <a:rPr lang="fa-IR" sz="4400" b="1" dirty="0" smtClean="0">
                <a:solidFill>
                  <a:schemeClr val="tx2"/>
                </a:solidFill>
                <a:cs typeface="B Nazanin" pitchFamily="2" charset="-78"/>
              </a:rPr>
              <a:t>تقاضای </a:t>
            </a:r>
            <a:r>
              <a:rPr lang="en-US" sz="5400" b="1" kern="1200" dirty="0" smtClean="0">
                <a:solidFill>
                  <a:srgbClr val="FF0000"/>
                </a:solidFill>
                <a:latin typeface="Times New Roman" pitchFamily="18" charset="0"/>
                <a:cs typeface="Times New Roman" pitchFamily="18" charset="0"/>
              </a:rPr>
              <a:t>X</a:t>
            </a:r>
            <a:r>
              <a:rPr lang="fa-IR" sz="5400" b="1" dirty="0" smtClean="0">
                <a:solidFill>
                  <a:schemeClr val="tx2"/>
                </a:solidFill>
                <a:cs typeface="B Nazanin" pitchFamily="2" charset="-78"/>
              </a:rPr>
              <a:t>↑</a:t>
            </a:r>
            <a:endParaRPr lang="fa-IR" sz="5400" b="1" dirty="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4"/>
          <p:cNvSpPr>
            <a:spLocks noGrp="1" noChangeArrowheads="1"/>
          </p:cNvSpPr>
          <p:nvPr>
            <p:ph type="title"/>
          </p:nvPr>
        </p:nvSpPr>
        <p:spPr>
          <a:xfrm>
            <a:off x="457200" y="134020"/>
            <a:ext cx="8229600" cy="7747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dirty="0">
                <a:solidFill>
                  <a:srgbClr val="FF0000"/>
                </a:solidFill>
                <a:latin typeface="+mn-lt"/>
                <a:ea typeface="+mn-ea"/>
                <a:cs typeface="B Nazanin" pitchFamily="2" charset="-78"/>
              </a:rPr>
              <a:t>اثر جانشینی و اثر درآمدی:</a:t>
            </a:r>
            <a:endParaRPr lang="en-US" sz="4800" b="1" dirty="0">
              <a:solidFill>
                <a:srgbClr val="FF0000"/>
              </a:solidFill>
              <a:latin typeface="+mn-lt"/>
              <a:ea typeface="+mn-ea"/>
              <a:cs typeface="B Nazanin" pitchFamily="2" charset="-78"/>
            </a:endParaRPr>
          </a:p>
        </p:txBody>
      </p:sp>
      <p:sp>
        <p:nvSpPr>
          <p:cNvPr id="152579" name="Rectangle 3"/>
          <p:cNvSpPr>
            <a:spLocks noGrp="1" noChangeArrowheads="1"/>
          </p:cNvSpPr>
          <p:nvPr>
            <p:ph idx="1"/>
          </p:nvPr>
        </p:nvSpPr>
        <p:spPr>
          <a:xfrm>
            <a:off x="179512" y="981546"/>
            <a:ext cx="8784976" cy="6047854"/>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400" b="1" dirty="0">
                <a:solidFill>
                  <a:schemeClr val="tx2"/>
                </a:solidFill>
                <a:cs typeface="B Nazanin" pitchFamily="2" charset="-78"/>
              </a:rPr>
              <a:t>اگر </a:t>
            </a:r>
            <a:r>
              <a:rPr lang="en-US" sz="5400" b="1" kern="1200" dirty="0"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a:t>
            </a:r>
            <a:r>
              <a:rPr lang="fa-IR" sz="4400" b="1" dirty="0">
                <a:solidFill>
                  <a:schemeClr val="tx2"/>
                </a:solidFill>
                <a:cs typeface="B Nazanin" pitchFamily="2" charset="-78"/>
              </a:rPr>
              <a:t>کالای </a:t>
            </a:r>
            <a:r>
              <a:rPr lang="fa-IR" sz="4400" b="1" dirty="0">
                <a:solidFill>
                  <a:srgbClr val="FFFF00"/>
                </a:solidFill>
                <a:cs typeface="B Nazanin" pitchFamily="2" charset="-78"/>
              </a:rPr>
              <a:t>پست</a:t>
            </a:r>
            <a:r>
              <a:rPr lang="fa-IR" sz="4400" b="1" dirty="0">
                <a:solidFill>
                  <a:schemeClr val="tx2"/>
                </a:solidFill>
                <a:cs typeface="B Nazanin" pitchFamily="2" charset="-78"/>
              </a:rPr>
              <a:t> باشد و قیمت </a:t>
            </a:r>
            <a:r>
              <a:rPr lang="fa-IR" sz="4400" b="1" dirty="0" smtClean="0">
                <a:solidFill>
                  <a:schemeClr val="tx2"/>
                </a:solidFill>
                <a:cs typeface="B Nazanin" pitchFamily="2" charset="-78"/>
              </a:rPr>
              <a:t>آن </a:t>
            </a:r>
            <a:r>
              <a:rPr lang="fa-IR" sz="4400" b="1" dirty="0">
                <a:solidFill>
                  <a:srgbClr val="FFFF00"/>
                </a:solidFill>
                <a:cs typeface="B Nazanin" pitchFamily="2" charset="-78"/>
              </a:rPr>
              <a:t>افزایش</a:t>
            </a:r>
            <a:r>
              <a:rPr lang="fa-IR" sz="4400" b="1" dirty="0">
                <a:solidFill>
                  <a:schemeClr val="tx2"/>
                </a:solidFill>
                <a:cs typeface="B Nazanin" pitchFamily="2" charset="-78"/>
              </a:rPr>
              <a:t> </a:t>
            </a:r>
            <a:r>
              <a:rPr lang="fa-IR" sz="4400" b="1" dirty="0" smtClean="0">
                <a:solidFill>
                  <a:schemeClr val="tx2"/>
                </a:solidFill>
                <a:cs typeface="B Nazanin" pitchFamily="2" charset="-78"/>
              </a:rPr>
              <a:t>یابد</a:t>
            </a:r>
            <a:r>
              <a:rPr lang="fa-IR" sz="4400" b="1" dirty="0">
                <a:solidFill>
                  <a:schemeClr val="tx2"/>
                </a:solidFill>
                <a:cs typeface="B Nazanin" pitchFamily="2" charset="-78"/>
              </a:rPr>
              <a:t>، </a:t>
            </a:r>
            <a:r>
              <a:rPr lang="fa-IR" sz="4400" b="1" dirty="0" smtClean="0">
                <a:solidFill>
                  <a:schemeClr val="tx2"/>
                </a:solidFill>
                <a:cs typeface="B Nazanin" pitchFamily="2" charset="-78"/>
              </a:rPr>
              <a:t>آنگاه</a:t>
            </a:r>
            <a:r>
              <a:rPr lang="en-US" sz="4400" b="1" dirty="0" smtClean="0">
                <a:solidFill>
                  <a:schemeClr val="tx2"/>
                </a:solidFill>
                <a:cs typeface="B Nazanin" pitchFamily="2" charset="-78"/>
              </a:rPr>
              <a:t>:</a:t>
            </a:r>
          </a:p>
          <a:p>
            <a:pPr marL="0" indent="0" eaLnBrk="1" hangingPunct="1">
              <a:lnSpc>
                <a:spcPts val="8000"/>
              </a:lnSpc>
              <a:buNone/>
            </a:pPr>
            <a:r>
              <a:rPr lang="fa-IR" sz="4400" b="1" dirty="0">
                <a:solidFill>
                  <a:srgbClr val="FFFF00"/>
                </a:solidFill>
                <a:cs typeface="B Nazanin" pitchFamily="2" charset="-78"/>
              </a:rPr>
              <a:t>اثر </a:t>
            </a:r>
            <a:r>
              <a:rPr lang="fa-IR" sz="4400" b="1" dirty="0" smtClean="0">
                <a:solidFill>
                  <a:srgbClr val="FFFF00"/>
                </a:solidFill>
                <a:cs typeface="B Nazanin" pitchFamily="2" charset="-78"/>
              </a:rPr>
              <a:t>درآمدی</a:t>
            </a:r>
            <a:r>
              <a:rPr lang="en-US" sz="4400" b="1" dirty="0" smtClean="0">
                <a:solidFill>
                  <a:srgbClr val="FFFF00"/>
                </a:solidFill>
                <a:cs typeface="B Nazanin" pitchFamily="2" charset="-78"/>
              </a:rPr>
              <a:t>:</a:t>
            </a:r>
            <a:r>
              <a:rPr lang="fa-IR" sz="4400" b="1" dirty="0">
                <a:solidFill>
                  <a:schemeClr val="tx2"/>
                </a:solidFill>
                <a:cs typeface="B Nazanin" pitchFamily="2" charset="-78"/>
              </a:rPr>
              <a:t> قدرت </a:t>
            </a:r>
            <a:r>
              <a:rPr lang="fa-IR" sz="4400" b="1" dirty="0" smtClean="0">
                <a:solidFill>
                  <a:schemeClr val="tx2"/>
                </a:solidFill>
                <a:cs typeface="B Nazanin" pitchFamily="2" charset="-78"/>
              </a:rPr>
              <a:t>خرید</a:t>
            </a:r>
            <a:r>
              <a:rPr lang="fa-IR" sz="6000" b="1" dirty="0" smtClean="0">
                <a:solidFill>
                  <a:schemeClr val="tx2"/>
                </a:solidFill>
                <a:cs typeface="B Nazanin" pitchFamily="2" charset="-78"/>
              </a:rPr>
              <a:t>↓</a:t>
            </a:r>
            <a:r>
              <a:rPr lang="fa-IR" sz="6000" b="1" dirty="0" smtClean="0">
                <a:solidFill>
                  <a:schemeClr val="tx2"/>
                </a:solidFill>
                <a:latin typeface="Arial"/>
                <a:cs typeface="Arial"/>
              </a:rPr>
              <a:t>←</a:t>
            </a:r>
            <a:r>
              <a:rPr lang="fa-IR" sz="4400" b="1" dirty="0" smtClean="0">
                <a:solidFill>
                  <a:schemeClr val="tx2"/>
                </a:solidFill>
                <a:cs typeface="B Nazanin" pitchFamily="2" charset="-78"/>
              </a:rPr>
              <a:t> </a:t>
            </a:r>
            <a:r>
              <a:rPr lang="fa-IR" sz="4400" b="1" dirty="0">
                <a:solidFill>
                  <a:schemeClr val="tx2"/>
                </a:solidFill>
                <a:cs typeface="B Nazanin" pitchFamily="2" charset="-78"/>
              </a:rPr>
              <a:t>تقاضای </a:t>
            </a:r>
            <a:r>
              <a:rPr lang="en-US" sz="5400" b="1" kern="1200" dirty="0" smtClean="0">
                <a:solidFill>
                  <a:srgbClr val="FF0000"/>
                </a:solidFill>
                <a:latin typeface="Times New Roman" pitchFamily="18" charset="0"/>
                <a:cs typeface="Times New Roman" pitchFamily="18" charset="0"/>
              </a:rPr>
              <a:t>X</a:t>
            </a:r>
            <a:r>
              <a:rPr lang="fa-IR" sz="6000" b="1" dirty="0">
                <a:solidFill>
                  <a:schemeClr val="tx2"/>
                </a:solidFill>
                <a:cs typeface="B Nazanin" pitchFamily="2" charset="-78"/>
              </a:rPr>
              <a:t>↑</a:t>
            </a:r>
            <a:endParaRPr lang="fa-IR" sz="4400" b="1" dirty="0">
              <a:solidFill>
                <a:schemeClr val="tx2"/>
              </a:solidFill>
              <a:cs typeface="B Nazanin" pitchFamily="2" charset="-78"/>
            </a:endParaRPr>
          </a:p>
          <a:p>
            <a:pPr marL="0" indent="0" algn="just" eaLnBrk="1" hangingPunct="1">
              <a:lnSpc>
                <a:spcPts val="8000"/>
              </a:lnSpc>
              <a:buNone/>
            </a:pPr>
            <a:r>
              <a:rPr lang="fa-IR" sz="4400" b="1" dirty="0">
                <a:solidFill>
                  <a:srgbClr val="FFFF00"/>
                </a:solidFill>
                <a:cs typeface="B Nazanin" pitchFamily="2" charset="-78"/>
              </a:rPr>
              <a:t>اثر </a:t>
            </a:r>
            <a:r>
              <a:rPr lang="fa-IR" sz="4400" b="1" dirty="0" smtClean="0">
                <a:solidFill>
                  <a:srgbClr val="FFFF00"/>
                </a:solidFill>
                <a:cs typeface="B Nazanin" pitchFamily="2" charset="-78"/>
              </a:rPr>
              <a:t>جانشینی</a:t>
            </a:r>
            <a:r>
              <a:rPr lang="en-US" sz="4400" b="1" dirty="0" smtClean="0">
                <a:solidFill>
                  <a:srgbClr val="FFFF00"/>
                </a:solidFill>
                <a:cs typeface="B Nazanin" pitchFamily="2" charset="-78"/>
              </a:rPr>
              <a:t>:</a:t>
            </a:r>
            <a:endParaRPr lang="fa-IR" sz="4400" b="1" dirty="0">
              <a:solidFill>
                <a:srgbClr val="FFFF00"/>
              </a:solidFill>
              <a:cs typeface="B Nazanin" pitchFamily="2" charset="-78"/>
            </a:endParaRPr>
          </a:p>
          <a:p>
            <a:pPr marL="0" indent="0" algn="just" eaLnBrk="1" hangingPunct="1">
              <a:lnSpc>
                <a:spcPts val="8000"/>
              </a:lnSpc>
              <a:buNone/>
            </a:pPr>
            <a:r>
              <a:rPr lang="en-US" sz="5400" b="1" kern="1200" dirty="0">
                <a:solidFill>
                  <a:srgbClr val="FF0000"/>
                </a:solidFill>
                <a:latin typeface="Times New Roman" pitchFamily="18" charset="0"/>
                <a:cs typeface="Times New Roman" pitchFamily="18" charset="0"/>
              </a:rPr>
              <a:t>X</a:t>
            </a:r>
            <a:r>
              <a:rPr lang="fa-IR" sz="4400" b="1" dirty="0">
                <a:solidFill>
                  <a:schemeClr val="tx2"/>
                </a:solidFill>
                <a:cs typeface="B Nazanin" pitchFamily="2" charset="-78"/>
              </a:rPr>
              <a:t> نسبت </a:t>
            </a:r>
            <a:r>
              <a:rPr lang="fa-IR" sz="4400" b="1" dirty="0" smtClean="0">
                <a:solidFill>
                  <a:schemeClr val="tx2"/>
                </a:solidFill>
                <a:cs typeface="B Nazanin" pitchFamily="2" charset="-78"/>
              </a:rPr>
              <a:t>به</a:t>
            </a:r>
            <a:r>
              <a:rPr lang="en-US" sz="5400" b="1" kern="1200" dirty="0" smtClean="0">
                <a:solidFill>
                  <a:srgbClr val="FF0000"/>
                </a:solidFill>
                <a:latin typeface="Times New Roman" pitchFamily="18" charset="0"/>
                <a:cs typeface="Times New Roman" pitchFamily="18" charset="0"/>
              </a:rPr>
              <a:t>Y</a:t>
            </a:r>
            <a:r>
              <a:rPr lang="fa-IR" sz="4400" b="1" dirty="0">
                <a:solidFill>
                  <a:schemeClr val="tx2"/>
                </a:solidFill>
                <a:cs typeface="B Nazanin" pitchFamily="2" charset="-78"/>
              </a:rPr>
              <a:t> گرانتر</a:t>
            </a:r>
            <a:r>
              <a:rPr lang="fa-IR" sz="4400" b="1" dirty="0" smtClean="0">
                <a:solidFill>
                  <a:schemeClr val="tx2"/>
                </a:solidFill>
                <a:cs typeface="B Nazanin" pitchFamily="2" charset="-78"/>
              </a:rPr>
              <a:t> شده </a:t>
            </a:r>
            <a:r>
              <a:rPr lang="fa-IR" sz="6000" b="1" dirty="0">
                <a:solidFill>
                  <a:schemeClr val="tx2"/>
                </a:solidFill>
                <a:latin typeface="Arial"/>
              </a:rPr>
              <a:t>←</a:t>
            </a:r>
            <a:r>
              <a:rPr lang="fa-IR" sz="4400" b="1" dirty="0" smtClean="0">
                <a:solidFill>
                  <a:schemeClr val="tx2"/>
                </a:solidFill>
                <a:cs typeface="B Nazanin" pitchFamily="2" charset="-78"/>
              </a:rPr>
              <a:t>تقاضای </a:t>
            </a:r>
            <a:r>
              <a:rPr lang="en-US" sz="5400" b="1" kern="1200" dirty="0" smtClean="0">
                <a:solidFill>
                  <a:srgbClr val="FF0000"/>
                </a:solidFill>
                <a:latin typeface="Times New Roman" pitchFamily="18" charset="0"/>
                <a:cs typeface="Times New Roman" pitchFamily="18" charset="0"/>
              </a:rPr>
              <a:t>X</a:t>
            </a:r>
            <a:r>
              <a:rPr lang="fa-IR" sz="6000" b="1" dirty="0" smtClean="0">
                <a:solidFill>
                  <a:schemeClr val="tx2"/>
                </a:solidFill>
                <a:cs typeface="B Nazanin" pitchFamily="2" charset="-78"/>
              </a:rPr>
              <a:t>↓</a:t>
            </a:r>
            <a:endParaRPr lang="en-US" sz="4400" b="1" dirty="0">
              <a:solidFill>
                <a:schemeClr val="tx2"/>
              </a:solidFill>
              <a:cs typeface="B Nazanin" pitchFamily="2" charset="-78"/>
            </a:endParaRPr>
          </a:p>
        </p:txBody>
      </p:sp>
    </p:spTree>
    <p:extLst>
      <p:ext uri="{BB962C8B-B14F-4D97-AF65-F5344CB8AC3E}">
        <p14:creationId xmlns:p14="http://schemas.microsoft.com/office/powerpoint/2010/main" val="233450080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Rectangle 4"/>
          <p:cNvSpPr>
            <a:spLocks noGrp="1" noChangeArrowheads="1"/>
          </p:cNvSpPr>
          <p:nvPr>
            <p:ph type="title"/>
          </p:nvPr>
        </p:nvSpPr>
        <p:spPr>
          <a:xfrm>
            <a:off x="457200" y="277813"/>
            <a:ext cx="8229600" cy="8477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a:solidFill>
                  <a:srgbClr val="FF0000"/>
                </a:solidFill>
                <a:latin typeface="+mn-lt"/>
                <a:ea typeface="+mn-ea"/>
                <a:cs typeface="B Nazanin" pitchFamily="2" charset="-78"/>
              </a:rPr>
              <a:t>اثر جانشینی و اثر درآمدی:</a:t>
            </a:r>
            <a:endParaRPr lang="en-US" sz="4800" b="1">
              <a:solidFill>
                <a:srgbClr val="FF0000"/>
              </a:solidFill>
              <a:latin typeface="+mn-lt"/>
              <a:ea typeface="+mn-ea"/>
              <a:cs typeface="B Nazanin" pitchFamily="2" charset="-78"/>
            </a:endParaRPr>
          </a:p>
        </p:txBody>
      </p:sp>
      <p:sp>
        <p:nvSpPr>
          <p:cNvPr id="153603" name="Rectangle 3"/>
          <p:cNvSpPr>
            <a:spLocks noGrp="1" noChangeArrowheads="1"/>
          </p:cNvSpPr>
          <p:nvPr>
            <p:ph idx="1"/>
          </p:nvPr>
        </p:nvSpPr>
        <p:spPr>
          <a:xfrm>
            <a:off x="457200" y="1196975"/>
            <a:ext cx="8229600" cy="5256213"/>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400" b="1" dirty="0">
                <a:solidFill>
                  <a:schemeClr val="tx2"/>
                </a:solidFill>
                <a:cs typeface="B Nazanin" pitchFamily="2" charset="-78"/>
              </a:rPr>
              <a:t>برای کالاهای </a:t>
            </a:r>
            <a:r>
              <a:rPr lang="fa-IR" sz="4400" b="1" dirty="0">
                <a:solidFill>
                  <a:srgbClr val="FFFF00"/>
                </a:solidFill>
                <a:cs typeface="B Nazanin" pitchFamily="2" charset="-78"/>
              </a:rPr>
              <a:t>پست</a:t>
            </a:r>
            <a:r>
              <a:rPr lang="fa-IR" sz="4400" b="1" dirty="0">
                <a:solidFill>
                  <a:schemeClr val="tx2"/>
                </a:solidFill>
                <a:cs typeface="B Nazanin" pitchFamily="2" charset="-78"/>
              </a:rPr>
              <a:t> یعنی کالاهایی که با </a:t>
            </a:r>
            <a:r>
              <a:rPr lang="fa-IR" sz="4400" b="1" dirty="0">
                <a:solidFill>
                  <a:srgbClr val="FFFF00"/>
                </a:solidFill>
                <a:cs typeface="B Nazanin" pitchFamily="2" charset="-78"/>
              </a:rPr>
              <a:t>افزایش</a:t>
            </a:r>
            <a:r>
              <a:rPr lang="fa-IR" sz="4400" b="1" dirty="0">
                <a:solidFill>
                  <a:schemeClr val="tx2"/>
                </a:solidFill>
                <a:cs typeface="B Nazanin" pitchFamily="2" charset="-78"/>
              </a:rPr>
              <a:t> درآمد، مصرف آنها </a:t>
            </a:r>
            <a:r>
              <a:rPr lang="fa-IR" sz="4400" b="1" dirty="0">
                <a:solidFill>
                  <a:srgbClr val="FFFF00"/>
                </a:solidFill>
                <a:cs typeface="B Nazanin" pitchFamily="2" charset="-78"/>
              </a:rPr>
              <a:t>کاهش</a:t>
            </a:r>
            <a:r>
              <a:rPr lang="fa-IR" sz="4400" b="1" dirty="0">
                <a:solidFill>
                  <a:schemeClr val="tx2"/>
                </a:solidFill>
                <a:cs typeface="B Nazanin" pitchFamily="2" charset="-78"/>
              </a:rPr>
              <a:t> می یابد، دو اثر درآمدی وجانشینی در </a:t>
            </a:r>
            <a:r>
              <a:rPr lang="fa-IR" sz="4400" b="1" dirty="0">
                <a:solidFill>
                  <a:srgbClr val="FFFF00"/>
                </a:solidFill>
                <a:cs typeface="B Nazanin" pitchFamily="2" charset="-78"/>
              </a:rPr>
              <a:t>خلاف</a:t>
            </a:r>
            <a:r>
              <a:rPr lang="fa-IR" sz="4400" b="1" dirty="0">
                <a:solidFill>
                  <a:schemeClr val="tx2"/>
                </a:solidFill>
                <a:cs typeface="B Nazanin" pitchFamily="2" charset="-78"/>
              </a:rPr>
              <a:t> جهت یکدیگر نسبت به تغییر قیمت ها اثر می گذارند.  </a:t>
            </a:r>
            <a:endParaRPr lang="en-US" sz="4400" b="1" dirty="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4" name="Rectangle 4"/>
          <p:cNvSpPr>
            <a:spLocks noGrp="1" noChangeArrowheads="1"/>
          </p:cNvSpPr>
          <p:nvPr>
            <p:ph type="title"/>
          </p:nvPr>
        </p:nvSpPr>
        <p:spPr>
          <a:xfrm>
            <a:off x="457200" y="-27384"/>
            <a:ext cx="8229600" cy="8477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dirty="0">
                <a:solidFill>
                  <a:srgbClr val="FF0000"/>
                </a:solidFill>
                <a:latin typeface="+mn-lt"/>
                <a:ea typeface="+mn-ea"/>
                <a:cs typeface="B Nazanin" pitchFamily="2" charset="-78"/>
              </a:rPr>
              <a:t>اثر جانشینی و اثر درآمدی:</a:t>
            </a:r>
            <a:endParaRPr lang="en-US" sz="4800" b="1" dirty="0">
              <a:solidFill>
                <a:srgbClr val="FF0000"/>
              </a:solidFill>
              <a:latin typeface="+mn-lt"/>
              <a:ea typeface="+mn-ea"/>
              <a:cs typeface="B Nazanin" pitchFamily="2" charset="-78"/>
            </a:endParaRPr>
          </a:p>
        </p:txBody>
      </p:sp>
      <p:sp>
        <p:nvSpPr>
          <p:cNvPr id="153603" name="Rectangle 3"/>
          <p:cNvSpPr>
            <a:spLocks noGrp="1" noChangeArrowheads="1"/>
          </p:cNvSpPr>
          <p:nvPr>
            <p:ph idx="1"/>
          </p:nvPr>
        </p:nvSpPr>
        <p:spPr>
          <a:xfrm>
            <a:off x="107504" y="692696"/>
            <a:ext cx="8856984" cy="5256213"/>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400" b="1" dirty="0" smtClean="0">
                <a:solidFill>
                  <a:schemeClr val="tx2"/>
                </a:solidFill>
                <a:cs typeface="B Nazanin" pitchFamily="2" charset="-78"/>
              </a:rPr>
              <a:t>به </a:t>
            </a:r>
            <a:r>
              <a:rPr lang="fa-IR" sz="4400" b="1" dirty="0">
                <a:solidFill>
                  <a:schemeClr val="tx2"/>
                </a:solidFill>
                <a:cs typeface="B Nazanin" pitchFamily="2" charset="-78"/>
              </a:rPr>
              <a:t>عبارت دیگر اگر قیمت یک کالای پست کاهش پیدا کند اثر درآمدی بر کاهش تقاضای آن و اثر جانشینی بر افزایش  مقدارتقاضای آن دلالت دارند. نهایتاٌ برایند این دو اثر میزان تغییر در مقدار تقاضای کالا را تعیین خواهد نمود. </a:t>
            </a:r>
            <a:endParaRPr lang="en-US" sz="4400" b="1" dirty="0">
              <a:solidFill>
                <a:schemeClr val="tx2"/>
              </a:solidFill>
              <a:cs typeface="B Nazanin" pitchFamily="2" charset="-78"/>
            </a:endParaRPr>
          </a:p>
        </p:txBody>
      </p:sp>
    </p:spTree>
    <p:extLst>
      <p:ext uri="{BB962C8B-B14F-4D97-AF65-F5344CB8AC3E}">
        <p14:creationId xmlns:p14="http://schemas.microsoft.com/office/powerpoint/2010/main" val="2993855969"/>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27384"/>
            <a:ext cx="8229600" cy="8477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dirty="0">
                <a:solidFill>
                  <a:srgbClr val="FF0000"/>
                </a:solidFill>
                <a:latin typeface="+mn-lt"/>
                <a:ea typeface="+mn-ea"/>
                <a:cs typeface="B Nazanin" pitchFamily="2" charset="-78"/>
              </a:rPr>
              <a:t>استخراج منحنی بی تفاوتی:</a:t>
            </a:r>
            <a:endParaRPr lang="en-US" sz="4800" b="1" dirty="0">
              <a:solidFill>
                <a:srgbClr val="FF0000"/>
              </a:solidFill>
              <a:latin typeface="+mn-lt"/>
              <a:ea typeface="+mn-ea"/>
              <a:cs typeface="B Nazanin" pitchFamily="2" charset="-78"/>
            </a:endParaRPr>
          </a:p>
        </p:txBody>
      </p:sp>
      <p:sp>
        <p:nvSpPr>
          <p:cNvPr id="154627" name="Rectangle 3"/>
          <p:cNvSpPr>
            <a:spLocks noGrp="1" noChangeArrowheads="1"/>
          </p:cNvSpPr>
          <p:nvPr>
            <p:ph idx="1"/>
          </p:nvPr>
        </p:nvSpPr>
        <p:spPr>
          <a:xfrm>
            <a:off x="251520" y="476672"/>
            <a:ext cx="8712968" cy="5256213"/>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400" b="1" dirty="0">
                <a:solidFill>
                  <a:schemeClr val="tx2"/>
                </a:solidFill>
                <a:cs typeface="B Nazanin" pitchFamily="2" charset="-78"/>
              </a:rPr>
              <a:t>فرضیات لازم جهت استخراج منحنی بی تفاوتی عبارتند از:                           </a:t>
            </a:r>
          </a:p>
          <a:p>
            <a:pPr marL="0" indent="0" algn="just" eaLnBrk="1" hangingPunct="1">
              <a:lnSpc>
                <a:spcPts val="8000"/>
              </a:lnSpc>
              <a:buNone/>
            </a:pPr>
            <a:r>
              <a:rPr lang="fa-IR" sz="4400" b="1" dirty="0">
                <a:solidFill>
                  <a:schemeClr val="tx2"/>
                </a:solidFill>
                <a:cs typeface="B Nazanin" pitchFamily="2" charset="-78"/>
              </a:rPr>
              <a:t> 1- دو کالای مورد نظر دارای مطلوبیت نهایی مثبت هستند: </a:t>
            </a:r>
            <a:r>
              <a:rPr lang="en-US" sz="4400" b="1" dirty="0" smtClean="0">
                <a:solidFill>
                  <a:schemeClr val="tx2"/>
                </a:solidFill>
                <a:cs typeface="B Nazanin" pitchFamily="2" charset="-78"/>
              </a:rPr>
              <a:t> </a:t>
            </a:r>
            <a:r>
              <a:rPr lang="fa-IR" sz="4400" b="1" dirty="0">
                <a:solidFill>
                  <a:schemeClr val="tx2"/>
                </a:solidFill>
                <a:cs typeface="B Nazanin" pitchFamily="2" charset="-78"/>
              </a:rPr>
              <a:t>	</a:t>
            </a:r>
            <a:r>
              <a:rPr lang="en-US" sz="5400" b="1" kern="1200" dirty="0" err="1" smtClean="0">
                <a:solidFill>
                  <a:srgbClr val="FF0000"/>
                </a:solidFill>
                <a:latin typeface="Times New Roman" pitchFamily="18" charset="0"/>
                <a:cs typeface="Times New Roman" pitchFamily="18" charset="0"/>
              </a:rPr>
              <a:t>MUx</a:t>
            </a:r>
            <a:r>
              <a:rPr lang="en-US" sz="5400" b="1" kern="1200" dirty="0" smtClean="0">
                <a:solidFill>
                  <a:srgbClr val="FF0000"/>
                </a:solidFill>
                <a:latin typeface="Times New Roman" pitchFamily="18" charset="0"/>
                <a:cs typeface="Times New Roman" pitchFamily="18" charset="0"/>
              </a:rPr>
              <a:t> </a:t>
            </a:r>
            <a:r>
              <a:rPr lang="en-US" sz="5400" b="1" kern="1200" dirty="0">
                <a:solidFill>
                  <a:srgbClr val="FF0000"/>
                </a:solidFill>
                <a:latin typeface="Times New Roman" pitchFamily="18" charset="0"/>
                <a:cs typeface="Times New Roman" pitchFamily="18" charset="0"/>
              </a:rPr>
              <a:t>, </a:t>
            </a:r>
            <a:r>
              <a:rPr lang="en-US" sz="5400" b="1" kern="1200" dirty="0" err="1" smtClean="0">
                <a:solidFill>
                  <a:srgbClr val="FF0000"/>
                </a:solidFill>
                <a:latin typeface="Times New Roman" pitchFamily="18" charset="0"/>
                <a:cs typeface="Times New Roman" pitchFamily="18" charset="0"/>
              </a:rPr>
              <a:t>MUy</a:t>
            </a:r>
            <a:r>
              <a:rPr lang="en-US" sz="5400" b="1" kern="1200" dirty="0" smtClean="0">
                <a:solidFill>
                  <a:srgbClr val="FF0000"/>
                </a:solidFill>
                <a:latin typeface="Times New Roman" pitchFamily="18" charset="0"/>
                <a:cs typeface="Times New Roman" pitchFamily="18" charset="0"/>
              </a:rPr>
              <a:t>  </a:t>
            </a:r>
            <a:r>
              <a:rPr lang="en-US" sz="5400" b="1" kern="1200" dirty="0">
                <a:solidFill>
                  <a:srgbClr val="FF0000"/>
                </a:solidFill>
                <a:latin typeface="Times New Roman" pitchFamily="18" charset="0"/>
                <a:cs typeface="Times New Roman" pitchFamily="18" charset="0"/>
              </a:rPr>
              <a:t>&gt; </a:t>
            </a:r>
            <a:r>
              <a:rPr lang="en-US" sz="5400" b="1" kern="1200" dirty="0" smtClean="0">
                <a:solidFill>
                  <a:srgbClr val="FF0000"/>
                </a:solidFill>
                <a:latin typeface="Times New Roman" pitchFamily="18" charset="0"/>
                <a:cs typeface="Times New Roman" pitchFamily="18" charset="0"/>
              </a:rPr>
              <a:t>0</a:t>
            </a:r>
          </a:p>
          <a:p>
            <a:pPr marL="0" indent="0" algn="just" eaLnBrk="1" hangingPunct="1">
              <a:lnSpc>
                <a:spcPts val="8000"/>
              </a:lnSpc>
              <a:buNone/>
            </a:pPr>
            <a:r>
              <a:rPr lang="fa-IR" sz="4400" b="1" dirty="0">
                <a:solidFill>
                  <a:schemeClr val="tx2"/>
                </a:solidFill>
                <a:cs typeface="B Nazanin" pitchFamily="2" charset="-78"/>
              </a:rPr>
              <a:t>به عبارت دیگرفرض براین است که مقدار بیشترازهرکالا برمقدار کمتر آن ترجیح دارد.</a:t>
            </a:r>
          </a:p>
          <a:p>
            <a:pPr marL="0" indent="0" algn="just" eaLnBrk="1" hangingPunct="1">
              <a:lnSpc>
                <a:spcPts val="8000"/>
              </a:lnSpc>
              <a:buNone/>
            </a:pPr>
            <a:endParaRPr lang="fa-IR" sz="5400" b="1" kern="1200" dirty="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4624"/>
            <a:ext cx="8229600" cy="8477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dirty="0">
                <a:solidFill>
                  <a:srgbClr val="FF0000"/>
                </a:solidFill>
                <a:latin typeface="+mn-lt"/>
                <a:ea typeface="+mn-ea"/>
                <a:cs typeface="B Nazanin" pitchFamily="2" charset="-78"/>
              </a:rPr>
              <a:t>استخراج منحنی بی تفاوتی:</a:t>
            </a:r>
            <a:endParaRPr lang="en-US" sz="4800" b="1" dirty="0">
              <a:solidFill>
                <a:srgbClr val="FF0000"/>
              </a:solidFill>
              <a:latin typeface="+mn-lt"/>
              <a:ea typeface="+mn-ea"/>
              <a:cs typeface="B Nazanin" pitchFamily="2" charset="-78"/>
            </a:endParaRPr>
          </a:p>
        </p:txBody>
      </p:sp>
      <p:sp>
        <p:nvSpPr>
          <p:cNvPr id="154627" name="Rectangle 3"/>
          <p:cNvSpPr>
            <a:spLocks noGrp="1" noChangeArrowheads="1"/>
          </p:cNvSpPr>
          <p:nvPr>
            <p:ph idx="1"/>
          </p:nvPr>
        </p:nvSpPr>
        <p:spPr>
          <a:xfrm>
            <a:off x="251520" y="764704"/>
            <a:ext cx="8712968" cy="5256213"/>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400" b="1" dirty="0" smtClean="0">
                <a:solidFill>
                  <a:schemeClr val="tx2"/>
                </a:solidFill>
                <a:cs typeface="B Nazanin" pitchFamily="2" charset="-78"/>
              </a:rPr>
              <a:t>2- </a:t>
            </a:r>
            <a:r>
              <a:rPr lang="fa-IR" sz="4400" b="1" dirty="0">
                <a:solidFill>
                  <a:schemeClr val="tx2"/>
                </a:solidFill>
                <a:cs typeface="B Nazanin" pitchFamily="2" charset="-78"/>
              </a:rPr>
              <a:t>نرخ نهایی جانشینی </a:t>
            </a:r>
            <a:r>
              <a:rPr lang="fa-IR" sz="5400" b="1" kern="1200" dirty="0" smtClean="0">
                <a:solidFill>
                  <a:srgbClr val="FF0000"/>
                </a:solidFill>
                <a:latin typeface="Times New Roman" pitchFamily="18" charset="0"/>
                <a:cs typeface="Times New Roman" pitchFamily="18" charset="0"/>
              </a:rPr>
              <a:t>(</a:t>
            </a:r>
            <a:r>
              <a:rPr lang="en-US" sz="5400" b="1" kern="1200" dirty="0" smtClean="0">
                <a:solidFill>
                  <a:srgbClr val="FF0000"/>
                </a:solidFill>
                <a:latin typeface="Times New Roman" pitchFamily="18" charset="0"/>
                <a:cs typeface="Times New Roman" pitchFamily="18" charset="0"/>
              </a:rPr>
              <a:t>MRS</a:t>
            </a:r>
            <a:r>
              <a:rPr lang="fa-IR" sz="5400" b="1" kern="1200" dirty="0">
                <a:solidFill>
                  <a:srgbClr val="FF0000"/>
                </a:solidFill>
                <a:latin typeface="Times New Roman" pitchFamily="18" charset="0"/>
                <a:cs typeface="Times New Roman" pitchFamily="18" charset="0"/>
              </a:rPr>
              <a:t>) </a:t>
            </a:r>
            <a:r>
              <a:rPr lang="fa-IR" sz="4400" b="1" dirty="0">
                <a:solidFill>
                  <a:schemeClr val="tx2"/>
                </a:solidFill>
                <a:cs typeface="B Nazanin" pitchFamily="2" charset="-78"/>
              </a:rPr>
              <a:t>بین دو کالا نزولی می باشد. به این معنی که هر چه بیشتر از کالای </a:t>
            </a:r>
            <a:r>
              <a:rPr lang="en-US" sz="5400" b="1" kern="1200" dirty="0" smtClean="0">
                <a:solidFill>
                  <a:srgbClr val="FF0000"/>
                </a:solidFill>
                <a:latin typeface="Times New Roman" pitchFamily="18" charset="0"/>
                <a:cs typeface="Times New Roman" pitchFamily="18" charset="0"/>
              </a:rPr>
              <a:t>X</a:t>
            </a:r>
            <a:r>
              <a:rPr lang="fa-IR" sz="4400" b="1" dirty="0" smtClean="0">
                <a:solidFill>
                  <a:schemeClr val="tx2"/>
                </a:solidFill>
                <a:cs typeface="B Nazanin" pitchFamily="2" charset="-78"/>
              </a:rPr>
              <a:t> </a:t>
            </a:r>
            <a:r>
              <a:rPr lang="fa-IR" sz="4400" b="1" dirty="0">
                <a:solidFill>
                  <a:schemeClr val="tx2"/>
                </a:solidFill>
                <a:cs typeface="B Nazanin" pitchFamily="2" charset="-78"/>
              </a:rPr>
              <a:t>و کمتر از کالای </a:t>
            </a:r>
            <a:r>
              <a:rPr lang="en-US" sz="5400" b="1" kern="1200" dirty="0" smtClean="0">
                <a:solidFill>
                  <a:srgbClr val="FF0000"/>
                </a:solidFill>
                <a:latin typeface="Times New Roman" pitchFamily="18" charset="0"/>
                <a:cs typeface="Times New Roman" pitchFamily="18" charset="0"/>
              </a:rPr>
              <a:t>Y</a:t>
            </a:r>
            <a:r>
              <a:rPr lang="fa-IR" sz="4400" b="1" dirty="0" smtClean="0">
                <a:solidFill>
                  <a:schemeClr val="tx2"/>
                </a:solidFill>
                <a:cs typeface="B Nazanin" pitchFamily="2" charset="-78"/>
              </a:rPr>
              <a:t> </a:t>
            </a:r>
            <a:r>
              <a:rPr lang="fa-IR" sz="4400" b="1" dirty="0">
                <a:solidFill>
                  <a:schemeClr val="tx2"/>
                </a:solidFill>
                <a:cs typeface="B Nazanin" pitchFamily="2" charset="-78"/>
              </a:rPr>
              <a:t>مصرف کنیم </a:t>
            </a:r>
            <a:r>
              <a:rPr lang="en-US" sz="5400" b="1" kern="1200" dirty="0" err="1" smtClean="0">
                <a:solidFill>
                  <a:srgbClr val="FF0000"/>
                </a:solidFill>
                <a:latin typeface="Times New Roman" pitchFamily="18" charset="0"/>
                <a:cs typeface="Times New Roman" pitchFamily="18" charset="0"/>
              </a:rPr>
              <a:t>MUy</a:t>
            </a:r>
            <a:r>
              <a:rPr lang="en-US" sz="5400" b="1" kern="1200" dirty="0" smtClean="0">
                <a:solidFill>
                  <a:srgbClr val="FF0000"/>
                </a:solidFill>
                <a:latin typeface="Times New Roman" pitchFamily="18" charset="0"/>
                <a:cs typeface="Times New Roman" pitchFamily="18" charset="0"/>
              </a:rPr>
              <a:t> </a:t>
            </a:r>
            <a:r>
              <a:rPr lang="fa-IR" sz="5400" b="1" kern="1200" dirty="0" smtClean="0">
                <a:solidFill>
                  <a:srgbClr val="FF0000"/>
                </a:solidFill>
                <a:latin typeface="Times New Roman" pitchFamily="18" charset="0"/>
                <a:cs typeface="Times New Roman" pitchFamily="18" charset="0"/>
              </a:rPr>
              <a:t>/</a:t>
            </a:r>
            <a:r>
              <a:rPr lang="en-US" sz="5400" b="1" kern="1200" dirty="0" smtClean="0">
                <a:solidFill>
                  <a:srgbClr val="FF0000"/>
                </a:solidFill>
                <a:latin typeface="Times New Roman" pitchFamily="18" charset="0"/>
                <a:cs typeface="Times New Roman" pitchFamily="18" charset="0"/>
              </a:rPr>
              <a:t> </a:t>
            </a:r>
            <a:r>
              <a:rPr lang="en-US" sz="5400" b="1" kern="1200" dirty="0" err="1" smtClean="0">
                <a:solidFill>
                  <a:srgbClr val="FF0000"/>
                </a:solidFill>
                <a:latin typeface="Times New Roman" pitchFamily="18" charset="0"/>
                <a:cs typeface="Times New Roman" pitchFamily="18" charset="0"/>
              </a:rPr>
              <a:t>MUx</a:t>
            </a:r>
            <a:r>
              <a:rPr lang="fa-IR" sz="4400" b="1" dirty="0">
                <a:solidFill>
                  <a:schemeClr val="tx2"/>
                </a:solidFill>
                <a:cs typeface="B Nazanin" pitchFamily="2" charset="-78"/>
              </a:rPr>
              <a:t>کاهش می یابد. این مطلب تقریبا ً مشابه فرضیه نزولی بودن مطلوبیت نهایی است.</a:t>
            </a:r>
            <a:endParaRPr lang="en-US" sz="4400" b="1" dirty="0">
              <a:solidFill>
                <a:schemeClr val="tx2"/>
              </a:solidFill>
              <a:cs typeface="B Nazanin" pitchFamily="2" charset="-78"/>
            </a:endParaRPr>
          </a:p>
        </p:txBody>
      </p:sp>
    </p:spTree>
    <p:extLst>
      <p:ext uri="{BB962C8B-B14F-4D97-AF65-F5344CB8AC3E}">
        <p14:creationId xmlns:p14="http://schemas.microsoft.com/office/powerpoint/2010/main" val="2612038312"/>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4"/>
          <p:cNvSpPr>
            <a:spLocks noGrp="1" noChangeArrowheads="1"/>
          </p:cNvSpPr>
          <p:nvPr>
            <p:ph type="title"/>
          </p:nvPr>
        </p:nvSpPr>
        <p:spPr>
          <a:xfrm>
            <a:off x="457200" y="-27384"/>
            <a:ext cx="8229600" cy="8477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dirty="0">
                <a:solidFill>
                  <a:srgbClr val="FF0000"/>
                </a:solidFill>
                <a:latin typeface="+mn-lt"/>
                <a:ea typeface="+mn-ea"/>
                <a:cs typeface="B Nazanin" pitchFamily="2" charset="-78"/>
              </a:rPr>
              <a:t>استخراج منحنی بی تفاوتی:</a:t>
            </a:r>
            <a:endParaRPr lang="en-US" sz="4800" b="1" dirty="0">
              <a:solidFill>
                <a:srgbClr val="FF0000"/>
              </a:solidFill>
              <a:latin typeface="+mn-lt"/>
              <a:ea typeface="+mn-ea"/>
              <a:cs typeface="B Nazanin" pitchFamily="2" charset="-78"/>
            </a:endParaRPr>
          </a:p>
        </p:txBody>
      </p:sp>
      <p:sp>
        <p:nvSpPr>
          <p:cNvPr id="155651" name="Rectangle 3"/>
          <p:cNvSpPr>
            <a:spLocks noGrp="1" noChangeArrowheads="1"/>
          </p:cNvSpPr>
          <p:nvPr>
            <p:ph idx="1"/>
          </p:nvPr>
        </p:nvSpPr>
        <p:spPr>
          <a:xfrm>
            <a:off x="0" y="692696"/>
            <a:ext cx="9108504" cy="5256213"/>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chemeClr val="tx2"/>
                </a:solidFill>
                <a:cs typeface="B Nazanin" pitchFamily="2" charset="-78"/>
              </a:rPr>
              <a:t>3- مصرف کنندگان قادر هستند که بین انواع ترکیب های کالاها و خدمات موجود انتخاب نمایند.  بین دو ترکیب </a:t>
            </a:r>
            <a:r>
              <a:rPr lang="en-US" sz="4000" b="1" dirty="0" smtClean="0">
                <a:solidFill>
                  <a:schemeClr val="tx2"/>
                </a:solidFill>
                <a:cs typeface="B Nazanin" pitchFamily="2" charset="-78"/>
              </a:rPr>
              <a:t> </a:t>
            </a:r>
            <a:r>
              <a:rPr lang="en-US" sz="4800" b="1" kern="1200" dirty="0" smtClean="0">
                <a:solidFill>
                  <a:srgbClr val="FF0000"/>
                </a:solidFill>
                <a:latin typeface="Times New Roman" pitchFamily="18" charset="0"/>
                <a:cs typeface="Times New Roman" pitchFamily="18" charset="0"/>
              </a:rPr>
              <a:t>A</a:t>
            </a:r>
            <a:r>
              <a:rPr lang="fa-IR" sz="4000" b="1" dirty="0">
                <a:solidFill>
                  <a:schemeClr val="tx2"/>
                </a:solidFill>
                <a:cs typeface="B Nazanin" pitchFamily="2" charset="-78"/>
              </a:rPr>
              <a:t>و </a:t>
            </a:r>
            <a:r>
              <a:rPr lang="en-US" sz="4800" b="1" kern="1200" dirty="0">
                <a:solidFill>
                  <a:srgbClr val="FF0000"/>
                </a:solidFill>
                <a:latin typeface="Times New Roman" pitchFamily="18" charset="0"/>
                <a:cs typeface="Times New Roman" pitchFamily="18" charset="0"/>
              </a:rPr>
              <a:t>B</a:t>
            </a:r>
            <a:r>
              <a:rPr lang="fa-IR" sz="4000" b="1" dirty="0">
                <a:solidFill>
                  <a:schemeClr val="tx2"/>
                </a:solidFill>
                <a:cs typeface="B Nazanin" pitchFamily="2" charset="-78"/>
              </a:rPr>
              <a:t> از دو کالای </a:t>
            </a:r>
            <a:r>
              <a:rPr lang="en-US" sz="4000" b="1" dirty="0">
                <a:solidFill>
                  <a:schemeClr val="tx2"/>
                </a:solidFill>
                <a:cs typeface="B Nazanin" pitchFamily="2" charset="-78"/>
              </a:rPr>
              <a:t> </a:t>
            </a:r>
            <a:r>
              <a:rPr lang="en-US" sz="4800" b="1" kern="1200" dirty="0" smtClean="0">
                <a:solidFill>
                  <a:srgbClr val="FF0000"/>
                </a:solidFill>
                <a:latin typeface="Times New Roman" pitchFamily="18" charset="0"/>
                <a:cs typeface="Times New Roman" pitchFamily="18" charset="0"/>
              </a:rPr>
              <a:t>X</a:t>
            </a:r>
            <a:r>
              <a:rPr lang="fa-IR" sz="4000" b="1" dirty="0" smtClean="0">
                <a:solidFill>
                  <a:schemeClr val="tx2"/>
                </a:solidFill>
                <a:cs typeface="B Nazanin" pitchFamily="2" charset="-78"/>
              </a:rPr>
              <a:t>و</a:t>
            </a:r>
            <a:r>
              <a:rPr lang="en-US" sz="4800" b="1" kern="1200" dirty="0" smtClean="0">
                <a:solidFill>
                  <a:srgbClr val="FF0000"/>
                </a:solidFill>
                <a:latin typeface="Times New Roman" pitchFamily="18" charset="0"/>
                <a:cs typeface="Times New Roman" pitchFamily="18" charset="0"/>
              </a:rPr>
              <a:t>Y</a:t>
            </a:r>
            <a:r>
              <a:rPr lang="fa-IR" sz="4000" b="1" dirty="0" smtClean="0">
                <a:solidFill>
                  <a:schemeClr val="tx2"/>
                </a:solidFill>
                <a:cs typeface="B Nazanin" pitchFamily="2" charset="-78"/>
              </a:rPr>
              <a:t> </a:t>
            </a:r>
            <a:r>
              <a:rPr lang="fa-IR" sz="4000" b="1" dirty="0">
                <a:solidFill>
                  <a:schemeClr val="tx2"/>
                </a:solidFill>
                <a:cs typeface="B Nazanin" pitchFamily="2" charset="-78"/>
              </a:rPr>
              <a:t>ممکن است </a:t>
            </a:r>
            <a:r>
              <a:rPr lang="en-US" sz="4800" b="1" kern="1200" dirty="0">
                <a:solidFill>
                  <a:srgbClr val="FF0000"/>
                </a:solidFill>
                <a:latin typeface="Times New Roman" pitchFamily="18" charset="0"/>
                <a:cs typeface="Times New Roman" pitchFamily="18" charset="0"/>
              </a:rPr>
              <a:t>A</a:t>
            </a:r>
            <a:r>
              <a:rPr lang="fa-IR" sz="4000" b="1" dirty="0">
                <a:solidFill>
                  <a:schemeClr val="tx2"/>
                </a:solidFill>
                <a:cs typeface="B Nazanin" pitchFamily="2" charset="-78"/>
              </a:rPr>
              <a:t> را به </a:t>
            </a:r>
            <a:r>
              <a:rPr lang="en-US" sz="4800" b="1" kern="1200" dirty="0">
                <a:solidFill>
                  <a:srgbClr val="FF0000"/>
                </a:solidFill>
                <a:latin typeface="Times New Roman" pitchFamily="18" charset="0"/>
                <a:cs typeface="Times New Roman" pitchFamily="18" charset="0"/>
              </a:rPr>
              <a:t>B</a:t>
            </a:r>
            <a:r>
              <a:rPr lang="fa-IR" sz="4000" b="1" dirty="0">
                <a:solidFill>
                  <a:schemeClr val="tx2"/>
                </a:solidFill>
                <a:cs typeface="B Nazanin" pitchFamily="2" charset="-78"/>
              </a:rPr>
              <a:t> ترجیح دهند </a:t>
            </a:r>
            <a:r>
              <a:rPr lang="fa-IR" sz="4800" b="1" kern="1200" dirty="0">
                <a:solidFill>
                  <a:srgbClr val="FF0000"/>
                </a:solidFill>
                <a:latin typeface="Times New Roman" pitchFamily="18" charset="0"/>
                <a:cs typeface="Times New Roman" pitchFamily="18" charset="0"/>
              </a:rPr>
              <a:t>(</a:t>
            </a:r>
            <a:r>
              <a:rPr lang="en-US" sz="4800" b="1" kern="1200" dirty="0" smtClean="0">
                <a:solidFill>
                  <a:srgbClr val="FF0000"/>
                </a:solidFill>
                <a:latin typeface="Times New Roman" pitchFamily="18" charset="0"/>
                <a:cs typeface="Times New Roman" pitchFamily="18" charset="0"/>
              </a:rPr>
              <a:t>A&gt;B</a:t>
            </a:r>
            <a:r>
              <a:rPr lang="fa-IR" sz="4800" b="1" kern="1200" dirty="0">
                <a:solidFill>
                  <a:srgbClr val="FF0000"/>
                </a:solidFill>
                <a:latin typeface="Times New Roman" pitchFamily="18" charset="0"/>
                <a:cs typeface="Times New Roman" pitchFamily="18" charset="0"/>
              </a:rPr>
              <a:t>)</a:t>
            </a:r>
            <a:r>
              <a:rPr lang="fa-IR" sz="4000" b="1" dirty="0">
                <a:solidFill>
                  <a:schemeClr val="tx2"/>
                </a:solidFill>
                <a:cs typeface="B Nazanin" pitchFamily="2" charset="-78"/>
              </a:rPr>
              <a:t>،</a:t>
            </a:r>
            <a:r>
              <a:rPr lang="fa-IR" sz="4800" b="1" kern="1200" dirty="0">
                <a:solidFill>
                  <a:srgbClr val="FF0000"/>
                </a:solidFill>
                <a:latin typeface="Times New Roman" pitchFamily="18" charset="0"/>
                <a:cs typeface="Times New Roman" pitchFamily="18" charset="0"/>
              </a:rPr>
              <a:t> </a:t>
            </a:r>
            <a:r>
              <a:rPr lang="fa-IR" sz="4000" b="1" dirty="0">
                <a:solidFill>
                  <a:schemeClr val="tx2"/>
                </a:solidFill>
                <a:cs typeface="B Nazanin" pitchFamily="2" charset="-78"/>
              </a:rPr>
              <a:t>یا </a:t>
            </a:r>
            <a:r>
              <a:rPr lang="en-US" sz="4000" b="1" dirty="0">
                <a:solidFill>
                  <a:schemeClr val="tx2"/>
                </a:solidFill>
                <a:cs typeface="B Nazanin" pitchFamily="2" charset="-78"/>
              </a:rPr>
              <a:t> </a:t>
            </a:r>
            <a:r>
              <a:rPr lang="en-US" sz="4800" b="1" kern="1200" dirty="0">
                <a:solidFill>
                  <a:srgbClr val="FF0000"/>
                </a:solidFill>
                <a:latin typeface="Times New Roman" pitchFamily="18" charset="0"/>
                <a:cs typeface="Times New Roman" pitchFamily="18" charset="0"/>
              </a:rPr>
              <a:t>B</a:t>
            </a:r>
            <a:r>
              <a:rPr lang="fa-IR" sz="4000" b="1" dirty="0">
                <a:solidFill>
                  <a:schemeClr val="tx2"/>
                </a:solidFill>
                <a:cs typeface="B Nazanin" pitchFamily="2" charset="-78"/>
              </a:rPr>
              <a:t>را به</a:t>
            </a:r>
            <a:r>
              <a:rPr lang="en-US" sz="4000" b="1" dirty="0">
                <a:solidFill>
                  <a:schemeClr val="tx2"/>
                </a:solidFill>
                <a:cs typeface="B Nazanin" pitchFamily="2" charset="-78"/>
              </a:rPr>
              <a:t> </a:t>
            </a:r>
            <a:r>
              <a:rPr lang="en-US" sz="4800" b="1" kern="1200" dirty="0">
                <a:solidFill>
                  <a:srgbClr val="FF0000"/>
                </a:solidFill>
                <a:latin typeface="Times New Roman" pitchFamily="18" charset="0"/>
                <a:cs typeface="Times New Roman" pitchFamily="18" charset="0"/>
              </a:rPr>
              <a:t>A</a:t>
            </a:r>
            <a:r>
              <a:rPr lang="en-US" sz="4000" b="1" dirty="0">
                <a:solidFill>
                  <a:schemeClr val="tx2"/>
                </a:solidFill>
                <a:cs typeface="B Nazanin" pitchFamily="2" charset="-78"/>
              </a:rPr>
              <a:t> </a:t>
            </a:r>
            <a:r>
              <a:rPr lang="fa-IR" sz="4000" b="1" dirty="0">
                <a:solidFill>
                  <a:schemeClr val="tx2"/>
                </a:solidFill>
                <a:cs typeface="B Nazanin" pitchFamily="2" charset="-78"/>
              </a:rPr>
              <a:t>ترجیح </a:t>
            </a:r>
            <a:r>
              <a:rPr lang="fa-IR" sz="4000" b="1" dirty="0" smtClean="0">
                <a:solidFill>
                  <a:schemeClr val="tx2"/>
                </a:solidFill>
                <a:cs typeface="B Nazanin" pitchFamily="2" charset="-78"/>
              </a:rPr>
              <a:t>دهند</a:t>
            </a:r>
            <a:r>
              <a:rPr lang="en-US" sz="4000" b="1" dirty="0" smtClean="0">
                <a:solidFill>
                  <a:schemeClr val="tx2"/>
                </a:solidFill>
                <a:cs typeface="B Nazanin" pitchFamily="2" charset="-78"/>
              </a:rPr>
              <a:t> </a:t>
            </a:r>
            <a:r>
              <a:rPr lang="fa-IR" sz="4800" b="1" kern="1200" dirty="0">
                <a:solidFill>
                  <a:srgbClr val="FF0000"/>
                </a:solidFill>
                <a:latin typeface="Times New Roman" pitchFamily="18" charset="0"/>
                <a:cs typeface="Times New Roman" pitchFamily="18" charset="0"/>
              </a:rPr>
              <a:t> (</a:t>
            </a:r>
            <a:r>
              <a:rPr lang="en-US" sz="4800" b="1" kern="1200" dirty="0">
                <a:solidFill>
                  <a:srgbClr val="FF0000"/>
                </a:solidFill>
                <a:latin typeface="Times New Roman" pitchFamily="18" charset="0"/>
                <a:cs typeface="Times New Roman" pitchFamily="18" charset="0"/>
              </a:rPr>
              <a:t>B&gt;A</a:t>
            </a:r>
            <a:r>
              <a:rPr lang="fa-IR" sz="4800" b="1" kern="1200" dirty="0">
                <a:solidFill>
                  <a:srgbClr val="FF0000"/>
                </a:solidFill>
                <a:latin typeface="Times New Roman" pitchFamily="18" charset="0"/>
                <a:cs typeface="Times New Roman" pitchFamily="18" charset="0"/>
              </a:rPr>
              <a:t>) </a:t>
            </a:r>
            <a:r>
              <a:rPr lang="fa-IR" sz="4000" b="1" dirty="0" smtClean="0">
                <a:solidFill>
                  <a:schemeClr val="tx2"/>
                </a:solidFill>
                <a:cs typeface="B Nazanin" pitchFamily="2" charset="-78"/>
              </a:rPr>
              <a:t>و</a:t>
            </a:r>
            <a:r>
              <a:rPr lang="en-US" sz="4000" b="1" dirty="0" smtClean="0">
                <a:solidFill>
                  <a:schemeClr val="tx2"/>
                </a:solidFill>
                <a:cs typeface="B Nazanin" pitchFamily="2" charset="-78"/>
              </a:rPr>
              <a:t> </a:t>
            </a:r>
            <a:r>
              <a:rPr lang="fa-IR" sz="4000" b="1" dirty="0" smtClean="0">
                <a:solidFill>
                  <a:schemeClr val="tx2"/>
                </a:solidFill>
                <a:cs typeface="B Nazanin" pitchFamily="2" charset="-78"/>
              </a:rPr>
              <a:t>یا </a:t>
            </a:r>
            <a:r>
              <a:rPr lang="fa-IR" sz="4000" b="1" dirty="0">
                <a:solidFill>
                  <a:schemeClr val="tx2"/>
                </a:solidFill>
                <a:cs typeface="B Nazanin" pitchFamily="2" charset="-78"/>
              </a:rPr>
              <a:t>اینکه بین </a:t>
            </a:r>
            <a:r>
              <a:rPr lang="en-US" sz="4000" b="1" dirty="0">
                <a:solidFill>
                  <a:schemeClr val="tx2"/>
                </a:solidFill>
                <a:cs typeface="B Nazanin" pitchFamily="2" charset="-78"/>
              </a:rPr>
              <a:t> </a:t>
            </a:r>
            <a:r>
              <a:rPr lang="en-US" sz="4800" b="1" kern="1200" dirty="0">
                <a:solidFill>
                  <a:srgbClr val="FF0000"/>
                </a:solidFill>
                <a:latin typeface="Times New Roman" pitchFamily="18" charset="0"/>
                <a:cs typeface="Times New Roman" pitchFamily="18" charset="0"/>
              </a:rPr>
              <a:t>A</a:t>
            </a:r>
            <a:r>
              <a:rPr lang="fa-IR" sz="4000" b="1" dirty="0">
                <a:solidFill>
                  <a:schemeClr val="tx2"/>
                </a:solidFill>
                <a:cs typeface="B Nazanin" pitchFamily="2" charset="-78"/>
              </a:rPr>
              <a:t>و</a:t>
            </a:r>
            <a:r>
              <a:rPr lang="en-US" sz="4000" b="1" dirty="0">
                <a:solidFill>
                  <a:schemeClr val="tx2"/>
                </a:solidFill>
                <a:cs typeface="B Nazanin" pitchFamily="2" charset="-78"/>
              </a:rPr>
              <a:t> </a:t>
            </a:r>
            <a:r>
              <a:rPr lang="en-US" sz="4800" b="1" kern="1200" dirty="0">
                <a:solidFill>
                  <a:srgbClr val="FF0000"/>
                </a:solidFill>
                <a:latin typeface="Times New Roman" pitchFamily="18" charset="0"/>
                <a:cs typeface="Times New Roman" pitchFamily="18" charset="0"/>
              </a:rPr>
              <a:t>B</a:t>
            </a:r>
            <a:r>
              <a:rPr lang="en-US" sz="4000" b="1" dirty="0">
                <a:solidFill>
                  <a:schemeClr val="tx2"/>
                </a:solidFill>
                <a:cs typeface="B Nazanin" pitchFamily="2" charset="-78"/>
              </a:rPr>
              <a:t> </a:t>
            </a:r>
            <a:r>
              <a:rPr lang="fa-IR" sz="4000" b="1" dirty="0">
                <a:solidFill>
                  <a:schemeClr val="tx2"/>
                </a:solidFill>
                <a:cs typeface="B Nazanin" pitchFamily="2" charset="-78"/>
              </a:rPr>
              <a:t>بی تفاوت باشند </a:t>
            </a:r>
            <a:r>
              <a:rPr lang="fa-IR" sz="4800" b="1" kern="1200" dirty="0">
                <a:solidFill>
                  <a:srgbClr val="FF0000"/>
                </a:solidFill>
                <a:latin typeface="Times New Roman" pitchFamily="18" charset="0"/>
                <a:cs typeface="Times New Roman" pitchFamily="18" charset="0"/>
              </a:rPr>
              <a:t>(</a:t>
            </a:r>
            <a:r>
              <a:rPr lang="en-US" sz="4800" b="1" kern="1200" dirty="0">
                <a:solidFill>
                  <a:srgbClr val="FF0000"/>
                </a:solidFill>
                <a:latin typeface="Times New Roman" pitchFamily="18" charset="0"/>
                <a:cs typeface="Times New Roman" pitchFamily="18" charset="0"/>
              </a:rPr>
              <a:t>A=B</a:t>
            </a:r>
            <a:r>
              <a:rPr lang="fa-IR" sz="4800" b="1" kern="1200" dirty="0" smtClean="0">
                <a:solidFill>
                  <a:srgbClr val="FF0000"/>
                </a:solidFill>
                <a:latin typeface="Times New Roman" pitchFamily="18" charset="0"/>
                <a:cs typeface="Times New Roman" pitchFamily="18" charset="0"/>
              </a:rPr>
              <a:t>)</a:t>
            </a:r>
            <a:r>
              <a:rPr lang="fa-IR" sz="4000" b="1" dirty="0" smtClean="0">
                <a:solidFill>
                  <a:schemeClr val="tx2"/>
                </a:solidFill>
                <a:cs typeface="B Nazanin" pitchFamily="2" charset="-78"/>
              </a:rPr>
              <a:t>.</a:t>
            </a:r>
            <a:endParaRPr lang="fa-IR" sz="4000" b="1" dirty="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4"/>
          <p:cNvSpPr>
            <a:spLocks noGrp="1" noChangeArrowheads="1"/>
          </p:cNvSpPr>
          <p:nvPr>
            <p:ph type="title"/>
          </p:nvPr>
        </p:nvSpPr>
        <p:spPr>
          <a:xfrm>
            <a:off x="457200" y="277019"/>
            <a:ext cx="8229600" cy="8477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dirty="0">
                <a:solidFill>
                  <a:srgbClr val="FF0000"/>
                </a:solidFill>
                <a:latin typeface="+mn-lt"/>
                <a:ea typeface="+mn-ea"/>
                <a:cs typeface="B Nazanin" pitchFamily="2" charset="-78"/>
              </a:rPr>
              <a:t>استخراج منحنی بی تفاوتی:</a:t>
            </a:r>
            <a:endParaRPr lang="en-US" sz="4800" b="1" dirty="0">
              <a:solidFill>
                <a:srgbClr val="FF0000"/>
              </a:solidFill>
              <a:latin typeface="+mn-lt"/>
              <a:ea typeface="+mn-ea"/>
              <a:cs typeface="B Nazanin" pitchFamily="2" charset="-78"/>
            </a:endParaRPr>
          </a:p>
        </p:txBody>
      </p:sp>
      <p:sp>
        <p:nvSpPr>
          <p:cNvPr id="155651" name="Rectangle 3"/>
          <p:cNvSpPr>
            <a:spLocks noGrp="1" noChangeArrowheads="1"/>
          </p:cNvSpPr>
          <p:nvPr>
            <p:ph idx="1"/>
          </p:nvPr>
        </p:nvSpPr>
        <p:spPr>
          <a:xfrm>
            <a:off x="251520" y="1701179"/>
            <a:ext cx="8568952" cy="5256213"/>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smtClean="0">
                <a:solidFill>
                  <a:schemeClr val="tx2"/>
                </a:solidFill>
                <a:cs typeface="B Nazanin" pitchFamily="2" charset="-78"/>
              </a:rPr>
              <a:t>4- </a:t>
            </a:r>
            <a:r>
              <a:rPr lang="fa-IR" sz="4000" b="1" dirty="0">
                <a:solidFill>
                  <a:schemeClr val="tx2"/>
                </a:solidFill>
                <a:cs typeface="B Nazanin" pitchFamily="2" charset="-78"/>
              </a:rPr>
              <a:t>انتخاب مصرف کنندگان </a:t>
            </a:r>
            <a:r>
              <a:rPr lang="fa-IR" sz="4000" b="1" dirty="0" smtClean="0">
                <a:solidFill>
                  <a:schemeClr val="tx2"/>
                </a:solidFill>
                <a:cs typeface="B Nazanin" pitchFamily="2" charset="-78"/>
              </a:rPr>
              <a:t>بر</a:t>
            </a:r>
            <a:r>
              <a:rPr lang="en-US" sz="4000" b="1" dirty="0" smtClean="0">
                <a:solidFill>
                  <a:schemeClr val="tx2"/>
                </a:solidFill>
                <a:cs typeface="B Nazanin" pitchFamily="2" charset="-78"/>
              </a:rPr>
              <a:t> </a:t>
            </a:r>
            <a:r>
              <a:rPr lang="fa-IR" sz="4000" b="1" dirty="0" smtClean="0">
                <a:solidFill>
                  <a:schemeClr val="tx2"/>
                </a:solidFill>
                <a:cs typeface="B Nazanin" pitchFamily="2" charset="-78"/>
              </a:rPr>
              <a:t>قاعده </a:t>
            </a:r>
            <a:r>
              <a:rPr lang="fa-IR" sz="4000" b="1" dirty="0">
                <a:solidFill>
                  <a:schemeClr val="tx2"/>
                </a:solidFill>
                <a:cs typeface="B Nazanin" pitchFamily="2" charset="-78"/>
              </a:rPr>
              <a:t>عقلایی بودن ساده ای مبتنی می باشد </a:t>
            </a:r>
            <a:r>
              <a:rPr lang="fa-IR" sz="4000" b="1" dirty="0" smtClean="0">
                <a:solidFill>
                  <a:schemeClr val="tx2"/>
                </a:solidFill>
                <a:cs typeface="B Nazanin" pitchFamily="2" charset="-78"/>
              </a:rPr>
              <a:t>یعنی</a:t>
            </a:r>
            <a:r>
              <a:rPr lang="en-US" sz="4000" b="1" dirty="0" smtClean="0">
                <a:solidFill>
                  <a:schemeClr val="tx2"/>
                </a:solidFill>
                <a:cs typeface="B Nazanin" pitchFamily="2" charset="-78"/>
              </a:rPr>
              <a:t>:</a:t>
            </a:r>
          </a:p>
          <a:p>
            <a:pPr marL="0" indent="0" algn="just" eaLnBrk="1" hangingPunct="1">
              <a:lnSpc>
                <a:spcPts val="8000"/>
              </a:lnSpc>
              <a:buNone/>
            </a:pPr>
            <a:r>
              <a:rPr lang="fa-IR" sz="4000" b="1" dirty="0" smtClean="0">
                <a:solidFill>
                  <a:schemeClr val="tx2"/>
                </a:solidFill>
                <a:cs typeface="B Nazanin" pitchFamily="2" charset="-78"/>
              </a:rPr>
              <a:t> </a:t>
            </a:r>
            <a:r>
              <a:rPr lang="fa-IR" sz="4000" b="1" dirty="0">
                <a:solidFill>
                  <a:schemeClr val="tx2"/>
                </a:solidFill>
                <a:cs typeface="B Nazanin" pitchFamily="2" charset="-78"/>
              </a:rPr>
              <a:t>اگر  </a:t>
            </a:r>
            <a:r>
              <a:rPr lang="en-US" sz="4800" b="1" kern="1200" dirty="0">
                <a:solidFill>
                  <a:srgbClr val="FF0000"/>
                </a:solidFill>
                <a:latin typeface="Times New Roman" pitchFamily="18" charset="0"/>
                <a:cs typeface="Times New Roman" pitchFamily="18" charset="0"/>
              </a:rPr>
              <a:t>A &gt; B</a:t>
            </a:r>
            <a:r>
              <a:rPr lang="fa-IR" sz="4800" b="1" kern="1200" dirty="0">
                <a:solidFill>
                  <a:srgbClr val="FF0000"/>
                </a:solidFill>
                <a:latin typeface="Times New Roman" pitchFamily="18" charset="0"/>
                <a:cs typeface="Times New Roman" pitchFamily="18" charset="0"/>
              </a:rPr>
              <a:t> </a:t>
            </a:r>
            <a:r>
              <a:rPr lang="fa-IR" sz="4000" b="1" dirty="0">
                <a:solidFill>
                  <a:schemeClr val="tx2"/>
                </a:solidFill>
                <a:cs typeface="B Nazanin" pitchFamily="2" charset="-78"/>
              </a:rPr>
              <a:t>و نیز    </a:t>
            </a:r>
            <a:r>
              <a:rPr lang="en-US" sz="4800" b="1" kern="1200" dirty="0">
                <a:solidFill>
                  <a:srgbClr val="FF0000"/>
                </a:solidFill>
                <a:latin typeface="Times New Roman" pitchFamily="18" charset="0"/>
                <a:cs typeface="Times New Roman" pitchFamily="18" charset="0"/>
              </a:rPr>
              <a:t>B &gt; C</a:t>
            </a:r>
            <a:r>
              <a:rPr lang="fa-IR" sz="4800" b="1" kern="1200" dirty="0">
                <a:solidFill>
                  <a:srgbClr val="FF0000"/>
                </a:solidFill>
                <a:latin typeface="Times New Roman" pitchFamily="18" charset="0"/>
                <a:cs typeface="Times New Roman" pitchFamily="18" charset="0"/>
              </a:rPr>
              <a:t> </a:t>
            </a:r>
            <a:r>
              <a:rPr lang="fa-IR" sz="4000" b="1" dirty="0">
                <a:solidFill>
                  <a:schemeClr val="tx2"/>
                </a:solidFill>
                <a:cs typeface="B Nazanin" pitchFamily="2" charset="-78"/>
              </a:rPr>
              <a:t>باشد آنگاه حتما </a:t>
            </a:r>
            <a:r>
              <a:rPr lang="en-US" sz="4000" b="1" dirty="0" smtClean="0">
                <a:solidFill>
                  <a:schemeClr val="tx2"/>
                </a:solidFill>
                <a:cs typeface="B Nazanin" pitchFamily="2" charset="-78"/>
              </a:rPr>
              <a:t> </a:t>
            </a:r>
            <a:r>
              <a:rPr lang="en-US" sz="4800" b="1" kern="1200" dirty="0" smtClean="0">
                <a:solidFill>
                  <a:srgbClr val="FF0000"/>
                </a:solidFill>
                <a:latin typeface="Times New Roman" pitchFamily="18" charset="0"/>
                <a:cs typeface="Times New Roman" pitchFamily="18" charset="0"/>
              </a:rPr>
              <a:t>A </a:t>
            </a:r>
            <a:r>
              <a:rPr lang="en-US" sz="4800" b="1" kern="1200" dirty="0">
                <a:solidFill>
                  <a:srgbClr val="FF0000"/>
                </a:solidFill>
                <a:latin typeface="Times New Roman" pitchFamily="18" charset="0"/>
                <a:cs typeface="Times New Roman" pitchFamily="18" charset="0"/>
              </a:rPr>
              <a:t>&gt; C </a:t>
            </a:r>
            <a:r>
              <a:rPr lang="fa-IR" sz="4000" b="1" dirty="0" smtClean="0">
                <a:solidFill>
                  <a:schemeClr val="tx2"/>
                </a:solidFill>
                <a:cs typeface="B Nazanin" pitchFamily="2" charset="-78"/>
              </a:rPr>
              <a:t>خواهد </a:t>
            </a:r>
            <a:r>
              <a:rPr lang="fa-IR" sz="4000" b="1" dirty="0">
                <a:solidFill>
                  <a:schemeClr val="tx2"/>
                </a:solidFill>
                <a:cs typeface="B Nazanin" pitchFamily="2" charset="-78"/>
              </a:rPr>
              <a:t>بود .</a:t>
            </a:r>
            <a:endParaRPr lang="en-US" sz="4000" b="1" dirty="0">
              <a:solidFill>
                <a:schemeClr val="tx2"/>
              </a:solidFill>
              <a:cs typeface="B Nazanin" pitchFamily="2" charset="-78"/>
            </a:endParaRPr>
          </a:p>
        </p:txBody>
      </p:sp>
    </p:spTree>
    <p:extLst>
      <p:ext uri="{BB962C8B-B14F-4D97-AF65-F5344CB8AC3E}">
        <p14:creationId xmlns:p14="http://schemas.microsoft.com/office/powerpoint/2010/main" val="524136380"/>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dirty="0">
                <a:solidFill>
                  <a:srgbClr val="FF0000"/>
                </a:solidFill>
                <a:latin typeface="+mn-lt"/>
                <a:ea typeface="+mn-ea"/>
                <a:cs typeface="B Nazanin" pitchFamily="2" charset="-78"/>
              </a:rPr>
              <a:t>تعریف منحنی بی تفاوتی :</a:t>
            </a:r>
            <a:endParaRPr lang="en-US" sz="4800" b="1" dirty="0">
              <a:solidFill>
                <a:srgbClr val="FF0000"/>
              </a:solidFill>
              <a:latin typeface="+mn-lt"/>
              <a:ea typeface="+mn-ea"/>
              <a:cs typeface="B Nazanin" pitchFamily="2" charset="-78"/>
            </a:endParaRPr>
          </a:p>
        </p:txBody>
      </p:sp>
      <p:sp>
        <p:nvSpPr>
          <p:cNvPr id="156675" name="Rectangle 3"/>
          <p:cNvSpPr>
            <a:spLocks noGrp="1" noChangeArrowheads="1"/>
          </p:cNvSpPr>
          <p:nvPr>
            <p:ph idx="1"/>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chemeClr val="tx2"/>
                </a:solidFill>
                <a:cs typeface="B Nazanin" pitchFamily="2" charset="-78"/>
              </a:rPr>
              <a:t>مجموعه ای از نقاط است که هر نقطه از این مجموعه، ترکیب خاصی از دو کالای </a:t>
            </a:r>
            <a:r>
              <a:rPr lang="en-US" sz="4000" b="1" dirty="0">
                <a:solidFill>
                  <a:schemeClr val="tx2"/>
                </a:solidFill>
                <a:cs typeface="B Nazanin" pitchFamily="2" charset="-78"/>
              </a:rPr>
              <a:t> </a:t>
            </a:r>
            <a:r>
              <a:rPr lang="en-US" sz="4800" b="1" kern="1200" dirty="0" smtClean="0">
                <a:solidFill>
                  <a:srgbClr val="FF0000"/>
                </a:solidFill>
                <a:latin typeface="Times New Roman" pitchFamily="18" charset="0"/>
                <a:cs typeface="Times New Roman" pitchFamily="18" charset="0"/>
              </a:rPr>
              <a:t>X</a:t>
            </a:r>
            <a:r>
              <a:rPr lang="fa-IR" sz="4000" b="1" dirty="0" smtClean="0">
                <a:solidFill>
                  <a:schemeClr val="tx2"/>
                </a:solidFill>
                <a:cs typeface="B Nazanin" pitchFamily="2" charset="-78"/>
              </a:rPr>
              <a:t>و</a:t>
            </a:r>
            <a:r>
              <a:rPr lang="en-US" sz="4800" b="1" kern="1200" dirty="0" smtClean="0">
                <a:solidFill>
                  <a:srgbClr val="FF0000"/>
                </a:solidFill>
                <a:latin typeface="Times New Roman" pitchFamily="18" charset="0"/>
                <a:cs typeface="Times New Roman" pitchFamily="18" charset="0"/>
              </a:rPr>
              <a:t>Y</a:t>
            </a:r>
            <a:r>
              <a:rPr lang="en-US" sz="4000" b="1" dirty="0" smtClean="0">
                <a:solidFill>
                  <a:schemeClr val="tx2"/>
                </a:solidFill>
                <a:cs typeface="B Nazanin" pitchFamily="2" charset="-78"/>
              </a:rPr>
              <a:t> </a:t>
            </a:r>
            <a:r>
              <a:rPr lang="fa-IR" sz="4000" b="1" dirty="0" smtClean="0">
                <a:solidFill>
                  <a:schemeClr val="tx2"/>
                </a:solidFill>
                <a:cs typeface="B Nazanin" pitchFamily="2" charset="-78"/>
              </a:rPr>
              <a:t> </a:t>
            </a:r>
            <a:r>
              <a:rPr lang="fa-IR" sz="4000" b="1" dirty="0">
                <a:solidFill>
                  <a:schemeClr val="tx2"/>
                </a:solidFill>
                <a:cs typeface="B Nazanin" pitchFamily="2" charset="-78"/>
              </a:rPr>
              <a:t>را بدست می دهد که همه آنها دارای یک سطح </a:t>
            </a:r>
            <a:r>
              <a:rPr lang="fa-IR" sz="4000" b="1" dirty="0">
                <a:solidFill>
                  <a:srgbClr val="FFFF00"/>
                </a:solidFill>
                <a:cs typeface="B Nazanin" pitchFamily="2" charset="-78"/>
              </a:rPr>
              <a:t>مطلوبیت</a:t>
            </a:r>
            <a:r>
              <a:rPr lang="fa-IR" sz="4000" b="1" dirty="0">
                <a:solidFill>
                  <a:schemeClr val="tx2"/>
                </a:solidFill>
                <a:cs typeface="B Nazanin" pitchFamily="2" charset="-78"/>
              </a:rPr>
              <a:t> </a:t>
            </a:r>
            <a:r>
              <a:rPr lang="fa-IR" sz="4000" b="1" dirty="0">
                <a:solidFill>
                  <a:srgbClr val="FFFF00"/>
                </a:solidFill>
                <a:cs typeface="B Nazanin" pitchFamily="2" charset="-78"/>
              </a:rPr>
              <a:t>یکسان</a:t>
            </a:r>
            <a:r>
              <a:rPr lang="fa-IR" sz="4000" b="1" dirty="0">
                <a:solidFill>
                  <a:schemeClr val="tx2"/>
                </a:solidFill>
                <a:cs typeface="B Nazanin" pitchFamily="2" charset="-78"/>
              </a:rPr>
              <a:t> می باشند.</a:t>
            </a:r>
            <a:endParaRPr lang="en-US" sz="4000" b="1" dirty="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 y="504367"/>
            <a:ext cx="7174523" cy="1257652"/>
          </a:xfrm>
          <a:effectLst>
            <a:outerShdw blurRad="152400" dist="292100" dir="2700000" algn="ctr" rotWithShape="0">
              <a:srgbClr val="000000">
                <a:alpha val="43137"/>
              </a:srgbClr>
            </a:outerShdw>
          </a:effectLst>
          <a:extLst/>
        </p:spPr>
        <p:txBody>
          <a:bodyPr anchor="ctr"/>
          <a:lstStyle/>
          <a:p>
            <a:pPr algn="ctr">
              <a:defRPr/>
            </a:pPr>
            <a:r>
              <a:rPr lang="fa-IR" sz="6646">
                <a:solidFill>
                  <a:srgbClr val="FF0000"/>
                </a:solidFill>
                <a:cs typeface="B Titr" pitchFamily="2" charset="-78"/>
              </a:rPr>
              <a:t>مقدمه</a:t>
            </a:r>
          </a:p>
        </p:txBody>
      </p:sp>
      <p:sp>
        <p:nvSpPr>
          <p:cNvPr id="3" name="Text Placeholder 2"/>
          <p:cNvSpPr>
            <a:spLocks noGrp="1"/>
          </p:cNvSpPr>
          <p:nvPr>
            <p:ph type="body" idx="1"/>
          </p:nvPr>
        </p:nvSpPr>
        <p:spPr>
          <a:xfrm>
            <a:off x="807783" y="4581128"/>
            <a:ext cx="7174523" cy="1400908"/>
          </a:xfrm>
          <a:effectLst>
            <a:outerShdw blurRad="152400" dist="292100" dir="2700000" algn="ctr" rotWithShape="0">
              <a:srgbClr val="000000">
                <a:alpha val="43137"/>
              </a:srgbClr>
            </a:outerShdw>
          </a:effectLst>
        </p:spPr>
        <p:txBody>
          <a:bodyPr>
            <a:noAutofit/>
          </a:bodyPr>
          <a:lstStyle/>
          <a:p>
            <a:pPr algn="ctr">
              <a:defRPr/>
            </a:pPr>
            <a:r>
              <a:rPr lang="fa-IR" sz="6092" b="1">
                <a:solidFill>
                  <a:srgbClr val="F6FCAE"/>
                </a:solidFill>
                <a:cs typeface="B Homa" pitchFamily="2" charset="-78"/>
              </a:rPr>
              <a:t>چقدر از </a:t>
            </a:r>
          </a:p>
          <a:p>
            <a:pPr algn="ctr">
              <a:defRPr/>
            </a:pPr>
            <a:r>
              <a:rPr lang="fa-IR" sz="7385" b="1">
                <a:solidFill>
                  <a:srgbClr val="00CC00"/>
                </a:solidFill>
                <a:cs typeface="B Homa" pitchFamily="2" charset="-78"/>
              </a:rPr>
              <a:t>مهندسی صنایع </a:t>
            </a:r>
          </a:p>
          <a:p>
            <a:pPr algn="ctr">
              <a:lnSpc>
                <a:spcPct val="170000"/>
              </a:lnSpc>
              <a:defRPr/>
            </a:pPr>
            <a:r>
              <a:rPr lang="fa-IR" sz="6092" b="1">
                <a:solidFill>
                  <a:srgbClr val="F6FCAE"/>
                </a:solidFill>
                <a:cs typeface="B Homa" pitchFamily="2" charset="-78"/>
              </a:rPr>
              <a:t>می‏دانید؟</a:t>
            </a:r>
            <a:endParaRPr lang="en-US" sz="6092" b="1">
              <a:solidFill>
                <a:srgbClr val="F6FCAE"/>
              </a:solidFill>
              <a:cs typeface="B Homa" pitchFamily="2" charset="-78"/>
            </a:endParaRPr>
          </a:p>
        </p:txBody>
      </p:sp>
      <p:sp>
        <p:nvSpPr>
          <p:cNvPr id="2765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F1849BB3-94BD-45BC-9526-C696DC97ACEF}" type="slidenum">
              <a:rPr lang="fa-IR" altLang="fa-IR" sz="1108">
                <a:solidFill>
                  <a:srgbClr val="D1EAEE"/>
                </a:solidFill>
              </a:rPr>
              <a:pPr>
                <a:spcBef>
                  <a:spcPct val="0"/>
                </a:spcBef>
                <a:buClrTx/>
                <a:buSzTx/>
                <a:buFontTx/>
                <a:buNone/>
              </a:pPr>
              <a:t>2</a:t>
            </a:fld>
            <a:endParaRPr lang="fa-IR" altLang="fa-IR" sz="1108">
              <a:solidFill>
                <a:srgbClr val="D1EAEE"/>
              </a:solidFill>
            </a:endParaRPr>
          </a:p>
        </p:txBody>
      </p:sp>
    </p:spTree>
    <p:extLst>
      <p:ext uri="{BB962C8B-B14F-4D97-AF65-F5344CB8AC3E}">
        <p14:creationId xmlns:p14="http://schemas.microsoft.com/office/powerpoint/2010/main" val="1485311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457200" y="150813"/>
            <a:ext cx="8229600" cy="5581650"/>
          </a:xfrm>
        </p:spPr>
        <p:txBody>
          <a:bodyPr/>
          <a:lstStyle/>
          <a:p>
            <a:pPr eaLnBrk="1" hangingPunct="1">
              <a:lnSpc>
                <a:spcPct val="150000"/>
              </a:lnSpc>
              <a:buFont typeface="Wingdings" pitchFamily="2" charset="2"/>
              <a:buNone/>
              <a:defRPr/>
            </a:pPr>
            <a:r>
              <a:rPr lang="fa-IR" sz="4400" b="1" dirty="0" smtClean="0">
                <a:solidFill>
                  <a:srgbClr val="FF0000"/>
                </a:solidFill>
                <a:cs typeface="B Nazanin" pitchFamily="2" charset="-78"/>
              </a:rPr>
              <a:t>1-هزینه فرصت:</a:t>
            </a:r>
          </a:p>
          <a:p>
            <a:pPr algn="ctr" eaLnBrk="1" hangingPunct="1">
              <a:lnSpc>
                <a:spcPct val="150000"/>
              </a:lnSpc>
              <a:buFont typeface="Wingdings" pitchFamily="2" charset="2"/>
              <a:buNone/>
              <a:defRPr/>
            </a:pPr>
            <a:r>
              <a:rPr lang="fa-IR" sz="4400" b="1" dirty="0" smtClean="0">
                <a:solidFill>
                  <a:srgbClr val="FF0000"/>
                </a:solidFill>
                <a:cs typeface="B Nazanin" pitchFamily="2" charset="-78"/>
              </a:rPr>
              <a:t> </a:t>
            </a:r>
            <a:r>
              <a:rPr lang="en-US" sz="4400" b="1" dirty="0" smtClean="0">
                <a:solidFill>
                  <a:srgbClr val="FF0000"/>
                </a:solidFill>
                <a:latin typeface="Times New Roman" panose="02020603050405020304" pitchFamily="18" charset="0"/>
                <a:cs typeface="Times New Roman" panose="02020603050405020304" pitchFamily="18" charset="0"/>
              </a:rPr>
              <a:t>(Opportunity cost)</a:t>
            </a:r>
            <a:endParaRPr lang="fa-IR" sz="4400" b="1" dirty="0" smtClean="0">
              <a:solidFill>
                <a:srgbClr val="FF0000"/>
              </a:solidFill>
              <a:latin typeface="Times New Roman" panose="02020603050405020304" pitchFamily="18" charset="0"/>
              <a:cs typeface="Times New Roman" panose="02020603050405020304" pitchFamily="18" charset="0"/>
            </a:endParaRPr>
          </a:p>
          <a:p>
            <a:pPr eaLnBrk="1" hangingPunct="1">
              <a:lnSpc>
                <a:spcPct val="150000"/>
              </a:lnSpc>
              <a:defRPr/>
            </a:pPr>
            <a:r>
              <a:rPr lang="fa-IR" sz="4400" b="1" dirty="0" smtClean="0">
                <a:cs typeface="B Nazanin" pitchFamily="2" charset="-78"/>
              </a:rPr>
              <a:t>هزینه کامل انتخاب یک </a:t>
            </a:r>
            <a:r>
              <a:rPr lang="fa-IR" sz="4400" b="1" smtClean="0">
                <a:solidFill>
                  <a:srgbClr val="FFFF00"/>
                </a:solidFill>
                <a:cs typeface="B Nazanin" pitchFamily="2" charset="-78"/>
              </a:rPr>
              <a:t>تصمیم خاص</a:t>
            </a:r>
            <a:r>
              <a:rPr lang="fa-IR" sz="4400" b="1" smtClean="0">
                <a:cs typeface="B Nazanin" pitchFamily="2" charset="-78"/>
              </a:rPr>
              <a:t>، </a:t>
            </a:r>
            <a:r>
              <a:rPr lang="fa-IR" sz="4400" b="1" dirty="0" smtClean="0">
                <a:cs typeface="B Nazanin" pitchFamily="2" charset="-78"/>
              </a:rPr>
              <a:t>فایده از دست رفته ناشی از عدم انجام </a:t>
            </a:r>
            <a:r>
              <a:rPr lang="fa-IR" sz="4400" b="1" dirty="0" smtClean="0">
                <a:solidFill>
                  <a:srgbClr val="FFFF00"/>
                </a:solidFill>
                <a:cs typeface="B Nazanin" pitchFamily="2" charset="-78"/>
              </a:rPr>
              <a:t>انتخاب دیگر </a:t>
            </a:r>
            <a:r>
              <a:rPr lang="fa-IR" sz="4400" b="1" dirty="0" smtClean="0">
                <a:cs typeface="B Nazanin" pitchFamily="2" charset="-78"/>
              </a:rPr>
              <a:t>می باشد.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8" name="Picture 4" descr="A99"/>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l="13623" t="206" r="-211" b="-206"/>
          <a:stretch/>
        </p:blipFill>
        <p:spPr bwMode="auto">
          <a:xfrm>
            <a:off x="0" y="27013"/>
            <a:ext cx="9144000" cy="6843935"/>
          </a:xfrm>
          <a:prstGeom prst="rect">
            <a:avLst/>
          </a:prstGeom>
          <a:noFill/>
          <a:ln w="9525">
            <a:noFill/>
            <a:miter lim="800000"/>
            <a:headEnd/>
            <a:tailEnd/>
          </a:ln>
        </p:spPr>
      </p:pic>
      <p:sp>
        <p:nvSpPr>
          <p:cNvPr id="4" name="Rounded Rectangular Callout 3"/>
          <p:cNvSpPr/>
          <p:nvPr/>
        </p:nvSpPr>
        <p:spPr bwMode="auto">
          <a:xfrm>
            <a:off x="3491880" y="404664"/>
            <a:ext cx="5328592" cy="1440160"/>
          </a:xfrm>
          <a:prstGeom prst="wedgeRoundRectCallout">
            <a:avLst>
              <a:gd name="adj1" fmla="val -69454"/>
              <a:gd name="adj2" fmla="val 79618"/>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3200" b="1" dirty="0">
                <a:solidFill>
                  <a:schemeClr val="tx2"/>
                </a:solidFill>
                <a:cs typeface="B Nazanin" pitchFamily="2" charset="-78"/>
              </a:rPr>
              <a:t>نقطه </a:t>
            </a:r>
            <a:r>
              <a:rPr lang="fa-IR" sz="3200" b="1" dirty="0" smtClean="0">
                <a:solidFill>
                  <a:schemeClr val="tx2"/>
                </a:solidFill>
                <a:cs typeface="B Nazanin" pitchFamily="2" charset="-78"/>
              </a:rPr>
              <a:t>(</a:t>
            </a:r>
            <a:r>
              <a:rPr lang="en-US" sz="4000" b="1" dirty="0" err="1" smtClean="0">
                <a:solidFill>
                  <a:srgbClr val="FF0000"/>
                </a:solidFill>
                <a:latin typeface="Times New Roman" pitchFamily="18" charset="0"/>
                <a:cs typeface="Times New Roman" pitchFamily="18" charset="0"/>
              </a:rPr>
              <a:t>y</a:t>
            </a:r>
            <a:r>
              <a:rPr lang="en-US" sz="3200" b="1" dirty="0" err="1">
                <a:solidFill>
                  <a:srgbClr val="FF0000"/>
                </a:solidFill>
                <a:latin typeface="Times New Roman" pitchFamily="18" charset="0"/>
                <a:cs typeface="Times New Roman" pitchFamily="18" charset="0"/>
              </a:rPr>
              <a:t>A</a:t>
            </a:r>
            <a:r>
              <a:rPr lang="fa-IR" sz="3200" b="1" dirty="0" smtClean="0">
                <a:solidFill>
                  <a:schemeClr val="tx2"/>
                </a:solidFill>
                <a:cs typeface="B Nazanin" pitchFamily="2" charset="-78"/>
              </a:rPr>
              <a:t>و</a:t>
            </a:r>
            <a:r>
              <a:rPr lang="en-US" sz="4000" b="1" dirty="0" err="1" smtClean="0">
                <a:solidFill>
                  <a:srgbClr val="FF0000"/>
                </a:solidFill>
                <a:latin typeface="Times New Roman" pitchFamily="18" charset="0"/>
                <a:cs typeface="Times New Roman" pitchFamily="18" charset="0"/>
              </a:rPr>
              <a:t>x</a:t>
            </a:r>
            <a:r>
              <a:rPr lang="en-US" sz="3200" b="1" dirty="0" err="1" smtClean="0">
                <a:solidFill>
                  <a:srgbClr val="FF0000"/>
                </a:solidFill>
                <a:latin typeface="Times New Roman" pitchFamily="18" charset="0"/>
                <a:cs typeface="Times New Roman" pitchFamily="18" charset="0"/>
              </a:rPr>
              <a:t>A</a:t>
            </a:r>
            <a:r>
              <a:rPr lang="fa-IR" sz="3200" b="1" dirty="0" smtClean="0">
                <a:solidFill>
                  <a:schemeClr val="tx2"/>
                </a:solidFill>
                <a:cs typeface="B Nazanin" pitchFamily="2" charset="-78"/>
              </a:rPr>
              <a:t>) </a:t>
            </a:r>
            <a:r>
              <a:rPr lang="en-US" sz="4000" b="1" dirty="0">
                <a:solidFill>
                  <a:srgbClr val="FF0000"/>
                </a:solidFill>
                <a:latin typeface="Times New Roman" pitchFamily="18" charset="0"/>
                <a:cs typeface="Times New Roman" pitchFamily="18" charset="0"/>
              </a:rPr>
              <a:t>A</a:t>
            </a:r>
            <a:r>
              <a:rPr lang="fa-IR" sz="3200" b="1" dirty="0">
                <a:solidFill>
                  <a:schemeClr val="tx2"/>
                </a:solidFill>
                <a:cs typeface="B Nazanin" pitchFamily="2" charset="-78"/>
              </a:rPr>
              <a:t> را درون دستگاه مخصات انتخاب می کنیم.</a:t>
            </a:r>
            <a:endParaRPr kumimoji="0" lang="en-US" sz="3200" b="0" i="0" u="none" strike="noStrike" cap="none" normalizeH="0" baseline="0" dirty="0" smtClean="0">
              <a:ln>
                <a:noFill/>
              </a:ln>
              <a:solidFill>
                <a:schemeClr val="tx1"/>
              </a:solidFill>
              <a:effectLst/>
            </a:endParaRPr>
          </a:p>
        </p:txBody>
      </p:sp>
      <p:sp>
        <p:nvSpPr>
          <p:cNvPr id="5" name="Right Brace 4"/>
          <p:cNvSpPr/>
          <p:nvPr/>
        </p:nvSpPr>
        <p:spPr bwMode="auto">
          <a:xfrm>
            <a:off x="2555776" y="2331833"/>
            <a:ext cx="720080" cy="1097446"/>
          </a:xfrm>
          <a:prstGeom prst="rightBrace">
            <a:avLst>
              <a:gd name="adj1" fmla="val 11805"/>
              <a:gd name="adj2" fmla="val 51736"/>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sp>
        <p:nvSpPr>
          <p:cNvPr id="6" name="Rounded Rectangle 5"/>
          <p:cNvSpPr/>
          <p:nvPr/>
        </p:nvSpPr>
        <p:spPr bwMode="auto">
          <a:xfrm>
            <a:off x="3275856" y="2331833"/>
            <a:ext cx="5868144" cy="953151"/>
          </a:xfrm>
          <a:prstGeom prst="round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2800" b="1" dirty="0">
                <a:solidFill>
                  <a:schemeClr val="bg2">
                    <a:lumMod val="20000"/>
                    <a:lumOff val="80000"/>
                  </a:schemeClr>
                </a:solidFill>
                <a:cs typeface="B Nazanin" pitchFamily="2" charset="-78"/>
              </a:rPr>
              <a:t>مقداری از کالای </a:t>
            </a:r>
            <a:r>
              <a:rPr lang="en-US" sz="2800" b="1" dirty="0">
                <a:solidFill>
                  <a:schemeClr val="bg2">
                    <a:lumMod val="20000"/>
                    <a:lumOff val="80000"/>
                  </a:schemeClr>
                </a:solidFill>
                <a:latin typeface="Times New Roman" pitchFamily="18" charset="0"/>
                <a:cs typeface="Times New Roman" pitchFamily="18" charset="0"/>
              </a:rPr>
              <a:t>y</a:t>
            </a:r>
            <a:r>
              <a:rPr lang="fa-IR" sz="2800" b="1" dirty="0">
                <a:solidFill>
                  <a:schemeClr val="bg2">
                    <a:lumMod val="20000"/>
                    <a:lumOff val="80000"/>
                  </a:schemeClr>
                </a:solidFill>
                <a:cs typeface="B Nazanin" pitchFamily="2" charset="-78"/>
              </a:rPr>
              <a:t> از مصرف کننده می گیریم تا به نقطه</a:t>
            </a:r>
            <a:r>
              <a:rPr lang="en-US" sz="2800" b="1" dirty="0">
                <a:solidFill>
                  <a:schemeClr val="bg2">
                    <a:lumMod val="20000"/>
                    <a:lumOff val="80000"/>
                  </a:schemeClr>
                </a:solidFill>
                <a:latin typeface="Times New Roman" pitchFamily="18" charset="0"/>
                <a:cs typeface="Times New Roman" pitchFamily="18" charset="0"/>
              </a:rPr>
              <a:t>Á </a:t>
            </a:r>
            <a:r>
              <a:rPr lang="fa-IR" sz="2800" b="1" dirty="0">
                <a:solidFill>
                  <a:schemeClr val="bg2">
                    <a:lumMod val="20000"/>
                    <a:lumOff val="80000"/>
                  </a:schemeClr>
                </a:solidFill>
                <a:cs typeface="B Nazanin" pitchFamily="2" charset="-78"/>
              </a:rPr>
              <a:t> برسد </a:t>
            </a:r>
            <a:r>
              <a:rPr lang="fa-IR" sz="2800" b="1" dirty="0">
                <a:solidFill>
                  <a:schemeClr val="bg2">
                    <a:lumMod val="20000"/>
                    <a:lumOff val="80000"/>
                  </a:schemeClr>
                </a:solidFill>
                <a:latin typeface="Times New Roman" pitchFamily="18" charset="0"/>
                <a:cs typeface="Times New Roman" pitchFamily="18" charset="0"/>
              </a:rPr>
              <a:t>(</a:t>
            </a:r>
            <a:r>
              <a:rPr lang="en-US" sz="2800" b="1" dirty="0">
                <a:solidFill>
                  <a:schemeClr val="bg2">
                    <a:lumMod val="20000"/>
                    <a:lumOff val="80000"/>
                  </a:schemeClr>
                </a:solidFill>
                <a:latin typeface="Times New Roman" pitchFamily="18" charset="0"/>
                <a:cs typeface="Times New Roman" pitchFamily="18" charset="0"/>
              </a:rPr>
              <a:t>Á&lt;A</a:t>
            </a:r>
            <a:r>
              <a:rPr lang="fa-IR" sz="2800" b="1" dirty="0">
                <a:solidFill>
                  <a:schemeClr val="bg2">
                    <a:lumMod val="20000"/>
                    <a:lumOff val="80000"/>
                  </a:schemeClr>
                </a:solidFill>
                <a:latin typeface="Times New Roman" pitchFamily="18" charset="0"/>
                <a:cs typeface="Times New Roman" pitchFamily="18" charset="0"/>
              </a:rPr>
              <a:t>)</a:t>
            </a:r>
            <a:r>
              <a:rPr lang="fa-IR" sz="2800" b="1" dirty="0">
                <a:solidFill>
                  <a:schemeClr val="bg2">
                    <a:lumMod val="20000"/>
                    <a:lumOff val="80000"/>
                  </a:schemeClr>
                </a:solidFill>
                <a:cs typeface="B Nazanin" pitchFamily="2" charset="-78"/>
              </a:rPr>
              <a:t>.</a:t>
            </a:r>
            <a:r>
              <a:rPr lang="fa-IR" sz="2800" b="1" dirty="0">
                <a:solidFill>
                  <a:schemeClr val="bg2">
                    <a:lumMod val="20000"/>
                    <a:lumOff val="80000"/>
                  </a:schemeClr>
                </a:solidFill>
                <a:latin typeface="Times New Roman" pitchFamily="18" charset="0"/>
                <a:cs typeface="Times New Roman" pitchFamily="18" charset="0"/>
              </a:rPr>
              <a:t> </a:t>
            </a:r>
            <a:endParaRPr kumimoji="0" lang="en-US" sz="2800" b="0" i="0" u="none" strike="noStrike" cap="none" normalizeH="0" baseline="0" dirty="0" smtClean="0">
              <a:ln>
                <a:noFill/>
              </a:ln>
              <a:solidFill>
                <a:schemeClr val="bg2">
                  <a:lumMod val="20000"/>
                  <a:lumOff val="80000"/>
                </a:schemeClr>
              </a:solidFill>
              <a:effectLst/>
            </a:endParaRPr>
          </a:p>
        </p:txBody>
      </p:sp>
      <p:sp>
        <p:nvSpPr>
          <p:cNvPr id="10" name="Right Brace 9"/>
          <p:cNvSpPr/>
          <p:nvPr/>
        </p:nvSpPr>
        <p:spPr bwMode="auto">
          <a:xfrm rot="5400000">
            <a:off x="2807053" y="3180649"/>
            <a:ext cx="551384" cy="1097446"/>
          </a:xfrm>
          <a:prstGeom prst="rightBrace">
            <a:avLst>
              <a:gd name="adj1" fmla="val 18259"/>
              <a:gd name="adj2" fmla="val 51736"/>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sp>
        <p:nvSpPr>
          <p:cNvPr id="11" name="Rounded Rectangle 10"/>
          <p:cNvSpPr/>
          <p:nvPr/>
        </p:nvSpPr>
        <p:spPr bwMode="auto">
          <a:xfrm>
            <a:off x="2555776" y="4005065"/>
            <a:ext cx="6408712" cy="953151"/>
          </a:xfrm>
          <a:prstGeom prst="roundRect">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2000" b="1" dirty="0">
                <a:solidFill>
                  <a:schemeClr val="tx2"/>
                </a:solidFill>
                <a:cs typeface="B Nazanin" pitchFamily="2" charset="-78"/>
              </a:rPr>
              <a:t>حال برای جبران مطلوبیت از دست رفته آنقدر کالای  </a:t>
            </a:r>
            <a:r>
              <a:rPr lang="en-US" sz="2800" b="1" dirty="0">
                <a:solidFill>
                  <a:srgbClr val="FF0000"/>
                </a:solidFill>
                <a:latin typeface="Times New Roman" pitchFamily="18" charset="0"/>
                <a:cs typeface="Times New Roman" pitchFamily="18" charset="0"/>
              </a:rPr>
              <a:t>X</a:t>
            </a:r>
            <a:r>
              <a:rPr lang="fa-IR" sz="2000" b="1" dirty="0">
                <a:solidFill>
                  <a:schemeClr val="tx2"/>
                </a:solidFill>
                <a:cs typeface="B Nazanin" pitchFamily="2" charset="-78"/>
              </a:rPr>
              <a:t> به او می دهیم تا سطح مطلوبیت وی با مطلوبیت قبلی او برابر شود</a:t>
            </a:r>
            <a:endParaRPr kumimoji="0" lang="en-US" sz="2000" b="0" i="0" u="none" strike="noStrike" cap="none" normalizeH="0" baseline="0" dirty="0" smtClean="0">
              <a:ln>
                <a:noFill/>
              </a:ln>
              <a:solidFill>
                <a:schemeClr val="bg2">
                  <a:lumMod val="20000"/>
                  <a:lumOff val="8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xit" presetSubtype="2" fill="hold" grpId="1" nodeType="withEffect">
                                  <p:stCondLst>
                                    <p:cond delay="0"/>
                                  </p:stCondLst>
                                  <p:childTnLst>
                                    <p:anim calcmode="lin" valueType="num">
                                      <p:cBhvr additive="base">
                                        <p:cTn id="26" dur="500"/>
                                        <p:tgtEl>
                                          <p:spTgt spid="5"/>
                                        </p:tgtEl>
                                        <p:attrNameLst>
                                          <p:attrName>ppt_x</p:attrName>
                                        </p:attrNameLst>
                                      </p:cBhvr>
                                      <p:tavLst>
                                        <p:tav tm="0">
                                          <p:val>
                                            <p:strVal val="ppt_x"/>
                                          </p:val>
                                        </p:tav>
                                        <p:tav tm="100000">
                                          <p:val>
                                            <p:strVal val="1+ppt_w/2"/>
                                          </p:val>
                                        </p:tav>
                                      </p:tavLst>
                                    </p:anim>
                                    <p:anim calcmode="lin" valueType="num">
                                      <p:cBhvr additive="base">
                                        <p:cTn id="27" dur="500"/>
                                        <p:tgtEl>
                                          <p:spTgt spid="5"/>
                                        </p:tgtEl>
                                        <p:attrNameLst>
                                          <p:attrName>ppt_y</p:attrName>
                                        </p:attrNameLst>
                                      </p:cBhvr>
                                      <p:tavLst>
                                        <p:tav tm="0">
                                          <p:val>
                                            <p:strVal val="ppt_y"/>
                                          </p:val>
                                        </p:tav>
                                        <p:tav tm="100000">
                                          <p:val>
                                            <p:strVal val="ppt_y"/>
                                          </p:val>
                                        </p:tav>
                                      </p:tavLst>
                                    </p:anim>
                                    <p:set>
                                      <p:cBhvr>
                                        <p:cTn id="28" dur="1" fill="hold">
                                          <p:stCondLst>
                                            <p:cond delay="499"/>
                                          </p:stCondLst>
                                        </p:cTn>
                                        <p:tgtEl>
                                          <p:spTgt spid="5"/>
                                        </p:tgtEl>
                                        <p:attrNameLst>
                                          <p:attrName>style.visibility</p:attrName>
                                        </p:attrNameLst>
                                      </p:cBhvr>
                                      <p:to>
                                        <p:strVal val="hidden"/>
                                      </p:to>
                                    </p:set>
                                  </p:childTnLst>
                                </p:cTn>
                              </p:par>
                              <p:par>
                                <p:cTn id="29" presetID="2" presetClass="exit" presetSubtype="2" fill="hold" grpId="1" nodeType="withEffect">
                                  <p:stCondLst>
                                    <p:cond delay="0"/>
                                  </p:stCondLst>
                                  <p:childTnLst>
                                    <p:anim calcmode="lin" valueType="num">
                                      <p:cBhvr additive="base">
                                        <p:cTn id="30" dur="500"/>
                                        <p:tgtEl>
                                          <p:spTgt spid="6"/>
                                        </p:tgtEl>
                                        <p:attrNameLst>
                                          <p:attrName>ppt_x</p:attrName>
                                        </p:attrNameLst>
                                      </p:cBhvr>
                                      <p:tavLst>
                                        <p:tav tm="0">
                                          <p:val>
                                            <p:strVal val="ppt_x"/>
                                          </p:val>
                                        </p:tav>
                                        <p:tav tm="100000">
                                          <p:val>
                                            <p:strVal val="1+ppt_w/2"/>
                                          </p:val>
                                        </p:tav>
                                      </p:tavLst>
                                    </p:anim>
                                    <p:anim calcmode="lin" valueType="num">
                                      <p:cBhvr additive="base">
                                        <p:cTn id="31" dur="500"/>
                                        <p:tgtEl>
                                          <p:spTgt spid="6"/>
                                        </p:tgtEl>
                                        <p:attrNameLst>
                                          <p:attrName>ppt_y</p:attrName>
                                        </p:attrNameLst>
                                      </p:cBhvr>
                                      <p:tavLst>
                                        <p:tav tm="0">
                                          <p:val>
                                            <p:strVal val="ppt_y"/>
                                          </p:val>
                                        </p:tav>
                                        <p:tav tm="100000">
                                          <p:val>
                                            <p:strVal val="ppt_y"/>
                                          </p:val>
                                        </p:tav>
                                      </p:tavLst>
                                    </p:anim>
                                    <p:set>
                                      <p:cBhvr>
                                        <p:cTn id="32" dur="1" fill="hold">
                                          <p:stCondLst>
                                            <p:cond delay="499"/>
                                          </p:stCondLst>
                                        </p:cTn>
                                        <p:tgtEl>
                                          <p:spTgt spid="6"/>
                                        </p:tgtEl>
                                        <p:attrNameLst>
                                          <p:attrName>style.visibility</p:attrName>
                                        </p:attrNameLst>
                                      </p:cBhvr>
                                      <p:to>
                                        <p:strVal val="hidden"/>
                                      </p:to>
                                    </p:set>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42" presetClass="exit" presetSubtype="0" fill="hold" grpId="1" nodeType="clickEffect">
                                  <p:stCondLst>
                                    <p:cond delay="0"/>
                                  </p:stCondLst>
                                  <p:childTnLst>
                                    <p:animEffect transition="out" filter="fade">
                                      <p:cBhvr>
                                        <p:cTn id="43" dur="1000"/>
                                        <p:tgtEl>
                                          <p:spTgt spid="10"/>
                                        </p:tgtEl>
                                      </p:cBhvr>
                                    </p:animEffect>
                                    <p:anim calcmode="lin" valueType="num">
                                      <p:cBhvr>
                                        <p:cTn id="44" dur="1000"/>
                                        <p:tgtEl>
                                          <p:spTgt spid="10"/>
                                        </p:tgtEl>
                                        <p:attrNameLst>
                                          <p:attrName>ppt_x</p:attrName>
                                        </p:attrNameLst>
                                      </p:cBhvr>
                                      <p:tavLst>
                                        <p:tav tm="0">
                                          <p:val>
                                            <p:strVal val="ppt_x"/>
                                          </p:val>
                                        </p:tav>
                                        <p:tav tm="100000">
                                          <p:val>
                                            <p:strVal val="ppt_x"/>
                                          </p:val>
                                        </p:tav>
                                      </p:tavLst>
                                    </p:anim>
                                    <p:anim calcmode="lin" valueType="num">
                                      <p:cBhvr>
                                        <p:cTn id="45" dur="1000"/>
                                        <p:tgtEl>
                                          <p:spTgt spid="10"/>
                                        </p:tgtEl>
                                        <p:attrNameLst>
                                          <p:attrName>ppt_y</p:attrName>
                                        </p:attrNameLst>
                                      </p:cBhvr>
                                      <p:tavLst>
                                        <p:tav tm="0">
                                          <p:val>
                                            <p:strVal val="ppt_y"/>
                                          </p:val>
                                        </p:tav>
                                        <p:tav tm="100000">
                                          <p:val>
                                            <p:strVal val="ppt_y+.1"/>
                                          </p:val>
                                        </p:tav>
                                      </p:tavLst>
                                    </p:anim>
                                    <p:set>
                                      <p:cBhvr>
                                        <p:cTn id="46" dur="1" fill="hold">
                                          <p:stCondLst>
                                            <p:cond delay="999"/>
                                          </p:stCondLst>
                                        </p:cTn>
                                        <p:tgtEl>
                                          <p:spTgt spid="10"/>
                                        </p:tgtEl>
                                        <p:attrNameLst>
                                          <p:attrName>style.visibility</p:attrName>
                                        </p:attrNameLst>
                                      </p:cBhvr>
                                      <p:to>
                                        <p:strVal val="hidden"/>
                                      </p:to>
                                    </p:set>
                                  </p:childTnLst>
                                </p:cTn>
                              </p:par>
                              <p:par>
                                <p:cTn id="47" presetID="42" presetClass="exit" presetSubtype="0" fill="hold" grpId="1" nodeType="withEffect">
                                  <p:stCondLst>
                                    <p:cond delay="0"/>
                                  </p:stCondLst>
                                  <p:childTnLst>
                                    <p:animEffect transition="out" filter="fade">
                                      <p:cBhvr>
                                        <p:cTn id="48" dur="1000"/>
                                        <p:tgtEl>
                                          <p:spTgt spid="11"/>
                                        </p:tgtEl>
                                      </p:cBhvr>
                                    </p:animEffect>
                                    <p:anim calcmode="lin" valueType="num">
                                      <p:cBhvr>
                                        <p:cTn id="49" dur="1000"/>
                                        <p:tgtEl>
                                          <p:spTgt spid="11"/>
                                        </p:tgtEl>
                                        <p:attrNameLst>
                                          <p:attrName>ppt_x</p:attrName>
                                        </p:attrNameLst>
                                      </p:cBhvr>
                                      <p:tavLst>
                                        <p:tav tm="0">
                                          <p:val>
                                            <p:strVal val="ppt_x"/>
                                          </p:val>
                                        </p:tav>
                                        <p:tav tm="100000">
                                          <p:val>
                                            <p:strVal val="ppt_x"/>
                                          </p:val>
                                        </p:tav>
                                      </p:tavLst>
                                    </p:anim>
                                    <p:anim calcmode="lin" valueType="num">
                                      <p:cBhvr>
                                        <p:cTn id="50" dur="1000"/>
                                        <p:tgtEl>
                                          <p:spTgt spid="11"/>
                                        </p:tgtEl>
                                        <p:attrNameLst>
                                          <p:attrName>ppt_y</p:attrName>
                                        </p:attrNameLst>
                                      </p:cBhvr>
                                      <p:tavLst>
                                        <p:tav tm="0">
                                          <p:val>
                                            <p:strVal val="ppt_y"/>
                                          </p:val>
                                        </p:tav>
                                        <p:tav tm="100000">
                                          <p:val>
                                            <p:strVal val="ppt_y+.1"/>
                                          </p:val>
                                        </p:tav>
                                      </p:tavLst>
                                    </p:anim>
                                    <p:set>
                                      <p:cBhvr>
                                        <p:cTn id="51"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11" grpId="0" animBg="1"/>
      <p:bldP spid="11" grpId="1"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dirty="0">
                <a:solidFill>
                  <a:srgbClr val="FF0000"/>
                </a:solidFill>
                <a:latin typeface="+mn-lt"/>
                <a:ea typeface="+mn-ea"/>
                <a:cs typeface="B Nazanin" pitchFamily="2" charset="-78"/>
              </a:rPr>
              <a:t>نقشه ترجیحات مصرف کننده :</a:t>
            </a:r>
            <a:endParaRPr lang="en-US" sz="4800" b="1" dirty="0">
              <a:solidFill>
                <a:srgbClr val="FF0000"/>
              </a:solidFill>
              <a:latin typeface="+mn-lt"/>
              <a:ea typeface="+mn-ea"/>
              <a:cs typeface="B Nazanin" pitchFamily="2" charset="-78"/>
            </a:endParaRPr>
          </a:p>
        </p:txBody>
      </p:sp>
      <p:sp>
        <p:nvSpPr>
          <p:cNvPr id="158723" name="Rectangle 3"/>
          <p:cNvSpPr>
            <a:spLocks noGrp="1" noChangeArrowheads="1"/>
          </p:cNvSpPr>
          <p:nvPr>
            <p:ph idx="1"/>
          </p:nvPr>
        </p:nvSpPr>
        <p:spPr>
          <a:xfrm>
            <a:off x="457200" y="1412776"/>
            <a:ext cx="8229600"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chemeClr val="tx2"/>
                </a:solidFill>
                <a:cs typeface="B Nazanin" pitchFamily="2" charset="-78"/>
              </a:rPr>
              <a:t>به مجموعه منحنی های بی تفاوتی یک مصرف کننده در یک دستگاه مختصات، نقشه ترجیحات یا نقشه بی تفاوتی مصرف کننده گویند. هر مصرف کننده یک نقشه ترجیحات منحصر بفرد دارد. </a:t>
            </a:r>
            <a:endParaRPr lang="en-US" sz="4000" b="1" dirty="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Elbow Connector 4"/>
          <p:cNvCxnSpPr/>
          <p:nvPr/>
        </p:nvCxnSpPr>
        <p:spPr bwMode="auto">
          <a:xfrm>
            <a:off x="683568" y="980728"/>
            <a:ext cx="7632848" cy="4680520"/>
          </a:xfrm>
          <a:prstGeom prst="bentConnector3">
            <a:avLst>
              <a:gd name="adj1" fmla="val -441"/>
            </a:avLst>
          </a:prstGeom>
          <a:solidFill>
            <a:schemeClr val="accent1"/>
          </a:solidFill>
          <a:ln w="25400" cap="flat" cmpd="sng" algn="ctr">
            <a:solidFill>
              <a:schemeClr val="bg1">
                <a:lumMod val="25000"/>
                <a:lumOff val="75000"/>
              </a:schemeClr>
            </a:solidFill>
            <a:prstDash val="solid"/>
            <a:round/>
            <a:headEnd type="none" w="med" len="med"/>
            <a:tailEnd type="none" w="med" len="med"/>
          </a:ln>
          <a:effectLst/>
        </p:spPr>
      </p:cxnSp>
      <p:sp>
        <p:nvSpPr>
          <p:cNvPr id="8" name="Freeform 7"/>
          <p:cNvSpPr/>
          <p:nvPr/>
        </p:nvSpPr>
        <p:spPr bwMode="auto">
          <a:xfrm>
            <a:off x="1588168" y="1130968"/>
            <a:ext cx="6365091" cy="3936276"/>
          </a:xfrm>
          <a:custGeom>
            <a:avLst/>
            <a:gdLst>
              <a:gd name="connsiteX0" fmla="*/ 0 w 6365091"/>
              <a:gd name="connsiteY0" fmla="*/ 0 h 3936276"/>
              <a:gd name="connsiteX1" fmla="*/ 1371600 w 6365091"/>
              <a:gd name="connsiteY1" fmla="*/ 2406316 h 3936276"/>
              <a:gd name="connsiteX2" fmla="*/ 5919537 w 6365091"/>
              <a:gd name="connsiteY2" fmla="*/ 3801979 h 3936276"/>
              <a:gd name="connsiteX3" fmla="*/ 5943600 w 6365091"/>
              <a:gd name="connsiteY3" fmla="*/ 3801979 h 3936276"/>
            </a:gdLst>
            <a:ahLst/>
            <a:cxnLst>
              <a:cxn ang="0">
                <a:pos x="connsiteX0" y="connsiteY0"/>
              </a:cxn>
              <a:cxn ang="0">
                <a:pos x="connsiteX1" y="connsiteY1"/>
              </a:cxn>
              <a:cxn ang="0">
                <a:pos x="connsiteX2" y="connsiteY2"/>
              </a:cxn>
              <a:cxn ang="0">
                <a:pos x="connsiteX3" y="connsiteY3"/>
              </a:cxn>
            </a:cxnLst>
            <a:rect l="l" t="t" r="r" b="b"/>
            <a:pathLst>
              <a:path w="6365091" h="3936276">
                <a:moveTo>
                  <a:pt x="0" y="0"/>
                </a:moveTo>
                <a:cubicBezTo>
                  <a:pt x="192505" y="886326"/>
                  <a:pt x="385011" y="1772653"/>
                  <a:pt x="1371600" y="2406316"/>
                </a:cubicBezTo>
                <a:cubicBezTo>
                  <a:pt x="2358189" y="3039979"/>
                  <a:pt x="5157537" y="3569369"/>
                  <a:pt x="5919537" y="3801979"/>
                </a:cubicBezTo>
                <a:cubicBezTo>
                  <a:pt x="6681537" y="4034590"/>
                  <a:pt x="6312568" y="3918284"/>
                  <a:pt x="5943600" y="3801979"/>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sp>
        <p:nvSpPr>
          <p:cNvPr id="9" name="Freeform 8"/>
          <p:cNvSpPr/>
          <p:nvPr/>
        </p:nvSpPr>
        <p:spPr bwMode="auto">
          <a:xfrm>
            <a:off x="2383373" y="548680"/>
            <a:ext cx="6365091" cy="3936276"/>
          </a:xfrm>
          <a:custGeom>
            <a:avLst/>
            <a:gdLst>
              <a:gd name="connsiteX0" fmla="*/ 0 w 6365091"/>
              <a:gd name="connsiteY0" fmla="*/ 0 h 3936276"/>
              <a:gd name="connsiteX1" fmla="*/ 1371600 w 6365091"/>
              <a:gd name="connsiteY1" fmla="*/ 2406316 h 3936276"/>
              <a:gd name="connsiteX2" fmla="*/ 5919537 w 6365091"/>
              <a:gd name="connsiteY2" fmla="*/ 3801979 h 3936276"/>
              <a:gd name="connsiteX3" fmla="*/ 5943600 w 6365091"/>
              <a:gd name="connsiteY3" fmla="*/ 3801979 h 3936276"/>
            </a:gdLst>
            <a:ahLst/>
            <a:cxnLst>
              <a:cxn ang="0">
                <a:pos x="connsiteX0" y="connsiteY0"/>
              </a:cxn>
              <a:cxn ang="0">
                <a:pos x="connsiteX1" y="connsiteY1"/>
              </a:cxn>
              <a:cxn ang="0">
                <a:pos x="connsiteX2" y="connsiteY2"/>
              </a:cxn>
              <a:cxn ang="0">
                <a:pos x="connsiteX3" y="connsiteY3"/>
              </a:cxn>
            </a:cxnLst>
            <a:rect l="l" t="t" r="r" b="b"/>
            <a:pathLst>
              <a:path w="6365091" h="3936276">
                <a:moveTo>
                  <a:pt x="0" y="0"/>
                </a:moveTo>
                <a:cubicBezTo>
                  <a:pt x="192505" y="886326"/>
                  <a:pt x="385011" y="1772653"/>
                  <a:pt x="1371600" y="2406316"/>
                </a:cubicBezTo>
                <a:cubicBezTo>
                  <a:pt x="2358189" y="3039979"/>
                  <a:pt x="5157537" y="3569369"/>
                  <a:pt x="5919537" y="3801979"/>
                </a:cubicBezTo>
                <a:cubicBezTo>
                  <a:pt x="6681537" y="4034590"/>
                  <a:pt x="6312568" y="3918284"/>
                  <a:pt x="5943600" y="3801979"/>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sp>
        <p:nvSpPr>
          <p:cNvPr id="10" name="Freeform 9"/>
          <p:cNvSpPr/>
          <p:nvPr/>
        </p:nvSpPr>
        <p:spPr bwMode="auto">
          <a:xfrm>
            <a:off x="3247469" y="44624"/>
            <a:ext cx="6365091" cy="3936276"/>
          </a:xfrm>
          <a:custGeom>
            <a:avLst/>
            <a:gdLst>
              <a:gd name="connsiteX0" fmla="*/ 0 w 6365091"/>
              <a:gd name="connsiteY0" fmla="*/ 0 h 3936276"/>
              <a:gd name="connsiteX1" fmla="*/ 1371600 w 6365091"/>
              <a:gd name="connsiteY1" fmla="*/ 2406316 h 3936276"/>
              <a:gd name="connsiteX2" fmla="*/ 5919537 w 6365091"/>
              <a:gd name="connsiteY2" fmla="*/ 3801979 h 3936276"/>
              <a:gd name="connsiteX3" fmla="*/ 5943600 w 6365091"/>
              <a:gd name="connsiteY3" fmla="*/ 3801979 h 3936276"/>
            </a:gdLst>
            <a:ahLst/>
            <a:cxnLst>
              <a:cxn ang="0">
                <a:pos x="connsiteX0" y="connsiteY0"/>
              </a:cxn>
              <a:cxn ang="0">
                <a:pos x="connsiteX1" y="connsiteY1"/>
              </a:cxn>
              <a:cxn ang="0">
                <a:pos x="connsiteX2" y="connsiteY2"/>
              </a:cxn>
              <a:cxn ang="0">
                <a:pos x="connsiteX3" y="connsiteY3"/>
              </a:cxn>
            </a:cxnLst>
            <a:rect l="l" t="t" r="r" b="b"/>
            <a:pathLst>
              <a:path w="6365091" h="3936276">
                <a:moveTo>
                  <a:pt x="0" y="0"/>
                </a:moveTo>
                <a:cubicBezTo>
                  <a:pt x="192505" y="886326"/>
                  <a:pt x="385011" y="1772653"/>
                  <a:pt x="1371600" y="2406316"/>
                </a:cubicBezTo>
                <a:cubicBezTo>
                  <a:pt x="2358189" y="3039979"/>
                  <a:pt x="5157537" y="3569369"/>
                  <a:pt x="5919537" y="3801979"/>
                </a:cubicBezTo>
                <a:cubicBezTo>
                  <a:pt x="6681537" y="4034590"/>
                  <a:pt x="6312568" y="3918284"/>
                  <a:pt x="5943600" y="3801979"/>
                </a:cubicBezTo>
              </a:path>
            </a:pathLst>
          </a:cu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cxnSp>
        <p:nvCxnSpPr>
          <p:cNvPr id="12" name="Elbow Connector 11"/>
          <p:cNvCxnSpPr/>
          <p:nvPr/>
        </p:nvCxnSpPr>
        <p:spPr bwMode="auto">
          <a:xfrm rot="16200000" flipH="1">
            <a:off x="-324546" y="3428998"/>
            <a:ext cx="3240360" cy="1224139"/>
          </a:xfrm>
          <a:prstGeom prst="bentConnector3">
            <a:avLst>
              <a:gd name="adj1" fmla="val -2407"/>
            </a:avLst>
          </a:prstGeom>
          <a:solidFill>
            <a:schemeClr val="accent1"/>
          </a:solidFill>
          <a:ln w="9525" cap="flat" cmpd="sng" algn="ctr">
            <a:solidFill>
              <a:schemeClr val="tx1"/>
            </a:solidFill>
            <a:prstDash val="solid"/>
            <a:round/>
            <a:headEnd type="none" w="med" len="med"/>
            <a:tailEnd type="none" w="med" len="med"/>
          </a:ln>
          <a:effectLst/>
        </p:spPr>
      </p:cxnSp>
      <p:cxnSp>
        <p:nvCxnSpPr>
          <p:cNvPr id="22" name="Elbow Connector 21"/>
          <p:cNvCxnSpPr/>
          <p:nvPr/>
        </p:nvCxnSpPr>
        <p:spPr bwMode="auto">
          <a:xfrm rot="16200000" flipH="1">
            <a:off x="-252538" y="2708918"/>
            <a:ext cx="3888432" cy="2016228"/>
          </a:xfrm>
          <a:prstGeom prst="bentConnector3">
            <a:avLst>
              <a:gd name="adj1" fmla="val -1002"/>
            </a:avLst>
          </a:prstGeom>
          <a:solidFill>
            <a:schemeClr val="accent1"/>
          </a:solidFill>
          <a:ln w="9525" cap="flat" cmpd="sng" algn="ctr">
            <a:solidFill>
              <a:schemeClr val="tx1"/>
            </a:solidFill>
            <a:prstDash val="solid"/>
            <a:round/>
            <a:headEnd type="none" w="med" len="med"/>
            <a:tailEnd type="none" w="med" len="med"/>
          </a:ln>
          <a:effectLst/>
        </p:spPr>
      </p:cxnSp>
      <p:sp>
        <p:nvSpPr>
          <p:cNvPr id="26" name="Rounded Rectangular Callout 25"/>
          <p:cNvSpPr/>
          <p:nvPr/>
        </p:nvSpPr>
        <p:spPr bwMode="auto">
          <a:xfrm>
            <a:off x="899592" y="2780928"/>
            <a:ext cx="576064" cy="540060"/>
          </a:xfrm>
          <a:prstGeom prst="wedgeRoundRectCallout">
            <a:avLst>
              <a:gd name="adj1" fmla="val 119346"/>
              <a:gd name="adj2" fmla="val -122207"/>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bg2">
                    <a:lumMod val="20000"/>
                    <a:lumOff val="80000"/>
                  </a:schemeClr>
                </a:solidFill>
                <a:effectLst/>
                <a:latin typeface="Verdana" pitchFamily="34" charset="0"/>
                <a:cs typeface="Arial" pitchFamily="34" charset="0"/>
              </a:rPr>
              <a:t>A</a:t>
            </a:r>
          </a:p>
        </p:txBody>
      </p:sp>
      <p:sp>
        <p:nvSpPr>
          <p:cNvPr id="27" name="Rounded Rectangular Callout 26"/>
          <p:cNvSpPr/>
          <p:nvPr/>
        </p:nvSpPr>
        <p:spPr bwMode="auto">
          <a:xfrm>
            <a:off x="3491880" y="260648"/>
            <a:ext cx="5652120" cy="1944216"/>
          </a:xfrm>
          <a:prstGeom prst="wedgeRoundRectCallout">
            <a:avLst>
              <a:gd name="adj1" fmla="val -62442"/>
              <a:gd name="adj2" fmla="val 24563"/>
              <a:gd name="adj3" fmla="val 16667"/>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2800" b="1" dirty="0">
                <a:solidFill>
                  <a:schemeClr val="tx2"/>
                </a:solidFill>
                <a:cs typeface="B Nazanin" pitchFamily="2" charset="-78"/>
              </a:rPr>
              <a:t>از هر دو کالا مقدار بیشتری نسبت به </a:t>
            </a:r>
            <a:r>
              <a:rPr lang="en-US" sz="3600" b="1" dirty="0">
                <a:solidFill>
                  <a:schemeClr val="bg2">
                    <a:lumMod val="20000"/>
                    <a:lumOff val="80000"/>
                  </a:schemeClr>
                </a:solidFill>
                <a:effectLst>
                  <a:outerShdw blurRad="38100" dist="38100" dir="2700000" algn="tl">
                    <a:srgbClr val="000000"/>
                  </a:outerShdw>
                </a:effectLst>
                <a:latin typeface="Times New Roman" pitchFamily="18" charset="0"/>
                <a:cs typeface="Times New Roman" pitchFamily="18" charset="0"/>
              </a:rPr>
              <a:t>A</a:t>
            </a:r>
            <a:r>
              <a:rPr lang="fa-IR" sz="2800" b="1" dirty="0">
                <a:solidFill>
                  <a:schemeClr val="tx2"/>
                </a:solidFill>
                <a:cs typeface="B Nazanin" pitchFamily="2" charset="-78"/>
              </a:rPr>
              <a:t> به مصرف کننده می دهیم تا به نقطه </a:t>
            </a:r>
            <a:r>
              <a:rPr lang="en-US" sz="3600" b="1" dirty="0">
                <a:solidFill>
                  <a:schemeClr val="bg2">
                    <a:lumMod val="20000"/>
                    <a:lumOff val="80000"/>
                  </a:schemeClr>
                </a:solidFill>
                <a:effectLst>
                  <a:outerShdw blurRad="38100" dist="38100" dir="2700000" algn="tl">
                    <a:srgbClr val="000000"/>
                  </a:outerShdw>
                </a:effectLst>
                <a:latin typeface="Times New Roman" pitchFamily="18" charset="0"/>
                <a:cs typeface="Times New Roman" pitchFamily="18" charset="0"/>
              </a:rPr>
              <a:t>E</a:t>
            </a:r>
            <a:r>
              <a:rPr lang="fa-IR" sz="2800" b="1" dirty="0">
                <a:solidFill>
                  <a:schemeClr val="tx2"/>
                </a:solidFill>
                <a:cs typeface="B Nazanin" pitchFamily="2" charset="-78"/>
              </a:rPr>
              <a:t> </a:t>
            </a:r>
            <a:r>
              <a:rPr lang="fa-IR" sz="2800" b="1" dirty="0" smtClean="0">
                <a:solidFill>
                  <a:schemeClr val="tx2"/>
                </a:solidFill>
                <a:cs typeface="B Nazanin" pitchFamily="2" charset="-78"/>
              </a:rPr>
              <a:t>برسد</a:t>
            </a:r>
            <a:r>
              <a:rPr lang="en-US" sz="2800" b="1" dirty="0">
                <a:solidFill>
                  <a:schemeClr val="tx2"/>
                </a:solidFill>
                <a:cs typeface="B Nazanin" pitchFamily="2" charset="-78"/>
              </a:rPr>
              <a:t>.</a:t>
            </a:r>
            <a:r>
              <a:rPr lang="en-US" sz="2800" b="1" dirty="0" smtClean="0">
                <a:solidFill>
                  <a:schemeClr val="tx2"/>
                </a:solidFill>
                <a:cs typeface="B Nazanin" pitchFamily="2" charset="-78"/>
              </a:rPr>
              <a:t> </a:t>
            </a:r>
            <a:r>
              <a:rPr lang="fa-IR" sz="3600" b="1" dirty="0" smtClean="0">
                <a:solidFill>
                  <a:schemeClr val="bg2">
                    <a:lumMod val="20000"/>
                    <a:lumOff val="80000"/>
                  </a:schemeClr>
                </a:solidFill>
                <a:effectLst>
                  <a:outerShdw blurRad="38100" dist="38100" dir="2700000" algn="tl">
                    <a:srgbClr val="000000"/>
                  </a:outerShdw>
                </a:effectLst>
                <a:latin typeface="Times New Roman" pitchFamily="18" charset="0"/>
                <a:cs typeface="Times New Roman" pitchFamily="18" charset="0"/>
              </a:rPr>
              <a:t>(</a:t>
            </a:r>
            <a:r>
              <a:rPr lang="en-US" sz="3600" b="1" dirty="0">
                <a:solidFill>
                  <a:schemeClr val="bg2">
                    <a:lumMod val="20000"/>
                    <a:lumOff val="80000"/>
                  </a:schemeClr>
                </a:solidFill>
                <a:effectLst>
                  <a:outerShdw blurRad="38100" dist="38100" dir="2700000" algn="tl">
                    <a:srgbClr val="000000"/>
                  </a:outerShdw>
                </a:effectLst>
                <a:latin typeface="Times New Roman" pitchFamily="18" charset="0"/>
                <a:cs typeface="Times New Roman" pitchFamily="18" charset="0"/>
              </a:rPr>
              <a:t>E&gt;A</a:t>
            </a:r>
            <a:r>
              <a:rPr lang="fa-IR" sz="3600" b="1" dirty="0" smtClean="0">
                <a:solidFill>
                  <a:schemeClr val="bg2">
                    <a:lumMod val="20000"/>
                    <a:lumOff val="80000"/>
                  </a:schemeClr>
                </a:solidFill>
                <a:effectLst>
                  <a:outerShdw blurRad="38100" dist="38100" dir="2700000" algn="tl">
                    <a:srgbClr val="000000"/>
                  </a:outerShdw>
                </a:effectLst>
                <a:latin typeface="Times New Roman" pitchFamily="18" charset="0"/>
                <a:cs typeface="Times New Roman" pitchFamily="18" charset="0"/>
              </a:rPr>
              <a:t>)</a:t>
            </a:r>
            <a:endParaRPr lang="en-US" sz="3600" b="1" dirty="0">
              <a:solidFill>
                <a:schemeClr val="bg2">
                  <a:lumMod val="20000"/>
                  <a:lumOff val="80000"/>
                </a:schemeClr>
              </a:solidFill>
              <a:effectLst>
                <a:outerShdw blurRad="38100" dist="38100" dir="2700000" algn="tl">
                  <a:srgbClr val="000000"/>
                </a:outerShdw>
              </a:effectLst>
              <a:latin typeface="Times New Roman" pitchFamily="18" charset="0"/>
              <a:cs typeface="Times New Roman" pitchFamily="18" charset="0"/>
            </a:endParaRPr>
          </a:p>
        </p:txBody>
      </p:sp>
      <p:cxnSp>
        <p:nvCxnSpPr>
          <p:cNvPr id="29" name="Straight Arrow Connector 28"/>
          <p:cNvCxnSpPr/>
          <p:nvPr/>
        </p:nvCxnSpPr>
        <p:spPr bwMode="auto">
          <a:xfrm>
            <a:off x="1907704" y="2348880"/>
            <a:ext cx="792089" cy="0"/>
          </a:xfrm>
          <a:prstGeom prst="straightConnector1">
            <a:avLst/>
          </a:prstGeom>
          <a:solidFill>
            <a:schemeClr val="accent1"/>
          </a:solidFill>
          <a:ln w="19050" cap="flat" cmpd="sng" algn="ctr">
            <a:solidFill>
              <a:srgbClr val="FFFF00"/>
            </a:solidFill>
            <a:prstDash val="solid"/>
            <a:round/>
            <a:headEnd type="none" w="med" len="med"/>
            <a:tailEnd type="arrow"/>
          </a:ln>
          <a:effectLst/>
        </p:spPr>
      </p:cxnSp>
      <p:cxnSp>
        <p:nvCxnSpPr>
          <p:cNvPr id="30" name="Straight Arrow Connector 29"/>
          <p:cNvCxnSpPr/>
          <p:nvPr/>
        </p:nvCxnSpPr>
        <p:spPr bwMode="auto">
          <a:xfrm flipV="1">
            <a:off x="1907704" y="1700808"/>
            <a:ext cx="0" cy="656456"/>
          </a:xfrm>
          <a:prstGeom prst="straightConnector1">
            <a:avLst/>
          </a:prstGeom>
          <a:solidFill>
            <a:schemeClr val="accent1"/>
          </a:solidFill>
          <a:ln w="19050" cap="flat" cmpd="sng" algn="ctr">
            <a:solidFill>
              <a:srgbClr val="C00000"/>
            </a:solidFill>
            <a:prstDash val="solid"/>
            <a:round/>
            <a:headEnd type="none" w="med" len="med"/>
            <a:tailEnd type="arrow"/>
          </a:ln>
          <a:effectLst/>
        </p:spPr>
      </p:cxnSp>
      <p:sp>
        <p:nvSpPr>
          <p:cNvPr id="33" name="Rounded Rectangular Callout 32"/>
          <p:cNvSpPr/>
          <p:nvPr/>
        </p:nvSpPr>
        <p:spPr bwMode="auto">
          <a:xfrm>
            <a:off x="683568" y="4725144"/>
            <a:ext cx="8316416" cy="1656184"/>
          </a:xfrm>
          <a:prstGeom prst="wedgeRoundRectCallout">
            <a:avLst>
              <a:gd name="adj1" fmla="val 43995"/>
              <a:gd name="adj2" fmla="val -109247"/>
              <a:gd name="adj3" fmla="val 16667"/>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just" eaLnBrk="1" hangingPunct="1">
              <a:buNone/>
            </a:pPr>
            <a:r>
              <a:rPr lang="fa-IR" sz="2800" b="1" dirty="0">
                <a:solidFill>
                  <a:schemeClr val="tx2"/>
                </a:solidFill>
                <a:cs typeface="B Nazanin" pitchFamily="2" charset="-78"/>
              </a:rPr>
              <a:t>هر منحنی بی تفاوتی که درسمت راست و بالای منحنی دیگر قرار داشته باشد ارجح است، یعنی ترکیب کالاهایی که با آن نشان داده می شوند مطلوبیت بیشتری را ایجاد می کند. </a:t>
            </a:r>
            <a:endParaRPr lang="en-US" sz="2800" b="1" dirty="0">
              <a:solidFill>
                <a:schemeClr val="tx2"/>
              </a:solidFill>
              <a:cs typeface="B Nazanin" pitchFamily="2" charset="-78"/>
            </a:endParaRPr>
          </a:p>
        </p:txBody>
      </p:sp>
    </p:spTree>
    <p:extLst>
      <p:ext uri="{BB962C8B-B14F-4D97-AF65-F5344CB8AC3E}">
        <p14:creationId xmlns:p14="http://schemas.microsoft.com/office/powerpoint/2010/main" val="316432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1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25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0-#ppt_w/2"/>
                                          </p:val>
                                        </p:tav>
                                        <p:tav tm="100000">
                                          <p:val>
                                            <p:strVal val="#ppt_x"/>
                                          </p:val>
                                        </p:tav>
                                      </p:tavLst>
                                    </p:anim>
                                    <p:anim calcmode="lin" valueType="num">
                                      <p:cBhvr additive="base">
                                        <p:cTn id="24" dur="500" fill="hold"/>
                                        <p:tgtEl>
                                          <p:spTgt spid="29"/>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 calcmode="lin" valueType="num">
                                      <p:cBhvr additive="base">
                                        <p:cTn id="28" dur="500" fill="hold"/>
                                        <p:tgtEl>
                                          <p:spTgt spid="30"/>
                                        </p:tgtEl>
                                        <p:attrNameLst>
                                          <p:attrName>ppt_x</p:attrName>
                                        </p:attrNameLst>
                                      </p:cBhvr>
                                      <p:tavLst>
                                        <p:tav tm="0">
                                          <p:val>
                                            <p:strVal val="#ppt_x"/>
                                          </p:val>
                                        </p:tav>
                                        <p:tav tm="100000">
                                          <p:val>
                                            <p:strVal val="#ppt_x"/>
                                          </p:val>
                                        </p:tav>
                                      </p:tavLst>
                                    </p:anim>
                                    <p:anim calcmode="lin" valueType="num">
                                      <p:cBhvr additive="base">
                                        <p:cTn id="29" dur="500" fill="hold"/>
                                        <p:tgtEl>
                                          <p:spTgt spid="30"/>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12"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750" fill="hold"/>
                                        <p:tgtEl>
                                          <p:spTgt spid="22"/>
                                        </p:tgtEl>
                                        <p:attrNameLst>
                                          <p:attrName>ppt_x</p:attrName>
                                        </p:attrNameLst>
                                      </p:cBhvr>
                                      <p:tavLst>
                                        <p:tav tm="0">
                                          <p:val>
                                            <p:strVal val="0-#ppt_w/2"/>
                                          </p:val>
                                        </p:tav>
                                        <p:tav tm="100000">
                                          <p:val>
                                            <p:strVal val="#ppt_x"/>
                                          </p:val>
                                        </p:tav>
                                      </p:tavLst>
                                    </p:anim>
                                    <p:anim calcmode="lin" valueType="num">
                                      <p:cBhvr additive="base">
                                        <p:cTn id="34" dur="750" fill="hold"/>
                                        <p:tgtEl>
                                          <p:spTgt spid="22"/>
                                        </p:tgtEl>
                                        <p:attrNameLst>
                                          <p:attrName>ppt_y</p:attrName>
                                        </p:attrNameLst>
                                      </p:cBhvr>
                                      <p:tavLst>
                                        <p:tav tm="0">
                                          <p:val>
                                            <p:strVal val="1+#ppt_h/2"/>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1000"/>
                                        <p:tgtEl>
                                          <p:spTgt spid="27"/>
                                        </p:tgtEl>
                                      </p:cBhvr>
                                    </p:animEffect>
                                    <p:anim calcmode="lin" valueType="num">
                                      <p:cBhvr>
                                        <p:cTn id="38" dur="1000" fill="hold"/>
                                        <p:tgtEl>
                                          <p:spTgt spid="27"/>
                                        </p:tgtEl>
                                        <p:attrNameLst>
                                          <p:attrName>ppt_x</p:attrName>
                                        </p:attrNameLst>
                                      </p:cBhvr>
                                      <p:tavLst>
                                        <p:tav tm="0">
                                          <p:val>
                                            <p:strVal val="#ppt_x"/>
                                          </p:val>
                                        </p:tav>
                                        <p:tav tm="100000">
                                          <p:val>
                                            <p:strVal val="#ppt_x"/>
                                          </p:val>
                                        </p:tav>
                                      </p:tavLst>
                                    </p:anim>
                                    <p:anim calcmode="lin" valueType="num">
                                      <p:cBhvr>
                                        <p:cTn id="39" dur="1000" fill="hold"/>
                                        <p:tgtEl>
                                          <p:spTgt spid="27"/>
                                        </p:tgtEl>
                                        <p:attrNameLst>
                                          <p:attrName>ppt_y</p:attrName>
                                        </p:attrNameLst>
                                      </p:cBhvr>
                                      <p:tavLst>
                                        <p:tav tm="0">
                                          <p:val>
                                            <p:strVal val="#ppt_y+.1"/>
                                          </p:val>
                                        </p:tav>
                                        <p:tav tm="100000">
                                          <p:val>
                                            <p:strVal val="#ppt_y"/>
                                          </p:val>
                                        </p:tav>
                                      </p:tavLst>
                                    </p:anim>
                                  </p:childTnLst>
                                </p:cTn>
                              </p:par>
                            </p:childTnLst>
                          </p:cTn>
                        </p:par>
                        <p:par>
                          <p:cTn id="40" fill="hold">
                            <p:stCondLst>
                              <p:cond delay="2000"/>
                            </p:stCondLst>
                            <p:childTnLst>
                              <p:par>
                                <p:cTn id="41" presetID="2" presetClass="entr" presetSubtype="12"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0-#ppt_w/2"/>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250" fill="hold"/>
                                        <p:tgtEl>
                                          <p:spTgt spid="10"/>
                                        </p:tgtEl>
                                        <p:attrNameLst>
                                          <p:attrName>ppt_x</p:attrName>
                                        </p:attrNameLst>
                                      </p:cBhvr>
                                      <p:tavLst>
                                        <p:tav tm="0">
                                          <p:val>
                                            <p:strVal val="0-#ppt_w/2"/>
                                          </p:val>
                                        </p:tav>
                                        <p:tav tm="100000">
                                          <p:val>
                                            <p:strVal val="#ppt_x"/>
                                          </p:val>
                                        </p:tav>
                                      </p:tavLst>
                                    </p:anim>
                                    <p:anim calcmode="lin" valueType="num">
                                      <p:cBhvr additive="base">
                                        <p:cTn id="50" dur="250" fill="hold"/>
                                        <p:tgtEl>
                                          <p:spTgt spid="10"/>
                                        </p:tgtEl>
                                        <p:attrNameLst>
                                          <p:attrName>ppt_y</p:attrName>
                                        </p:attrNameLst>
                                      </p:cBhvr>
                                      <p:tavLst>
                                        <p:tav tm="0">
                                          <p:val>
                                            <p:strVal val="1+#ppt_h/2"/>
                                          </p:val>
                                        </p:tav>
                                        <p:tav tm="100000">
                                          <p:val>
                                            <p:strVal val="#ppt_y"/>
                                          </p:val>
                                        </p:tav>
                                      </p:tavLst>
                                    </p:anim>
                                  </p:childTnLst>
                                </p:cTn>
                              </p:par>
                            </p:childTnLst>
                          </p:cTn>
                        </p:par>
                        <p:par>
                          <p:cTn id="51" fill="hold">
                            <p:stCondLst>
                              <p:cond delay="250"/>
                            </p:stCondLst>
                            <p:childTnLst>
                              <p:par>
                                <p:cTn id="52" presetID="42" presetClass="entr" presetSubtype="0" fill="hold" grpId="0" nodeType="after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6" grpId="0" animBg="1"/>
      <p:bldP spid="27" grpId="0" animBg="1"/>
      <p:bldP spid="33"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77813"/>
            <a:ext cx="8229600" cy="8477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a:solidFill>
                  <a:srgbClr val="FF0000"/>
                </a:solidFill>
                <a:latin typeface="+mn-lt"/>
                <a:ea typeface="+mn-ea"/>
                <a:cs typeface="B Nazanin" pitchFamily="2" charset="-78"/>
              </a:rPr>
              <a:t>خصوصیات منحنی های بی تفاوتی :</a:t>
            </a:r>
            <a:endParaRPr lang="en-US" sz="4800" b="1">
              <a:solidFill>
                <a:srgbClr val="FF0000"/>
              </a:solidFill>
              <a:latin typeface="+mn-lt"/>
              <a:ea typeface="+mn-ea"/>
              <a:cs typeface="B Nazanin" pitchFamily="2" charset="-78"/>
            </a:endParaRPr>
          </a:p>
        </p:txBody>
      </p:sp>
      <p:sp>
        <p:nvSpPr>
          <p:cNvPr id="160771" name="Rectangle 3"/>
          <p:cNvSpPr>
            <a:spLocks noGrp="1" noChangeArrowheads="1"/>
          </p:cNvSpPr>
          <p:nvPr>
            <p:ph idx="1"/>
          </p:nvPr>
        </p:nvSpPr>
        <p:spPr>
          <a:xfrm>
            <a:off x="323528" y="1053554"/>
            <a:ext cx="8686800" cy="511175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chemeClr val="tx2"/>
                </a:solidFill>
                <a:cs typeface="B Nazanin" pitchFamily="2" charset="-78"/>
              </a:rPr>
              <a:t>1- محدب بودن نسبت به مبدا مختصات : </a:t>
            </a:r>
          </a:p>
          <a:p>
            <a:pPr marL="0" indent="0" algn="just" eaLnBrk="1" hangingPunct="1">
              <a:lnSpc>
                <a:spcPts val="8000"/>
              </a:lnSpc>
              <a:buNone/>
            </a:pPr>
            <a:r>
              <a:rPr lang="fa-IR" sz="4000" b="1" dirty="0">
                <a:solidFill>
                  <a:schemeClr val="tx2"/>
                </a:solidFill>
                <a:cs typeface="B Nazanin" pitchFamily="2" charset="-78"/>
              </a:rPr>
              <a:t>اگر با حرکت به سمت راست روی هر منحنی شیب آن </a:t>
            </a:r>
            <a:r>
              <a:rPr lang="fa-IR" sz="4000" b="1" dirty="0" smtClean="0">
                <a:solidFill>
                  <a:schemeClr val="tx2"/>
                </a:solidFill>
                <a:cs typeface="B Nazanin" pitchFamily="2" charset="-78"/>
              </a:rPr>
              <a:t>کاهش</a:t>
            </a:r>
            <a:r>
              <a:rPr lang="en-US" sz="4000" b="1" dirty="0" smtClean="0">
                <a:solidFill>
                  <a:schemeClr val="tx2"/>
                </a:solidFill>
                <a:cs typeface="B Nazanin" pitchFamily="2" charset="-78"/>
              </a:rPr>
              <a:t> </a:t>
            </a:r>
            <a:r>
              <a:rPr lang="fa-IR" sz="4000" b="1" dirty="0" smtClean="0">
                <a:solidFill>
                  <a:schemeClr val="tx2"/>
                </a:solidFill>
                <a:cs typeface="B Nazanin" pitchFamily="2" charset="-78"/>
              </a:rPr>
              <a:t>یابد </a:t>
            </a:r>
            <a:r>
              <a:rPr lang="fa-IR" sz="4000" b="1" dirty="0">
                <a:solidFill>
                  <a:schemeClr val="tx2"/>
                </a:solidFill>
                <a:cs typeface="B Nazanin" pitchFamily="2" charset="-78"/>
              </a:rPr>
              <a:t>و منحنی مسطح تر شود آن منحنی نسبت به مبدا محدب خواهد بود. منحنی بی تفاوتی دارای این خصیصه می باشد.  </a:t>
            </a:r>
            <a:endParaRPr lang="en-US" sz="4000" b="1" dirty="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77813"/>
            <a:ext cx="8229600" cy="8477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dirty="0">
                <a:solidFill>
                  <a:srgbClr val="FF0000"/>
                </a:solidFill>
                <a:latin typeface="+mn-lt"/>
                <a:ea typeface="+mn-ea"/>
                <a:cs typeface="B Nazanin" pitchFamily="2" charset="-78"/>
              </a:rPr>
              <a:t>خصوصیات منحنی های بی تفاوتی :</a:t>
            </a:r>
            <a:endParaRPr lang="en-US" sz="4800" b="1" dirty="0">
              <a:solidFill>
                <a:srgbClr val="FF0000"/>
              </a:solidFill>
              <a:latin typeface="+mn-lt"/>
              <a:ea typeface="+mn-ea"/>
              <a:cs typeface="B Nazanin" pitchFamily="2" charset="-78"/>
            </a:endParaRPr>
          </a:p>
        </p:txBody>
      </p:sp>
      <p:sp>
        <p:nvSpPr>
          <p:cNvPr id="160771" name="Rectangle 3"/>
          <p:cNvSpPr>
            <a:spLocks noGrp="1" noChangeArrowheads="1"/>
          </p:cNvSpPr>
          <p:nvPr>
            <p:ph idx="1"/>
          </p:nvPr>
        </p:nvSpPr>
        <p:spPr>
          <a:xfrm>
            <a:off x="611560" y="1485602"/>
            <a:ext cx="8182744" cy="4823718"/>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smtClean="0">
                <a:solidFill>
                  <a:schemeClr val="tx2"/>
                </a:solidFill>
                <a:cs typeface="B Nazanin" pitchFamily="2" charset="-78"/>
              </a:rPr>
              <a:t>این </a:t>
            </a:r>
            <a:r>
              <a:rPr lang="fa-IR" sz="4000" b="1" dirty="0">
                <a:solidFill>
                  <a:schemeClr val="tx2"/>
                </a:solidFill>
                <a:cs typeface="B Nazanin" pitchFamily="2" charset="-78"/>
              </a:rPr>
              <a:t>شکل خاص منحنی بی تفاوتی نتیجه مستقیم فرضیه نزولی بودن نرخ نهایی جانشینی است (شیب از بی نهایت به سمت صفر میل می کند). </a:t>
            </a:r>
            <a:endParaRPr lang="en-US" sz="4000" b="1" dirty="0">
              <a:solidFill>
                <a:schemeClr val="tx2"/>
              </a:solidFill>
              <a:cs typeface="B Nazanin" pitchFamily="2" charset="-78"/>
            </a:endParaRPr>
          </a:p>
        </p:txBody>
      </p:sp>
    </p:spTree>
    <p:extLst>
      <p:ext uri="{BB962C8B-B14F-4D97-AF65-F5344CB8AC3E}">
        <p14:creationId xmlns:p14="http://schemas.microsoft.com/office/powerpoint/2010/main" val="205845038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pPr algn="just" eaLnBrk="1" hangingPunct="1">
              <a:defRPr/>
            </a:pPr>
            <a:endParaRPr lang="en-US" smtClean="0"/>
          </a:p>
        </p:txBody>
      </p:sp>
      <p:pic>
        <p:nvPicPr>
          <p:cNvPr id="181251" name="Picture 4" descr="A100"/>
          <p:cNvPicPr>
            <a:picLocks noGrp="1" noChangeAspect="1" noChangeArrowheads="1"/>
          </p:cNvPicPr>
          <p:nvPr>
            <p:ph idx="1"/>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l="11992"/>
          <a:stretch/>
        </p:blipFill>
        <p:spPr>
          <a:xfrm>
            <a:off x="0" y="-27384"/>
            <a:ext cx="9251398" cy="6768752"/>
          </a:xfrm>
          <a:noFill/>
        </p:spPr>
      </p:pic>
      <p:sp>
        <p:nvSpPr>
          <p:cNvPr id="4" name="Rounded Rectangular Callout 3"/>
          <p:cNvSpPr/>
          <p:nvPr/>
        </p:nvSpPr>
        <p:spPr bwMode="auto">
          <a:xfrm>
            <a:off x="3491880" y="260648"/>
            <a:ext cx="5652120" cy="1944216"/>
          </a:xfrm>
          <a:prstGeom prst="wedgeRoundRectCallout">
            <a:avLst>
              <a:gd name="adj1" fmla="val -62442"/>
              <a:gd name="adj2" fmla="val 40240"/>
              <a:gd name="adj3" fmla="val 16667"/>
            </a:avLst>
          </a:prstGeom>
          <a:solidFill>
            <a:srgbClr val="00206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2800" b="1" dirty="0">
                <a:solidFill>
                  <a:schemeClr val="tx2"/>
                </a:solidFill>
                <a:cs typeface="B Nazanin" pitchFamily="2" charset="-78"/>
              </a:rPr>
              <a:t>در حرکت از </a:t>
            </a:r>
            <a:r>
              <a:rPr lang="en-US" sz="3600" b="1" dirty="0">
                <a:solidFill>
                  <a:srgbClr val="FF0000"/>
                </a:solidFill>
                <a:latin typeface="Times New Roman" pitchFamily="18" charset="0"/>
                <a:cs typeface="Times New Roman" pitchFamily="18" charset="0"/>
              </a:rPr>
              <a:t>A</a:t>
            </a:r>
            <a:r>
              <a:rPr lang="fa-IR" sz="2800" b="1" dirty="0">
                <a:solidFill>
                  <a:schemeClr val="tx2"/>
                </a:solidFill>
                <a:cs typeface="B Nazanin" pitchFamily="2" charset="-78"/>
              </a:rPr>
              <a:t> به</a:t>
            </a:r>
            <a:r>
              <a:rPr lang="en-US" sz="3600" b="1" dirty="0">
                <a:solidFill>
                  <a:srgbClr val="FF0000"/>
                </a:solidFill>
                <a:latin typeface="Times New Roman" pitchFamily="18" charset="0"/>
                <a:cs typeface="Times New Roman" pitchFamily="18" charset="0"/>
              </a:rPr>
              <a:t>B </a:t>
            </a:r>
            <a:r>
              <a:rPr lang="fa-IR" sz="2800" b="1" dirty="0">
                <a:solidFill>
                  <a:schemeClr val="tx2"/>
                </a:solidFill>
                <a:cs typeface="B Nazanin" pitchFamily="2" charset="-78"/>
              </a:rPr>
              <a:t> با مبادله مقدار قابل توجهی از</a:t>
            </a:r>
            <a:r>
              <a:rPr lang="en-US" sz="3600" b="1" dirty="0">
                <a:solidFill>
                  <a:srgbClr val="FF0000"/>
                </a:solidFill>
                <a:latin typeface="Times New Roman" pitchFamily="18" charset="0"/>
                <a:cs typeface="Times New Roman" pitchFamily="18" charset="0"/>
              </a:rPr>
              <a:t>Y </a:t>
            </a:r>
            <a:r>
              <a:rPr lang="fa-IR" sz="2800" b="1" dirty="0">
                <a:solidFill>
                  <a:schemeClr val="tx2"/>
                </a:solidFill>
                <a:cs typeface="B Nazanin" pitchFamily="2" charset="-78"/>
              </a:rPr>
              <a:t> مقدار نسبتاً کمی از </a:t>
            </a:r>
            <a:r>
              <a:rPr lang="en-US" sz="3600" b="1" dirty="0">
                <a:solidFill>
                  <a:srgbClr val="FF0000"/>
                </a:solidFill>
                <a:latin typeface="Times New Roman" pitchFamily="18" charset="0"/>
                <a:cs typeface="Times New Roman" pitchFamily="18" charset="0"/>
              </a:rPr>
              <a:t>X</a:t>
            </a:r>
            <a:r>
              <a:rPr lang="fa-IR" sz="2800" b="1" dirty="0">
                <a:solidFill>
                  <a:schemeClr val="tx2"/>
                </a:solidFill>
                <a:cs typeface="B Nazanin" pitchFamily="2" charset="-78"/>
              </a:rPr>
              <a:t> را می توان بدست آورد.</a:t>
            </a:r>
            <a:endParaRPr lang="en-US" sz="3600" b="1" dirty="0">
              <a:solidFill>
                <a:schemeClr val="bg2">
                  <a:lumMod val="20000"/>
                  <a:lumOff val="80000"/>
                </a:schemeClr>
              </a:solidFill>
              <a:effectLst>
                <a:outerShdw blurRad="38100" dist="38100" dir="2700000" algn="tl">
                  <a:srgbClr val="000000"/>
                </a:outerShdw>
              </a:effectLst>
              <a:latin typeface="Times New Roman" pitchFamily="18" charset="0"/>
              <a:cs typeface="Times New Roman" pitchFamily="18" charset="0"/>
            </a:endParaRPr>
          </a:p>
        </p:txBody>
      </p:sp>
      <p:sp>
        <p:nvSpPr>
          <p:cNvPr id="6" name="Rounded Rectangular Callout 5"/>
          <p:cNvSpPr/>
          <p:nvPr/>
        </p:nvSpPr>
        <p:spPr bwMode="auto">
          <a:xfrm>
            <a:off x="4716016" y="524694"/>
            <a:ext cx="4461842" cy="2040210"/>
          </a:xfrm>
          <a:prstGeom prst="wedgeRoundRectCallout">
            <a:avLst>
              <a:gd name="adj1" fmla="val -41420"/>
              <a:gd name="adj2" fmla="val 136946"/>
              <a:gd name="adj3" fmla="val 16667"/>
            </a:avLst>
          </a:prstGeom>
          <a:solidFill>
            <a:schemeClr val="bg2">
              <a:lumMod val="5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2400" b="1" dirty="0">
                <a:solidFill>
                  <a:schemeClr val="tx2"/>
                </a:solidFill>
                <a:cs typeface="B Nazanin" pitchFamily="2" charset="-78"/>
              </a:rPr>
              <a:t>ولی حرکت از </a:t>
            </a:r>
            <a:r>
              <a:rPr lang="en-US" sz="3200" b="1" dirty="0">
                <a:solidFill>
                  <a:srgbClr val="FF0000"/>
                </a:solidFill>
                <a:latin typeface="Times New Roman" pitchFamily="18" charset="0"/>
                <a:cs typeface="Times New Roman" pitchFamily="18" charset="0"/>
              </a:rPr>
              <a:t>C</a:t>
            </a:r>
            <a:r>
              <a:rPr lang="fa-IR" sz="2400" b="1" dirty="0">
                <a:solidFill>
                  <a:schemeClr val="tx2"/>
                </a:solidFill>
                <a:cs typeface="B Nazanin" pitchFamily="2" charset="-78"/>
              </a:rPr>
              <a:t> به</a:t>
            </a:r>
            <a:r>
              <a:rPr lang="en-US" sz="3200" b="1" dirty="0">
                <a:solidFill>
                  <a:srgbClr val="FF0000"/>
                </a:solidFill>
                <a:latin typeface="Times New Roman" pitchFamily="18" charset="0"/>
                <a:cs typeface="Times New Roman" pitchFamily="18" charset="0"/>
              </a:rPr>
              <a:t>D</a:t>
            </a:r>
            <a:r>
              <a:rPr lang="fa-IR" sz="2400" b="1" dirty="0">
                <a:solidFill>
                  <a:schemeClr val="tx2"/>
                </a:solidFill>
                <a:cs typeface="B Nazanin" pitchFamily="2" charset="-78"/>
              </a:rPr>
              <a:t> نشان می دهد که مصرف کننده حاضر است مقدار کمی از کالای </a:t>
            </a:r>
            <a:r>
              <a:rPr lang="en-US" sz="3200" b="1" dirty="0">
                <a:solidFill>
                  <a:srgbClr val="FF0000"/>
                </a:solidFill>
                <a:latin typeface="Times New Roman" pitchFamily="18" charset="0"/>
                <a:cs typeface="Times New Roman" pitchFamily="18" charset="0"/>
              </a:rPr>
              <a:t>Y</a:t>
            </a:r>
            <a:r>
              <a:rPr lang="fa-IR" sz="2400" b="1" dirty="0">
                <a:solidFill>
                  <a:schemeClr val="tx2"/>
                </a:solidFill>
                <a:cs typeface="B Nazanin" pitchFamily="2" charset="-78"/>
              </a:rPr>
              <a:t> را بدهد تا مقدار بیشتری از کالای </a:t>
            </a:r>
            <a:r>
              <a:rPr lang="en-US" sz="2400" b="1" dirty="0">
                <a:solidFill>
                  <a:schemeClr val="tx2"/>
                </a:solidFill>
                <a:cs typeface="B Nazanin" pitchFamily="2" charset="-78"/>
              </a:rPr>
              <a:t> </a:t>
            </a:r>
            <a:r>
              <a:rPr lang="en-US" sz="3200" b="1" dirty="0">
                <a:solidFill>
                  <a:srgbClr val="FF0000"/>
                </a:solidFill>
                <a:latin typeface="Times New Roman" pitchFamily="18" charset="0"/>
                <a:cs typeface="Times New Roman" pitchFamily="18" charset="0"/>
              </a:rPr>
              <a:t>X</a:t>
            </a:r>
            <a:r>
              <a:rPr lang="fa-IR" sz="2400" b="1" dirty="0">
                <a:solidFill>
                  <a:schemeClr val="tx2"/>
                </a:solidFill>
                <a:cs typeface="B Nazanin" pitchFamily="2" charset="-78"/>
              </a:rPr>
              <a:t>را دریافت کند</a:t>
            </a:r>
            <a:endParaRPr lang="en-US" sz="3200" b="1" dirty="0">
              <a:solidFill>
                <a:schemeClr val="bg2">
                  <a:lumMod val="20000"/>
                  <a:lumOff val="80000"/>
                </a:schemeClr>
              </a:solidFill>
              <a:effectLst>
                <a:outerShdw blurRad="38100" dist="38100" dir="2700000" algn="tl">
                  <a:srgbClr val="000000"/>
                </a:outerShdw>
              </a:effectLst>
              <a:latin typeface="Times New Roman" pitchFamily="18" charset="0"/>
              <a:cs typeface="Times New Roman" pitchFamily="18" charset="0"/>
            </a:endParaRPr>
          </a:p>
        </p:txBody>
      </p:sp>
      <p:sp>
        <p:nvSpPr>
          <p:cNvPr id="7" name="Rounded Rectangular Callout 6"/>
          <p:cNvSpPr/>
          <p:nvPr/>
        </p:nvSpPr>
        <p:spPr bwMode="auto">
          <a:xfrm>
            <a:off x="4139952" y="677094"/>
            <a:ext cx="5190306" cy="2391866"/>
          </a:xfrm>
          <a:prstGeom prst="wedgeRoundRectCallout">
            <a:avLst>
              <a:gd name="adj1" fmla="val -38858"/>
              <a:gd name="adj2" fmla="val 48242"/>
              <a:gd name="adj3" fmla="val 16667"/>
            </a:avLst>
          </a:prstGeom>
          <a:solidFill>
            <a:schemeClr val="bg2">
              <a:lumMod val="50000"/>
            </a:schemeClr>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2800" b="1" dirty="0">
                <a:solidFill>
                  <a:schemeClr val="tx2"/>
                </a:solidFill>
                <a:cs typeface="B Nazanin" pitchFamily="2" charset="-78"/>
              </a:rPr>
              <a:t>لذا در حرکت از </a:t>
            </a:r>
            <a:r>
              <a:rPr lang="en-US" sz="3600" b="1" dirty="0">
                <a:solidFill>
                  <a:srgbClr val="FF0000"/>
                </a:solidFill>
                <a:latin typeface="Times New Roman" pitchFamily="18" charset="0"/>
                <a:cs typeface="Times New Roman" pitchFamily="18" charset="0"/>
              </a:rPr>
              <a:t>A</a:t>
            </a:r>
            <a:r>
              <a:rPr lang="fa-IR" sz="2800" b="1" dirty="0">
                <a:solidFill>
                  <a:schemeClr val="tx2"/>
                </a:solidFill>
                <a:cs typeface="B Nazanin" pitchFamily="2" charset="-78"/>
              </a:rPr>
              <a:t> به</a:t>
            </a:r>
            <a:r>
              <a:rPr lang="en-US" sz="3600" b="1" dirty="0">
                <a:solidFill>
                  <a:srgbClr val="FF0000"/>
                </a:solidFill>
                <a:latin typeface="Times New Roman" pitchFamily="18" charset="0"/>
                <a:cs typeface="Times New Roman" pitchFamily="18" charset="0"/>
              </a:rPr>
              <a:t>B</a:t>
            </a:r>
            <a:r>
              <a:rPr lang="en-US" sz="2800" b="1" dirty="0">
                <a:solidFill>
                  <a:schemeClr val="tx2"/>
                </a:solidFill>
                <a:cs typeface="B Nazanin" pitchFamily="2" charset="-78"/>
              </a:rPr>
              <a:t> </a:t>
            </a:r>
            <a:r>
              <a:rPr lang="fa-IR" sz="2800" b="1" dirty="0">
                <a:solidFill>
                  <a:schemeClr val="tx2"/>
                </a:solidFill>
                <a:cs typeface="B Nazanin" pitchFamily="2" charset="-78"/>
              </a:rPr>
              <a:t> نرخ نهایی جانشینی بالاست و در حرکت از </a:t>
            </a:r>
            <a:r>
              <a:rPr lang="en-US" sz="3600" b="1" dirty="0">
                <a:solidFill>
                  <a:srgbClr val="FF0000"/>
                </a:solidFill>
                <a:latin typeface="Times New Roman" pitchFamily="18" charset="0"/>
                <a:cs typeface="Times New Roman" pitchFamily="18" charset="0"/>
              </a:rPr>
              <a:t>C</a:t>
            </a:r>
            <a:r>
              <a:rPr lang="fa-IR" sz="2800" b="1" dirty="0">
                <a:solidFill>
                  <a:schemeClr val="tx2"/>
                </a:solidFill>
                <a:cs typeface="B Nazanin" pitchFamily="2" charset="-78"/>
              </a:rPr>
              <a:t> به</a:t>
            </a:r>
            <a:r>
              <a:rPr lang="en-US" sz="2800" b="1" dirty="0">
                <a:solidFill>
                  <a:schemeClr val="tx2"/>
                </a:solidFill>
                <a:cs typeface="B Nazanin" pitchFamily="2" charset="-78"/>
              </a:rPr>
              <a:t> </a:t>
            </a:r>
            <a:r>
              <a:rPr lang="en-US" sz="3600" b="1" dirty="0">
                <a:solidFill>
                  <a:srgbClr val="FF0000"/>
                </a:solidFill>
                <a:latin typeface="Times New Roman" pitchFamily="18" charset="0"/>
                <a:cs typeface="Times New Roman" pitchFamily="18" charset="0"/>
              </a:rPr>
              <a:t>D</a:t>
            </a:r>
            <a:r>
              <a:rPr lang="en-US" sz="2800" b="1" dirty="0">
                <a:solidFill>
                  <a:schemeClr val="tx2"/>
                </a:solidFill>
                <a:cs typeface="B Nazanin" pitchFamily="2" charset="-78"/>
              </a:rPr>
              <a:t> </a:t>
            </a:r>
            <a:r>
              <a:rPr lang="fa-IR" sz="2800" b="1" dirty="0">
                <a:solidFill>
                  <a:schemeClr val="tx2"/>
                </a:solidFill>
                <a:cs typeface="B Nazanin" pitchFamily="2" charset="-78"/>
              </a:rPr>
              <a:t>نرخ نهایی جانشینی پایین است</a:t>
            </a:r>
            <a:endParaRPr lang="en-US" sz="3600" b="1" dirty="0">
              <a:solidFill>
                <a:schemeClr val="bg2">
                  <a:lumMod val="20000"/>
                  <a:lumOff val="80000"/>
                </a:schemeClr>
              </a:solidFill>
              <a:effectLst>
                <a:outerShdw blurRad="38100" dist="38100" dir="2700000" algn="tl">
                  <a:srgbClr val="000000"/>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750" fill="hold"/>
                                        <p:tgtEl>
                                          <p:spTgt spid="6"/>
                                        </p:tgtEl>
                                        <p:attrNameLst>
                                          <p:attrName>ppt_x</p:attrName>
                                        </p:attrNameLst>
                                      </p:cBhvr>
                                      <p:tavLst>
                                        <p:tav tm="0">
                                          <p:val>
                                            <p:strVal val="#ppt_x"/>
                                          </p:val>
                                        </p:tav>
                                        <p:tav tm="100000">
                                          <p:val>
                                            <p:strVal val="#ppt_x"/>
                                          </p:val>
                                        </p:tav>
                                      </p:tavLst>
                                    </p:anim>
                                    <p:anim calcmode="lin" valueType="num">
                                      <p:cBhvr additive="base">
                                        <p:cTn id="13" dur="75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750"/>
                            </p:stCondLst>
                            <p:childTnLst>
                              <p:par>
                                <p:cTn id="15" presetID="10" presetClass="exit" presetSubtype="0" fill="hold" grpId="1" nodeType="after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750" fill="hold"/>
                                        <p:tgtEl>
                                          <p:spTgt spid="7"/>
                                        </p:tgtEl>
                                        <p:attrNameLst>
                                          <p:attrName>ppt_x</p:attrName>
                                        </p:attrNameLst>
                                      </p:cBhvr>
                                      <p:tavLst>
                                        <p:tav tm="0">
                                          <p:val>
                                            <p:strVal val="#ppt_x"/>
                                          </p:val>
                                        </p:tav>
                                        <p:tav tm="100000">
                                          <p:val>
                                            <p:strVal val="#ppt_x"/>
                                          </p:val>
                                        </p:tav>
                                      </p:tavLst>
                                    </p:anim>
                                    <p:anim calcmode="lin" valueType="num">
                                      <p:cBhvr additive="base">
                                        <p:cTn id="23" dur="750" fill="hold"/>
                                        <p:tgtEl>
                                          <p:spTgt spid="7"/>
                                        </p:tgtEl>
                                        <p:attrNameLst>
                                          <p:attrName>ppt_y</p:attrName>
                                        </p:attrNameLst>
                                      </p:cBhvr>
                                      <p:tavLst>
                                        <p:tav tm="0">
                                          <p:val>
                                            <p:strVal val="1+#ppt_h/2"/>
                                          </p:val>
                                        </p:tav>
                                        <p:tav tm="100000">
                                          <p:val>
                                            <p:strVal val="#ppt_y"/>
                                          </p:val>
                                        </p:tav>
                                      </p:tavLst>
                                    </p:anim>
                                  </p:childTnLst>
                                </p:cTn>
                              </p:par>
                            </p:childTnLst>
                          </p:cTn>
                        </p:par>
                        <p:par>
                          <p:cTn id="24" fill="hold">
                            <p:stCondLst>
                              <p:cond delay="750"/>
                            </p:stCondLst>
                            <p:childTnLst>
                              <p:par>
                                <p:cTn id="25" presetID="1" presetClass="exit" presetSubtype="0" fill="hold" grpId="1" nodeType="after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P spid="6" grpId="1" animBg="1"/>
      <p:bldP spid="7"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4"/>
          <p:cNvSpPr>
            <a:spLocks noGrp="1" noChangeArrowheads="1"/>
          </p:cNvSpPr>
          <p:nvPr>
            <p:ph type="title"/>
          </p:nvPr>
        </p:nvSpPr>
        <p:spPr>
          <a:xfrm>
            <a:off x="457200" y="277813"/>
            <a:ext cx="8229600" cy="8477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a:solidFill>
                  <a:srgbClr val="FF0000"/>
                </a:solidFill>
                <a:latin typeface="+mn-lt"/>
                <a:ea typeface="+mn-ea"/>
                <a:cs typeface="B Nazanin" pitchFamily="2" charset="-78"/>
              </a:rPr>
              <a:t>خصوصیات منحنی های بی تفاوتی :</a:t>
            </a:r>
            <a:endParaRPr lang="en-US" sz="4800" b="1">
              <a:solidFill>
                <a:srgbClr val="FF0000"/>
              </a:solidFill>
              <a:latin typeface="+mn-lt"/>
              <a:ea typeface="+mn-ea"/>
              <a:cs typeface="B Nazanin" pitchFamily="2" charset="-78"/>
            </a:endParaRPr>
          </a:p>
        </p:txBody>
      </p:sp>
      <p:sp>
        <p:nvSpPr>
          <p:cNvPr id="162819" name="Rectangle 3"/>
          <p:cNvSpPr>
            <a:spLocks noGrp="1" noChangeArrowheads="1"/>
          </p:cNvSpPr>
          <p:nvPr>
            <p:ph idx="1"/>
          </p:nvPr>
        </p:nvSpPr>
        <p:spPr>
          <a:xfrm>
            <a:off x="0" y="1196975"/>
            <a:ext cx="9144000" cy="5256213"/>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chemeClr val="tx2"/>
                </a:solidFill>
                <a:cs typeface="B Nazanin" pitchFamily="2" charset="-78"/>
              </a:rPr>
              <a:t>2- شیب منحنی بی تفاوتی : </a:t>
            </a:r>
          </a:p>
          <a:p>
            <a:pPr marL="0" indent="0" algn="just" eaLnBrk="1" hangingPunct="1">
              <a:lnSpc>
                <a:spcPts val="8000"/>
              </a:lnSpc>
              <a:buNone/>
            </a:pPr>
            <a:r>
              <a:rPr lang="fa-IR" sz="4000" b="1" dirty="0">
                <a:solidFill>
                  <a:schemeClr val="tx2"/>
                </a:solidFill>
                <a:cs typeface="B Nazanin" pitchFamily="2" charset="-78"/>
              </a:rPr>
              <a:t>در حرکت از نقطه </a:t>
            </a:r>
            <a:r>
              <a:rPr lang="en-US" sz="3600" b="1" kern="1200" dirty="0">
                <a:solidFill>
                  <a:srgbClr val="FF0000"/>
                </a:solidFill>
                <a:latin typeface="Times New Roman" pitchFamily="18" charset="0"/>
                <a:cs typeface="Times New Roman" pitchFamily="18" charset="0"/>
              </a:rPr>
              <a:t>A</a:t>
            </a:r>
            <a:r>
              <a:rPr lang="fa-IR" sz="4000" b="1" dirty="0">
                <a:solidFill>
                  <a:schemeClr val="tx2"/>
                </a:solidFill>
                <a:cs typeface="B Nazanin" pitchFamily="2" charset="-78"/>
              </a:rPr>
              <a:t> به</a:t>
            </a:r>
            <a:r>
              <a:rPr lang="en-US" sz="3600" b="1" kern="1200" dirty="0">
                <a:solidFill>
                  <a:srgbClr val="FF0000"/>
                </a:solidFill>
                <a:latin typeface="Times New Roman" pitchFamily="18" charset="0"/>
                <a:cs typeface="Times New Roman" pitchFamily="18" charset="0"/>
              </a:rPr>
              <a:t>B</a:t>
            </a:r>
            <a:r>
              <a:rPr lang="en-US" sz="4000" b="1" dirty="0">
                <a:solidFill>
                  <a:schemeClr val="tx2"/>
                </a:solidFill>
                <a:cs typeface="B Nazanin" pitchFamily="2" charset="-78"/>
              </a:rPr>
              <a:t> </a:t>
            </a:r>
            <a:r>
              <a:rPr lang="fa-IR" sz="4000" b="1" dirty="0">
                <a:solidFill>
                  <a:schemeClr val="tx2"/>
                </a:solidFill>
                <a:cs typeface="B Nazanin" pitchFamily="2" charset="-78"/>
              </a:rPr>
              <a:t> :  </a:t>
            </a:r>
          </a:p>
          <a:p>
            <a:pPr marL="0" indent="0" algn="ctr" eaLnBrk="1" hangingPunct="1">
              <a:lnSpc>
                <a:spcPts val="8000"/>
              </a:lnSpc>
              <a:buNone/>
            </a:pPr>
            <a:r>
              <a:rPr lang="en-US" sz="3600" b="1" dirty="0" smtClean="0">
                <a:solidFill>
                  <a:schemeClr val="tx2"/>
                </a:solidFill>
                <a:cs typeface="B Nazanin" pitchFamily="2" charset="-78"/>
              </a:rPr>
              <a:t>=</a:t>
            </a:r>
            <a:r>
              <a:rPr lang="en-US" sz="4000" b="1" kern="1200" dirty="0" smtClean="0">
                <a:solidFill>
                  <a:srgbClr val="FF0000"/>
                </a:solidFill>
                <a:latin typeface="Times New Roman" pitchFamily="18" charset="0"/>
                <a:cs typeface="Times New Roman" pitchFamily="18" charset="0"/>
              </a:rPr>
              <a:t>- ΔY. </a:t>
            </a:r>
            <a:r>
              <a:rPr lang="en-US" sz="4000" b="1" kern="1200" dirty="0" err="1" smtClean="0">
                <a:solidFill>
                  <a:srgbClr val="FF0000"/>
                </a:solidFill>
                <a:latin typeface="Times New Roman" pitchFamily="18" charset="0"/>
                <a:cs typeface="Times New Roman" pitchFamily="18" charset="0"/>
              </a:rPr>
              <a:t>MUy</a:t>
            </a:r>
            <a:r>
              <a:rPr lang="en-US" sz="4000" b="1" kern="1200" dirty="0" smtClean="0">
                <a:solidFill>
                  <a:srgbClr val="FF0000"/>
                </a:solidFill>
                <a:latin typeface="Times New Roman" pitchFamily="18" charset="0"/>
                <a:cs typeface="Times New Roman" pitchFamily="18" charset="0"/>
              </a:rPr>
              <a:t> </a:t>
            </a:r>
            <a:r>
              <a:rPr lang="fa-IR" sz="3600" b="1" dirty="0">
                <a:solidFill>
                  <a:schemeClr val="tx2"/>
                </a:solidFill>
                <a:cs typeface="B Nazanin" pitchFamily="2" charset="-78"/>
              </a:rPr>
              <a:t>مطلوبیت از دست رفته برای کاهش </a:t>
            </a:r>
            <a:r>
              <a:rPr lang="en-US" sz="4400" b="1" kern="1200" dirty="0">
                <a:solidFill>
                  <a:srgbClr val="FF0000"/>
                </a:solidFill>
                <a:latin typeface="Times New Roman" pitchFamily="18" charset="0"/>
                <a:cs typeface="Times New Roman" pitchFamily="18" charset="0"/>
              </a:rPr>
              <a:t>Y</a:t>
            </a:r>
            <a:endParaRPr lang="fa-IR" b="1" kern="1200" dirty="0">
              <a:solidFill>
                <a:srgbClr val="FF0000"/>
              </a:solidFill>
              <a:latin typeface="Times New Roman" pitchFamily="18" charset="0"/>
              <a:cs typeface="Times New Roman" pitchFamily="18" charset="0"/>
            </a:endParaRPr>
          </a:p>
          <a:p>
            <a:pPr marL="0" indent="0" algn="ctr" eaLnBrk="1" hangingPunct="1">
              <a:lnSpc>
                <a:spcPts val="8000"/>
              </a:lnSpc>
              <a:buNone/>
            </a:pPr>
            <a:r>
              <a:rPr lang="en-US" sz="4000" b="1" kern="1200" dirty="0" smtClean="0">
                <a:solidFill>
                  <a:srgbClr val="FF0000"/>
                </a:solidFill>
                <a:latin typeface="Times New Roman" pitchFamily="18" charset="0"/>
                <a:cs typeface="Times New Roman" pitchFamily="18" charset="0"/>
              </a:rPr>
              <a:t>ΔX. </a:t>
            </a:r>
            <a:r>
              <a:rPr lang="en-US" sz="4000" b="1" kern="1200" dirty="0" err="1" smtClean="0">
                <a:solidFill>
                  <a:srgbClr val="FF0000"/>
                </a:solidFill>
                <a:latin typeface="Times New Roman" pitchFamily="18" charset="0"/>
                <a:cs typeface="Times New Roman" pitchFamily="18" charset="0"/>
              </a:rPr>
              <a:t>MUx</a:t>
            </a:r>
            <a:r>
              <a:rPr lang="fa-IR" sz="7200" b="1" dirty="0" smtClean="0">
                <a:solidFill>
                  <a:schemeClr val="tx2"/>
                </a:solidFill>
                <a:cs typeface="B Nazanin" pitchFamily="2" charset="-78"/>
              </a:rPr>
              <a:t>=</a:t>
            </a:r>
            <a:r>
              <a:rPr lang="fa-IR" sz="4000" b="1" dirty="0" smtClean="0">
                <a:solidFill>
                  <a:schemeClr val="tx2"/>
                </a:solidFill>
                <a:cs typeface="B Nazanin" pitchFamily="2" charset="-78"/>
              </a:rPr>
              <a:t>مطلوبیت </a:t>
            </a:r>
            <a:r>
              <a:rPr lang="fa-IR" sz="4000" b="1" dirty="0">
                <a:solidFill>
                  <a:schemeClr val="tx2"/>
                </a:solidFill>
                <a:cs typeface="B Nazanin" pitchFamily="2" charset="-78"/>
              </a:rPr>
              <a:t>بدست آمده برای افزایش </a:t>
            </a:r>
            <a:r>
              <a:rPr lang="en-US" sz="4000" b="1" kern="1200" dirty="0">
                <a:solidFill>
                  <a:srgbClr val="FF0000"/>
                </a:solidFill>
                <a:latin typeface="Times New Roman" pitchFamily="18" charset="0"/>
                <a:cs typeface="Times New Roman" pitchFamily="18" charset="0"/>
              </a:rPr>
              <a:t>X</a:t>
            </a:r>
            <a:endParaRPr lang="fa-IR" sz="4000" b="1" kern="1200" dirty="0">
              <a:solidFill>
                <a:srgbClr val="FF0000"/>
              </a:solidFill>
              <a:latin typeface="Times New Roman" pitchFamily="18" charset="0"/>
              <a:cs typeface="Times New Roman" pitchFamily="18" charset="0"/>
            </a:endParaRPr>
          </a:p>
          <a:p>
            <a:pPr marL="0" indent="0" algn="just" eaLnBrk="1" hangingPunct="1">
              <a:lnSpc>
                <a:spcPts val="8000"/>
              </a:lnSpc>
              <a:buNone/>
            </a:pPr>
            <a:endParaRPr lang="en-US" sz="4000" b="1" dirty="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4"/>
          <p:cNvSpPr>
            <a:spLocks noGrp="1" noChangeArrowheads="1"/>
          </p:cNvSpPr>
          <p:nvPr>
            <p:ph type="title"/>
          </p:nvPr>
        </p:nvSpPr>
        <p:spPr>
          <a:xfrm>
            <a:off x="457200" y="277813"/>
            <a:ext cx="8229600" cy="8477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a:solidFill>
                  <a:srgbClr val="FF0000"/>
                </a:solidFill>
                <a:latin typeface="+mn-lt"/>
                <a:ea typeface="+mn-ea"/>
                <a:cs typeface="B Nazanin" pitchFamily="2" charset="-78"/>
              </a:rPr>
              <a:t>خصوصیات منحنی های بی تفاوتی :</a:t>
            </a:r>
            <a:endParaRPr lang="en-US" sz="4800" b="1">
              <a:solidFill>
                <a:srgbClr val="FF0000"/>
              </a:solidFill>
              <a:latin typeface="+mn-lt"/>
              <a:ea typeface="+mn-ea"/>
              <a:cs typeface="B Nazanin" pitchFamily="2" charset="-78"/>
            </a:endParaRPr>
          </a:p>
        </p:txBody>
      </p:sp>
      <p:sp>
        <p:nvSpPr>
          <p:cNvPr id="162819" name="Rectangle 3"/>
          <p:cNvSpPr>
            <a:spLocks noGrp="1" noChangeArrowheads="1"/>
          </p:cNvSpPr>
          <p:nvPr>
            <p:ph idx="1"/>
          </p:nvPr>
        </p:nvSpPr>
        <p:spPr>
          <a:xfrm>
            <a:off x="-5730" y="1196752"/>
            <a:ext cx="9144000" cy="5256213"/>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5400" b="1" dirty="0" smtClean="0">
                <a:solidFill>
                  <a:schemeClr val="tx2"/>
                </a:solidFill>
                <a:cs typeface="B Nazanin" pitchFamily="2" charset="-78"/>
              </a:rPr>
              <a:t>چون </a:t>
            </a:r>
            <a:r>
              <a:rPr lang="fa-IR" sz="5400" b="1" dirty="0">
                <a:solidFill>
                  <a:schemeClr val="tx2"/>
                </a:solidFill>
                <a:cs typeface="B Nazanin" pitchFamily="2" charset="-78"/>
              </a:rPr>
              <a:t>دو نقطه </a:t>
            </a:r>
            <a:r>
              <a:rPr lang="en-US" sz="6000" b="1" kern="1200" dirty="0">
                <a:solidFill>
                  <a:srgbClr val="FF0000"/>
                </a:solidFill>
                <a:latin typeface="Times New Roman" pitchFamily="18" charset="0"/>
                <a:cs typeface="Times New Roman" pitchFamily="18" charset="0"/>
              </a:rPr>
              <a:t>A</a:t>
            </a:r>
            <a:r>
              <a:rPr lang="fa-IR" sz="5400" b="1" dirty="0">
                <a:solidFill>
                  <a:schemeClr val="tx2"/>
                </a:solidFill>
                <a:cs typeface="B Nazanin" pitchFamily="2" charset="-78"/>
              </a:rPr>
              <a:t> و </a:t>
            </a:r>
            <a:r>
              <a:rPr lang="en-US" sz="6000" b="1" kern="1200" dirty="0">
                <a:solidFill>
                  <a:srgbClr val="FF0000"/>
                </a:solidFill>
                <a:latin typeface="Times New Roman" pitchFamily="18" charset="0"/>
                <a:cs typeface="Times New Roman" pitchFamily="18" charset="0"/>
              </a:rPr>
              <a:t>B</a:t>
            </a:r>
            <a:r>
              <a:rPr lang="fa-IR" sz="5400" b="1" dirty="0">
                <a:solidFill>
                  <a:schemeClr val="tx2"/>
                </a:solidFill>
                <a:cs typeface="B Nazanin" pitchFamily="2" charset="-78"/>
              </a:rPr>
              <a:t> بر روی یک منحنی بی تفاوتی هستند پس : </a:t>
            </a:r>
          </a:p>
          <a:p>
            <a:pPr marL="0" indent="0" algn="l" eaLnBrk="1" hangingPunct="1">
              <a:lnSpc>
                <a:spcPts val="8000"/>
              </a:lnSpc>
              <a:buNone/>
            </a:pPr>
            <a:r>
              <a:rPr lang="fa-IR" sz="4000" b="1" dirty="0">
                <a:solidFill>
                  <a:schemeClr val="tx2"/>
                </a:solidFill>
                <a:cs typeface="B Nazanin" pitchFamily="2" charset="-78"/>
              </a:rPr>
              <a:t>	</a:t>
            </a:r>
            <a:r>
              <a:rPr lang="en-US" sz="6000" b="1" dirty="0">
                <a:solidFill>
                  <a:schemeClr val="tx2"/>
                </a:solidFill>
                <a:cs typeface="B Nazanin" pitchFamily="2" charset="-78"/>
              </a:rPr>
              <a:t> </a:t>
            </a:r>
            <a:r>
              <a:rPr lang="en-US" sz="6000" b="1" kern="1200" dirty="0">
                <a:solidFill>
                  <a:srgbClr val="FF0000"/>
                </a:solidFill>
                <a:latin typeface="Times New Roman" pitchFamily="18" charset="0"/>
                <a:cs typeface="Times New Roman" pitchFamily="18" charset="0"/>
              </a:rPr>
              <a:t>-</a:t>
            </a:r>
            <a:r>
              <a:rPr lang="en-US" sz="6000" b="1" kern="1200" dirty="0" err="1" smtClean="0">
                <a:solidFill>
                  <a:srgbClr val="FF0000"/>
                </a:solidFill>
                <a:latin typeface="Times New Roman" pitchFamily="18" charset="0"/>
                <a:cs typeface="Times New Roman" pitchFamily="18" charset="0"/>
              </a:rPr>
              <a:t>Δy</a:t>
            </a:r>
            <a:r>
              <a:rPr lang="en-US" sz="6000" b="1" kern="1200" dirty="0" smtClean="0">
                <a:solidFill>
                  <a:srgbClr val="FF0000"/>
                </a:solidFill>
                <a:latin typeface="Times New Roman" pitchFamily="18" charset="0"/>
                <a:cs typeface="Times New Roman" pitchFamily="18" charset="0"/>
              </a:rPr>
              <a:t>. </a:t>
            </a:r>
            <a:r>
              <a:rPr lang="en-US" sz="6000" b="1" kern="1200" dirty="0" err="1" smtClean="0">
                <a:solidFill>
                  <a:srgbClr val="FF0000"/>
                </a:solidFill>
                <a:latin typeface="Times New Roman" pitchFamily="18" charset="0"/>
                <a:cs typeface="Times New Roman" pitchFamily="18" charset="0"/>
              </a:rPr>
              <a:t>MUy</a:t>
            </a:r>
            <a:r>
              <a:rPr lang="en-US" sz="6000" b="1" kern="1200" dirty="0" smtClean="0">
                <a:solidFill>
                  <a:srgbClr val="FF0000"/>
                </a:solidFill>
                <a:latin typeface="Times New Roman" pitchFamily="18" charset="0"/>
                <a:cs typeface="Times New Roman" pitchFamily="18" charset="0"/>
              </a:rPr>
              <a:t> </a:t>
            </a:r>
            <a:r>
              <a:rPr lang="en-US" sz="6000" b="1" kern="1200" dirty="0">
                <a:solidFill>
                  <a:srgbClr val="FF0000"/>
                </a:solidFill>
                <a:latin typeface="Times New Roman" pitchFamily="18" charset="0"/>
                <a:cs typeface="Times New Roman" pitchFamily="18" charset="0"/>
              </a:rPr>
              <a:t>= </a:t>
            </a:r>
            <a:r>
              <a:rPr lang="en-US" sz="6000" b="1" kern="1200" dirty="0" err="1" smtClean="0">
                <a:solidFill>
                  <a:srgbClr val="FF0000"/>
                </a:solidFill>
                <a:latin typeface="Times New Roman" pitchFamily="18" charset="0"/>
                <a:cs typeface="Times New Roman" pitchFamily="18" charset="0"/>
              </a:rPr>
              <a:t>Δx</a:t>
            </a:r>
            <a:r>
              <a:rPr lang="en-US" sz="6000" b="1" kern="1200" dirty="0" smtClean="0">
                <a:solidFill>
                  <a:srgbClr val="FF0000"/>
                </a:solidFill>
                <a:latin typeface="Times New Roman" pitchFamily="18" charset="0"/>
                <a:cs typeface="Times New Roman" pitchFamily="18" charset="0"/>
              </a:rPr>
              <a:t>. </a:t>
            </a:r>
            <a:r>
              <a:rPr lang="en-US" sz="6000" b="1" kern="1200" dirty="0" err="1" smtClean="0">
                <a:solidFill>
                  <a:srgbClr val="FF0000"/>
                </a:solidFill>
                <a:latin typeface="Times New Roman" pitchFamily="18" charset="0"/>
                <a:cs typeface="Times New Roman" pitchFamily="18" charset="0"/>
              </a:rPr>
              <a:t>MUx</a:t>
            </a:r>
            <a:r>
              <a:rPr lang="en-US" sz="6000" b="1" kern="1200" dirty="0" smtClean="0">
                <a:solidFill>
                  <a:srgbClr val="FF0000"/>
                </a:solidFill>
                <a:latin typeface="Times New Roman" pitchFamily="18" charset="0"/>
                <a:cs typeface="Times New Roman" pitchFamily="18" charset="0"/>
              </a:rPr>
              <a:t> </a:t>
            </a:r>
            <a:r>
              <a:rPr lang="en-US" sz="6000" b="1" dirty="0">
                <a:solidFill>
                  <a:schemeClr val="tx2"/>
                </a:solidFill>
                <a:cs typeface="B Nazanin" pitchFamily="2" charset="-78"/>
              </a:rPr>
              <a:t>→</a:t>
            </a:r>
          </a:p>
          <a:p>
            <a:pPr marL="0" indent="0" algn="ctr" eaLnBrk="1" hangingPunct="1">
              <a:lnSpc>
                <a:spcPts val="8000"/>
              </a:lnSpc>
              <a:buNone/>
            </a:pPr>
            <a:r>
              <a:rPr lang="en-US" sz="6000" b="1" dirty="0">
                <a:solidFill>
                  <a:schemeClr val="tx2"/>
                </a:solidFill>
                <a:cs typeface="B Nazanin" pitchFamily="2" charset="-78"/>
              </a:rPr>
              <a:t> </a:t>
            </a:r>
            <a:r>
              <a:rPr lang="en-US" sz="6000" b="1" kern="1200" dirty="0" err="1">
                <a:solidFill>
                  <a:srgbClr val="FF0000"/>
                </a:solidFill>
                <a:latin typeface="Times New Roman" pitchFamily="18" charset="0"/>
                <a:cs typeface="Times New Roman" pitchFamily="18" charset="0"/>
              </a:rPr>
              <a:t>Δy</a:t>
            </a:r>
            <a:r>
              <a:rPr lang="en-US" sz="6000" b="1" kern="1200" dirty="0">
                <a:solidFill>
                  <a:srgbClr val="FF0000"/>
                </a:solidFill>
                <a:latin typeface="Times New Roman" pitchFamily="18" charset="0"/>
                <a:cs typeface="Times New Roman" pitchFamily="18" charset="0"/>
              </a:rPr>
              <a:t> ∕ </a:t>
            </a:r>
            <a:r>
              <a:rPr lang="en-US" sz="6000" b="1" kern="1200" dirty="0" err="1">
                <a:solidFill>
                  <a:srgbClr val="FF0000"/>
                </a:solidFill>
                <a:latin typeface="Times New Roman" pitchFamily="18" charset="0"/>
                <a:cs typeface="Times New Roman" pitchFamily="18" charset="0"/>
              </a:rPr>
              <a:t>Δx</a:t>
            </a:r>
            <a:r>
              <a:rPr lang="en-US" sz="6000" b="1" kern="1200" dirty="0">
                <a:solidFill>
                  <a:srgbClr val="FF0000"/>
                </a:solidFill>
                <a:latin typeface="Times New Roman" pitchFamily="18" charset="0"/>
                <a:cs typeface="Times New Roman" pitchFamily="18" charset="0"/>
              </a:rPr>
              <a:t> = - </a:t>
            </a:r>
            <a:r>
              <a:rPr lang="en-US" sz="6000" b="1" kern="1200" dirty="0" err="1">
                <a:solidFill>
                  <a:srgbClr val="FF0000"/>
                </a:solidFill>
                <a:latin typeface="Times New Roman" pitchFamily="18" charset="0"/>
                <a:cs typeface="Times New Roman" pitchFamily="18" charset="0"/>
              </a:rPr>
              <a:t>MUx</a:t>
            </a:r>
            <a:r>
              <a:rPr lang="en-US" sz="6000" b="1" kern="1200" dirty="0">
                <a:solidFill>
                  <a:srgbClr val="FF0000"/>
                </a:solidFill>
                <a:latin typeface="Times New Roman" pitchFamily="18" charset="0"/>
                <a:cs typeface="Times New Roman" pitchFamily="18" charset="0"/>
              </a:rPr>
              <a:t> ⁄ </a:t>
            </a:r>
            <a:r>
              <a:rPr lang="en-US" sz="6000" b="1" kern="1200" dirty="0" err="1" smtClean="0">
                <a:solidFill>
                  <a:srgbClr val="FF0000"/>
                </a:solidFill>
                <a:latin typeface="Times New Roman" pitchFamily="18" charset="0"/>
                <a:cs typeface="Times New Roman" pitchFamily="18" charset="0"/>
              </a:rPr>
              <a:t>MUy</a:t>
            </a:r>
            <a:r>
              <a:rPr lang="fa-IR" sz="4000" b="1" dirty="0">
                <a:solidFill>
                  <a:schemeClr val="tx2"/>
                </a:solidFill>
                <a:cs typeface="B Nazanin" pitchFamily="2" charset="-78"/>
              </a:rPr>
              <a:t>	</a:t>
            </a:r>
            <a:endParaRPr lang="en-US" sz="4000" b="1" dirty="0">
              <a:solidFill>
                <a:schemeClr val="tx2"/>
              </a:solidFill>
              <a:cs typeface="B Nazanin" pitchFamily="2" charset="-78"/>
            </a:endParaRPr>
          </a:p>
          <a:p>
            <a:pPr marL="0" indent="0" algn="just" eaLnBrk="1" hangingPunct="1">
              <a:lnSpc>
                <a:spcPts val="8000"/>
              </a:lnSpc>
              <a:buNone/>
            </a:pPr>
            <a:endParaRPr lang="en-US" sz="4000" b="1" dirty="0">
              <a:solidFill>
                <a:schemeClr val="tx2"/>
              </a:solidFill>
              <a:cs typeface="B Nazanin" pitchFamily="2" charset="-78"/>
            </a:endParaRPr>
          </a:p>
        </p:txBody>
      </p:sp>
    </p:spTree>
    <p:extLst>
      <p:ext uri="{BB962C8B-B14F-4D97-AF65-F5344CB8AC3E}">
        <p14:creationId xmlns:p14="http://schemas.microsoft.com/office/powerpoint/2010/main" val="2726943754"/>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4"/>
          <p:cNvSpPr>
            <a:spLocks noGrp="1" noChangeArrowheads="1"/>
          </p:cNvSpPr>
          <p:nvPr>
            <p:ph type="title"/>
          </p:nvPr>
        </p:nvSpPr>
        <p:spPr>
          <a:xfrm>
            <a:off x="457200" y="277813"/>
            <a:ext cx="8229600" cy="8477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dirty="0">
                <a:solidFill>
                  <a:srgbClr val="FF0000"/>
                </a:solidFill>
                <a:latin typeface="+mn-lt"/>
                <a:ea typeface="+mn-ea"/>
                <a:cs typeface="B Nazanin" pitchFamily="2" charset="-78"/>
              </a:rPr>
              <a:t>خصوصیات منحنی های بی تفاوتی :</a:t>
            </a:r>
            <a:endParaRPr lang="en-US" sz="4800" b="1" dirty="0">
              <a:solidFill>
                <a:srgbClr val="FF0000"/>
              </a:solidFill>
              <a:latin typeface="+mn-lt"/>
              <a:ea typeface="+mn-ea"/>
              <a:cs typeface="B Nazanin" pitchFamily="2" charset="-78"/>
            </a:endParaRPr>
          </a:p>
        </p:txBody>
      </p:sp>
      <p:sp>
        <p:nvSpPr>
          <p:cNvPr id="162819" name="Rectangle 3"/>
          <p:cNvSpPr>
            <a:spLocks noGrp="1" noChangeArrowheads="1"/>
          </p:cNvSpPr>
          <p:nvPr>
            <p:ph idx="1"/>
          </p:nvPr>
        </p:nvSpPr>
        <p:spPr>
          <a:xfrm>
            <a:off x="107504" y="2349251"/>
            <a:ext cx="8814742" cy="5256213"/>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l" eaLnBrk="1" hangingPunct="1">
              <a:lnSpc>
                <a:spcPts val="8000"/>
              </a:lnSpc>
              <a:buNone/>
            </a:pPr>
            <a:r>
              <a:rPr lang="en-US" sz="6600" b="1" kern="1200" dirty="0" smtClean="0">
                <a:solidFill>
                  <a:srgbClr val="FF0000"/>
                </a:solidFill>
                <a:latin typeface="Times New Roman" pitchFamily="18" charset="0"/>
                <a:cs typeface="Times New Roman" pitchFamily="18" charset="0"/>
              </a:rPr>
              <a:t>ΔX </a:t>
            </a:r>
            <a:r>
              <a:rPr lang="fa-IR" sz="6600" b="1" kern="1200" dirty="0" smtClean="0">
                <a:solidFill>
                  <a:srgbClr val="FF0000"/>
                </a:solidFill>
                <a:latin typeface="Times New Roman" pitchFamily="18" charset="0"/>
                <a:cs typeface="Times New Roman" pitchFamily="18" charset="0"/>
              </a:rPr>
              <a:t> </a:t>
            </a:r>
            <a:r>
              <a:rPr lang="fa-IR" sz="6600" b="1" kern="1200" dirty="0">
                <a:solidFill>
                  <a:srgbClr val="FF0000"/>
                </a:solidFill>
                <a:latin typeface="Times New Roman" pitchFamily="18" charset="0"/>
                <a:cs typeface="Times New Roman" pitchFamily="18" charset="0"/>
              </a:rPr>
              <a:t>⁄</a:t>
            </a:r>
            <a:r>
              <a:rPr lang="en-US" sz="6600" b="1" kern="1200" dirty="0" err="1">
                <a:solidFill>
                  <a:srgbClr val="FF0000"/>
                </a:solidFill>
                <a:latin typeface="Times New Roman" pitchFamily="18" charset="0"/>
                <a:cs typeface="Times New Roman" pitchFamily="18" charset="0"/>
              </a:rPr>
              <a:t>Δy</a:t>
            </a:r>
            <a:r>
              <a:rPr lang="en-US" sz="4800" b="1" dirty="0">
                <a:solidFill>
                  <a:schemeClr val="tx2"/>
                </a:solidFill>
                <a:cs typeface="B Nazanin" pitchFamily="2" charset="-78"/>
              </a:rPr>
              <a:t> </a:t>
            </a:r>
            <a:r>
              <a:rPr lang="fa-IR" sz="9600" b="1" dirty="0">
                <a:solidFill>
                  <a:schemeClr val="tx2"/>
                </a:solidFill>
                <a:cs typeface="B Nazanin" pitchFamily="2" charset="-78"/>
              </a:rPr>
              <a:t>=</a:t>
            </a:r>
            <a:r>
              <a:rPr lang="fa-IR" sz="4800" b="1" dirty="0">
                <a:solidFill>
                  <a:schemeClr val="tx2"/>
                </a:solidFill>
                <a:cs typeface="B Nazanin" pitchFamily="2" charset="-78"/>
              </a:rPr>
              <a:t> شیب منحنی بی تفاوتی</a:t>
            </a:r>
          </a:p>
          <a:p>
            <a:pPr marL="0" indent="0" algn="just" eaLnBrk="1" hangingPunct="1">
              <a:lnSpc>
                <a:spcPts val="8000"/>
              </a:lnSpc>
              <a:buNone/>
            </a:pPr>
            <a:r>
              <a:rPr lang="en-US" sz="6000" b="1" kern="1200" dirty="0" smtClean="0">
                <a:solidFill>
                  <a:srgbClr val="FF0000"/>
                </a:solidFill>
                <a:latin typeface="Times New Roman" pitchFamily="18" charset="0"/>
                <a:cs typeface="Times New Roman" pitchFamily="18" charset="0"/>
              </a:rPr>
              <a:t> - MRS</a:t>
            </a:r>
            <a:r>
              <a:rPr lang="fa-IR" sz="6000" b="1" kern="1200" dirty="0" smtClean="0">
                <a:solidFill>
                  <a:srgbClr val="FF0000"/>
                </a:solidFill>
                <a:latin typeface="Times New Roman" pitchFamily="18" charset="0"/>
                <a:cs typeface="Times New Roman" pitchFamily="18" charset="0"/>
              </a:rPr>
              <a:t>=</a:t>
            </a:r>
            <a:r>
              <a:rPr lang="en-US" sz="6000" b="1" kern="1200" dirty="0" err="1" smtClean="0">
                <a:solidFill>
                  <a:srgbClr val="FF0000"/>
                </a:solidFill>
                <a:latin typeface="Times New Roman" pitchFamily="18" charset="0"/>
                <a:cs typeface="Times New Roman" pitchFamily="18" charset="0"/>
              </a:rPr>
              <a:t>MUy</a:t>
            </a:r>
            <a:r>
              <a:rPr lang="en-US" sz="6000" b="1" kern="1200" dirty="0" smtClean="0">
                <a:solidFill>
                  <a:srgbClr val="FF0000"/>
                </a:solidFill>
                <a:latin typeface="Times New Roman" pitchFamily="18" charset="0"/>
                <a:cs typeface="Times New Roman" pitchFamily="18" charset="0"/>
              </a:rPr>
              <a:t> </a:t>
            </a:r>
            <a:r>
              <a:rPr lang="fa-IR" sz="6000" b="1" kern="1200" dirty="0" smtClean="0">
                <a:solidFill>
                  <a:srgbClr val="FF0000"/>
                </a:solidFill>
                <a:latin typeface="Times New Roman" pitchFamily="18" charset="0"/>
                <a:cs typeface="Times New Roman" pitchFamily="18" charset="0"/>
              </a:rPr>
              <a:t> </a:t>
            </a:r>
            <a:r>
              <a:rPr lang="fa-IR" sz="6000" b="1" kern="1200" dirty="0">
                <a:solidFill>
                  <a:srgbClr val="FF0000"/>
                </a:solidFill>
                <a:latin typeface="Times New Roman" pitchFamily="18" charset="0"/>
                <a:cs typeface="Times New Roman" pitchFamily="18" charset="0"/>
              </a:rPr>
              <a:t>⁄ </a:t>
            </a:r>
            <a:r>
              <a:rPr lang="en-US" sz="6000" b="1" kern="1200" dirty="0" err="1" smtClean="0">
                <a:solidFill>
                  <a:srgbClr val="FF0000"/>
                </a:solidFill>
                <a:latin typeface="Times New Roman" pitchFamily="18" charset="0"/>
                <a:cs typeface="Times New Roman" pitchFamily="18" charset="0"/>
              </a:rPr>
              <a:t>MUx</a:t>
            </a:r>
            <a:r>
              <a:rPr lang="fa-IR" sz="6000" b="1" kern="1200" dirty="0" smtClean="0">
                <a:solidFill>
                  <a:srgbClr val="FF0000"/>
                </a:solidFill>
                <a:latin typeface="Times New Roman" pitchFamily="18" charset="0"/>
                <a:cs typeface="Times New Roman" pitchFamily="18" charset="0"/>
              </a:rPr>
              <a:t>- </a:t>
            </a:r>
            <a:r>
              <a:rPr lang="en-US" sz="4400" b="1" dirty="0" smtClean="0">
                <a:solidFill>
                  <a:schemeClr val="tx2"/>
                </a:solidFill>
                <a:cs typeface="B Nazanin" pitchFamily="2" charset="-78"/>
              </a:rPr>
              <a:t>=</a:t>
            </a:r>
            <a:r>
              <a:rPr lang="fa-IR" sz="4000" b="1" dirty="0">
                <a:solidFill>
                  <a:schemeClr val="tx2"/>
                </a:solidFill>
                <a:cs typeface="B Nazanin" pitchFamily="2" charset="-78"/>
              </a:rPr>
              <a:t>	</a:t>
            </a:r>
            <a:endParaRPr lang="en-US" sz="4000" b="1" dirty="0">
              <a:solidFill>
                <a:schemeClr val="tx2"/>
              </a:solidFill>
              <a:cs typeface="B Nazanin" pitchFamily="2" charset="-78"/>
            </a:endParaRPr>
          </a:p>
          <a:p>
            <a:pPr marL="0" indent="0" algn="just" eaLnBrk="1" hangingPunct="1">
              <a:lnSpc>
                <a:spcPts val="8000"/>
              </a:lnSpc>
              <a:buNone/>
            </a:pPr>
            <a:r>
              <a:rPr lang="fa-IR" sz="4800" b="1" dirty="0">
                <a:solidFill>
                  <a:schemeClr val="tx2"/>
                </a:solidFill>
                <a:cs typeface="B Nazanin" pitchFamily="2" charset="-78"/>
              </a:rPr>
              <a:t>نرخ نهایی جانشینی</a:t>
            </a:r>
            <a:endParaRPr lang="en-US" sz="4800" b="1" dirty="0">
              <a:solidFill>
                <a:schemeClr val="tx2"/>
              </a:solidFill>
              <a:cs typeface="B Nazanin" pitchFamily="2" charset="-78"/>
            </a:endParaRPr>
          </a:p>
        </p:txBody>
      </p:sp>
    </p:spTree>
    <p:extLst>
      <p:ext uri="{BB962C8B-B14F-4D97-AF65-F5344CB8AC3E}">
        <p14:creationId xmlns:p14="http://schemas.microsoft.com/office/powerpoint/2010/main" val="1301954191"/>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a:solidFill>
                  <a:srgbClr val="FF0000"/>
                </a:solidFill>
                <a:latin typeface="+mn-lt"/>
                <a:ea typeface="+mn-ea"/>
                <a:cs typeface="B Nazanin" pitchFamily="2" charset="-78"/>
              </a:rPr>
              <a:t>حداکثر نمودن مطلوبیت مصرف کننده :</a:t>
            </a:r>
            <a:endParaRPr lang="en-US" sz="4800" b="1">
              <a:solidFill>
                <a:srgbClr val="FF0000"/>
              </a:solidFill>
              <a:latin typeface="+mn-lt"/>
              <a:ea typeface="+mn-ea"/>
              <a:cs typeface="B Nazanin" pitchFamily="2" charset="-78"/>
            </a:endParaRPr>
          </a:p>
        </p:txBody>
      </p:sp>
      <p:sp>
        <p:nvSpPr>
          <p:cNvPr id="163843" name="Rectangle 3"/>
          <p:cNvSpPr>
            <a:spLocks noGrp="1" noChangeArrowheads="1"/>
          </p:cNvSpPr>
          <p:nvPr>
            <p:ph idx="1"/>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chemeClr val="tx2"/>
                </a:solidFill>
                <a:cs typeface="B Nazanin" pitchFamily="2" charset="-78"/>
              </a:rPr>
              <a:t>● چگونه به کمک منحنی های بی تفاوتی و </a:t>
            </a:r>
            <a:r>
              <a:rPr lang="fa-IR" sz="4000" b="1" dirty="0">
                <a:solidFill>
                  <a:srgbClr val="66FF66"/>
                </a:solidFill>
                <a:cs typeface="B Nazanin" pitchFamily="2" charset="-78"/>
              </a:rPr>
              <a:t>محدودیت بودجه </a:t>
            </a:r>
            <a:r>
              <a:rPr lang="fa-IR" sz="4000" b="1" dirty="0">
                <a:solidFill>
                  <a:schemeClr val="tx2"/>
                </a:solidFill>
                <a:cs typeface="B Nazanin" pitchFamily="2" charset="-78"/>
              </a:rPr>
              <a:t>ترکیب </a:t>
            </a:r>
            <a:r>
              <a:rPr lang="fa-IR" sz="4000" b="1" dirty="0" smtClean="0">
                <a:solidFill>
                  <a:schemeClr val="tx2"/>
                </a:solidFill>
                <a:cs typeface="B Nazanin" pitchFamily="2" charset="-78"/>
              </a:rPr>
              <a:t>کالاهای</a:t>
            </a:r>
            <a:r>
              <a:rPr lang="en-US" sz="4000" b="1" dirty="0" smtClean="0">
                <a:solidFill>
                  <a:schemeClr val="tx2"/>
                </a:solidFill>
                <a:cs typeface="B Nazanin" pitchFamily="2" charset="-78"/>
              </a:rPr>
              <a:t> </a:t>
            </a:r>
            <a:r>
              <a:rPr lang="fa-IR" sz="4000" b="1" dirty="0" smtClean="0">
                <a:solidFill>
                  <a:schemeClr val="tx2"/>
                </a:solidFill>
                <a:cs typeface="B Nazanin" pitchFamily="2" charset="-78"/>
              </a:rPr>
              <a:t> </a:t>
            </a:r>
            <a:r>
              <a:rPr lang="en-US" sz="6600" b="1" kern="1200" dirty="0" smtClean="0">
                <a:solidFill>
                  <a:srgbClr val="FF0000"/>
                </a:solidFill>
                <a:latin typeface="Times New Roman" pitchFamily="18" charset="0"/>
                <a:cs typeface="Times New Roman" pitchFamily="18" charset="0"/>
              </a:rPr>
              <a:t>X</a:t>
            </a:r>
            <a:r>
              <a:rPr lang="fa-IR" sz="4000" b="1" dirty="0" smtClean="0">
                <a:solidFill>
                  <a:schemeClr val="tx2"/>
                </a:solidFill>
                <a:cs typeface="B Nazanin" pitchFamily="2" charset="-78"/>
              </a:rPr>
              <a:t> </a:t>
            </a:r>
            <a:r>
              <a:rPr lang="en-US" sz="4000" b="1" dirty="0" smtClean="0">
                <a:solidFill>
                  <a:schemeClr val="tx2"/>
                </a:solidFill>
                <a:cs typeface="B Nazanin" pitchFamily="2" charset="-78"/>
              </a:rPr>
              <a:t> </a:t>
            </a:r>
            <a:r>
              <a:rPr lang="fa-IR" sz="4000" b="1" dirty="0" smtClean="0">
                <a:solidFill>
                  <a:schemeClr val="tx2"/>
                </a:solidFill>
                <a:cs typeface="B Nazanin" pitchFamily="2" charset="-78"/>
              </a:rPr>
              <a:t>و</a:t>
            </a:r>
            <a:r>
              <a:rPr lang="en-US" sz="6600" b="1" kern="1200" dirty="0" smtClean="0">
                <a:solidFill>
                  <a:srgbClr val="FF0000"/>
                </a:solidFill>
                <a:latin typeface="Times New Roman" pitchFamily="18" charset="0"/>
                <a:cs typeface="Times New Roman" pitchFamily="18" charset="0"/>
              </a:rPr>
              <a:t>Y </a:t>
            </a:r>
            <a:r>
              <a:rPr lang="fa-IR" sz="4000" b="1" dirty="0" smtClean="0">
                <a:solidFill>
                  <a:schemeClr val="tx2"/>
                </a:solidFill>
                <a:cs typeface="B Nazanin" pitchFamily="2" charset="-78"/>
              </a:rPr>
              <a:t> </a:t>
            </a:r>
            <a:r>
              <a:rPr lang="fa-IR" sz="4000" b="1" dirty="0">
                <a:solidFill>
                  <a:schemeClr val="tx2"/>
                </a:solidFill>
                <a:cs typeface="B Nazanin" pitchFamily="2" charset="-78"/>
              </a:rPr>
              <a:t>را که مصرف کننده انتخاب می کند بدست می آوریم؟ </a:t>
            </a:r>
            <a:endParaRPr lang="en-US" sz="4000" b="1" dirty="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a:xfrm>
            <a:off x="457200" y="150813"/>
            <a:ext cx="8229600" cy="5581650"/>
          </a:xfrm>
        </p:spPr>
        <p:txBody>
          <a:bodyPr/>
          <a:lstStyle/>
          <a:p>
            <a:pPr eaLnBrk="1" hangingPunct="1">
              <a:lnSpc>
                <a:spcPct val="150000"/>
              </a:lnSpc>
              <a:buFont typeface="Wingdings" pitchFamily="2" charset="2"/>
              <a:buNone/>
              <a:defRPr/>
            </a:pPr>
            <a:r>
              <a:rPr lang="fa-IR" sz="4400" b="1" dirty="0" smtClean="0">
                <a:solidFill>
                  <a:srgbClr val="FF0000"/>
                </a:solidFill>
                <a:cs typeface="B Nazanin" pitchFamily="2" charset="-78"/>
              </a:rPr>
              <a:t>1-هزینه فرصت:</a:t>
            </a:r>
            <a:r>
              <a:rPr lang="fa-IR" sz="1800" b="1" dirty="0" smtClean="0">
                <a:solidFill>
                  <a:srgbClr val="FF0000"/>
                </a:solidFill>
                <a:cs typeface="B Nazanin" pitchFamily="2" charset="-78"/>
              </a:rPr>
              <a:t>(ادا</a:t>
            </a:r>
            <a:r>
              <a:rPr lang="fa-IR" sz="1600" b="1" dirty="0" smtClean="0">
                <a:solidFill>
                  <a:srgbClr val="FF0000"/>
                </a:solidFill>
                <a:cs typeface="B Nazanin" pitchFamily="2" charset="-78"/>
              </a:rPr>
              <a:t>مه)</a:t>
            </a:r>
          </a:p>
          <a:p>
            <a:pPr algn="ctr" eaLnBrk="1" hangingPunct="1">
              <a:lnSpc>
                <a:spcPct val="150000"/>
              </a:lnSpc>
              <a:buFont typeface="Wingdings" pitchFamily="2" charset="2"/>
              <a:buNone/>
              <a:defRPr/>
            </a:pPr>
            <a:r>
              <a:rPr lang="fa-IR" sz="4400" b="1" dirty="0" smtClean="0">
                <a:solidFill>
                  <a:srgbClr val="FF0000"/>
                </a:solidFill>
                <a:cs typeface="B Nazanin" pitchFamily="2" charset="-78"/>
              </a:rPr>
              <a:t> </a:t>
            </a:r>
            <a:r>
              <a:rPr lang="en-US" sz="4400" b="1" dirty="0" smtClean="0">
                <a:solidFill>
                  <a:srgbClr val="FF0000"/>
                </a:solidFill>
                <a:latin typeface="Times New Roman" panose="02020603050405020304" pitchFamily="18" charset="0"/>
                <a:cs typeface="Times New Roman" panose="02020603050405020304" pitchFamily="18" charset="0"/>
              </a:rPr>
              <a:t>(Opportunity cost)</a:t>
            </a:r>
            <a:endParaRPr lang="fa-IR" sz="4400" b="1" dirty="0" smtClean="0">
              <a:solidFill>
                <a:srgbClr val="FF0000"/>
              </a:solidFill>
              <a:latin typeface="Times New Roman" panose="02020603050405020304" pitchFamily="18" charset="0"/>
              <a:cs typeface="Times New Roman" panose="02020603050405020304" pitchFamily="18" charset="0"/>
            </a:endParaRPr>
          </a:p>
          <a:p>
            <a:pPr eaLnBrk="1" hangingPunct="1">
              <a:lnSpc>
                <a:spcPct val="150000"/>
              </a:lnSpc>
              <a:defRPr/>
            </a:pPr>
            <a:r>
              <a:rPr lang="fa-IR" sz="4400" b="1" dirty="0" smtClean="0">
                <a:cs typeface="B Nazanin" pitchFamily="2" charset="-78"/>
              </a:rPr>
              <a:t>آنچه که ما با یک تصمیم یا انتخاب از </a:t>
            </a:r>
            <a:r>
              <a:rPr lang="fa-IR" sz="4400" b="1" smtClean="0">
                <a:cs typeface="B Nazanin" pitchFamily="2" charset="-78"/>
              </a:rPr>
              <a:t>دست می‏دهیم</a:t>
            </a:r>
            <a:r>
              <a:rPr lang="fa-IR" sz="4400" b="1" dirty="0" smtClean="0">
                <a:cs typeface="B Nazanin" pitchFamily="2" charset="-78"/>
              </a:rPr>
              <a:t>، </a:t>
            </a:r>
            <a:r>
              <a:rPr lang="fa-IR" sz="4400" b="1" dirty="0" smtClean="0">
                <a:solidFill>
                  <a:srgbClr val="FFFF00"/>
                </a:solidFill>
                <a:cs typeface="B Nazanin" pitchFamily="2" charset="-78"/>
              </a:rPr>
              <a:t>هزینه فرصت </a:t>
            </a:r>
            <a:r>
              <a:rPr lang="fa-IR" sz="4400" b="1" dirty="0" smtClean="0">
                <a:cs typeface="B Nazanin" pitchFamily="2" charset="-78"/>
              </a:rPr>
              <a:t>آن انتخاب یا تصمیم </a:t>
            </a:r>
            <a:r>
              <a:rPr lang="fa-IR" sz="4400" b="1" smtClean="0">
                <a:cs typeface="B Nazanin" pitchFamily="2" charset="-78"/>
              </a:rPr>
              <a:t>خوانده می‏شود</a:t>
            </a:r>
            <a:r>
              <a:rPr lang="fa-IR" sz="4400" b="1" dirty="0" smtClean="0">
                <a:cs typeface="B Nazanin" pitchFamily="2" charset="-78"/>
              </a:rPr>
              <a:t>.</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dirty="0">
                <a:solidFill>
                  <a:srgbClr val="FF0000"/>
                </a:solidFill>
                <a:latin typeface="+mn-lt"/>
                <a:ea typeface="+mn-ea"/>
                <a:cs typeface="B Nazanin" pitchFamily="2" charset="-78"/>
              </a:rPr>
              <a:t>حداکثر نمودن مطلوبیت مصرف کننده :</a:t>
            </a:r>
            <a:endParaRPr lang="en-US" sz="4800" b="1" dirty="0">
              <a:solidFill>
                <a:srgbClr val="FF0000"/>
              </a:solidFill>
              <a:latin typeface="+mn-lt"/>
              <a:ea typeface="+mn-ea"/>
              <a:cs typeface="B Nazanin" pitchFamily="2" charset="-78"/>
            </a:endParaRPr>
          </a:p>
        </p:txBody>
      </p:sp>
      <p:sp>
        <p:nvSpPr>
          <p:cNvPr id="163843" name="Rectangle 3"/>
          <p:cNvSpPr>
            <a:spLocks noGrp="1" noChangeArrowheads="1"/>
          </p:cNvSpPr>
          <p:nvPr>
            <p:ph idx="1"/>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smtClean="0">
                <a:solidFill>
                  <a:srgbClr val="66FF66"/>
                </a:solidFill>
                <a:cs typeface="B Nazanin" pitchFamily="2" charset="-78"/>
              </a:rPr>
              <a:t>خط </a:t>
            </a:r>
            <a:r>
              <a:rPr lang="fa-IR" sz="4000" b="1" dirty="0">
                <a:solidFill>
                  <a:srgbClr val="66FF66"/>
                </a:solidFill>
                <a:cs typeface="B Nazanin" pitchFamily="2" charset="-78"/>
              </a:rPr>
              <a:t>بودجه </a:t>
            </a:r>
            <a:r>
              <a:rPr lang="fa-IR" sz="4000" b="1" dirty="0">
                <a:solidFill>
                  <a:schemeClr val="tx2"/>
                </a:solidFill>
                <a:cs typeface="B Nazanin" pitchFamily="2" charset="-78"/>
              </a:rPr>
              <a:t>ترکیب های مختلف کالاهای </a:t>
            </a:r>
            <a:r>
              <a:rPr lang="en-US" sz="6600" b="1" kern="1200" dirty="0" smtClean="0">
                <a:solidFill>
                  <a:srgbClr val="FF0000"/>
                </a:solidFill>
                <a:latin typeface="Times New Roman" pitchFamily="18" charset="0"/>
                <a:cs typeface="Times New Roman" pitchFamily="18" charset="0"/>
              </a:rPr>
              <a:t>X</a:t>
            </a:r>
            <a:r>
              <a:rPr lang="fa-IR" sz="4000" b="1" dirty="0" smtClean="0">
                <a:solidFill>
                  <a:schemeClr val="tx2"/>
                </a:solidFill>
                <a:cs typeface="B Nazanin" pitchFamily="2" charset="-78"/>
              </a:rPr>
              <a:t> و</a:t>
            </a:r>
            <a:r>
              <a:rPr lang="en-US" sz="4000" b="1" dirty="0" smtClean="0">
                <a:solidFill>
                  <a:schemeClr val="tx2"/>
                </a:solidFill>
                <a:cs typeface="B Nazanin" pitchFamily="2" charset="-78"/>
              </a:rPr>
              <a:t> </a:t>
            </a:r>
            <a:r>
              <a:rPr lang="en-US" sz="6600" b="1" kern="1200" dirty="0" smtClean="0">
                <a:solidFill>
                  <a:srgbClr val="FF0000"/>
                </a:solidFill>
                <a:latin typeface="Times New Roman" pitchFamily="18" charset="0"/>
                <a:cs typeface="Times New Roman" pitchFamily="18" charset="0"/>
              </a:rPr>
              <a:t>Y</a:t>
            </a:r>
            <a:r>
              <a:rPr lang="fa-IR" sz="4000" b="1" dirty="0" smtClean="0">
                <a:solidFill>
                  <a:schemeClr val="tx2"/>
                </a:solidFill>
                <a:cs typeface="B Nazanin" pitchFamily="2" charset="-78"/>
              </a:rPr>
              <a:t> </a:t>
            </a:r>
            <a:r>
              <a:rPr lang="fa-IR" sz="4000" b="1" dirty="0">
                <a:solidFill>
                  <a:schemeClr val="tx2"/>
                </a:solidFill>
                <a:cs typeface="B Nazanin" pitchFamily="2" charset="-78"/>
              </a:rPr>
              <a:t>را به دو گروه، آنها که در دسترس هستند و آنها که خارج از دسترس می باشند، تقسیم می کند. </a:t>
            </a:r>
            <a:endParaRPr lang="en-US" sz="4000" b="1" dirty="0">
              <a:solidFill>
                <a:schemeClr val="tx2"/>
              </a:solidFill>
              <a:cs typeface="B Nazanin" pitchFamily="2" charset="-78"/>
            </a:endParaRPr>
          </a:p>
        </p:txBody>
      </p:sp>
    </p:spTree>
    <p:extLst>
      <p:ext uri="{BB962C8B-B14F-4D97-AF65-F5344CB8AC3E}">
        <p14:creationId xmlns:p14="http://schemas.microsoft.com/office/powerpoint/2010/main" val="674476013"/>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8" name="Rectangle 4"/>
          <p:cNvSpPr>
            <a:spLocks noGrp="1" noChangeArrowheads="1"/>
          </p:cNvSpPr>
          <p:nvPr>
            <p:ph type="title"/>
          </p:nvPr>
        </p:nvSpPr>
        <p:spPr>
          <a:xfrm>
            <a:off x="457200" y="44624"/>
            <a:ext cx="8229600" cy="630237"/>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algn="just" eaLnBrk="1" hangingPunct="1"/>
            <a:r>
              <a:rPr lang="fa-IR" sz="4800" b="1" dirty="0">
                <a:solidFill>
                  <a:srgbClr val="FF0000"/>
                </a:solidFill>
                <a:latin typeface="+mn-lt"/>
                <a:ea typeface="+mn-ea"/>
                <a:cs typeface="B Nazanin" pitchFamily="2" charset="-78"/>
              </a:rPr>
              <a:t>حداکثر نمودن مطلوبیت مصرف کننده :</a:t>
            </a:r>
            <a:endParaRPr lang="en-US" sz="4800" b="1" dirty="0">
              <a:solidFill>
                <a:srgbClr val="FF0000"/>
              </a:solidFill>
              <a:latin typeface="+mn-lt"/>
              <a:ea typeface="+mn-ea"/>
              <a:cs typeface="B Nazanin" pitchFamily="2" charset="-78"/>
            </a:endParaRPr>
          </a:p>
        </p:txBody>
      </p:sp>
      <p:sp>
        <p:nvSpPr>
          <p:cNvPr id="164867" name="Rectangle 3"/>
          <p:cNvSpPr>
            <a:spLocks noGrp="1" noChangeArrowheads="1"/>
          </p:cNvSpPr>
          <p:nvPr>
            <p:ph idx="1"/>
          </p:nvPr>
        </p:nvSpPr>
        <p:spPr>
          <a:xfrm>
            <a:off x="277688" y="476672"/>
            <a:ext cx="8686800" cy="496885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chemeClr val="tx2"/>
                </a:solidFill>
                <a:cs typeface="B Nazanin" pitchFamily="2" charset="-78"/>
              </a:rPr>
              <a:t>مصرف کننده برای بدست آوردن حداکثر مطلوبیت باید:</a:t>
            </a:r>
          </a:p>
          <a:p>
            <a:pPr marL="0" indent="0" algn="just" eaLnBrk="1" hangingPunct="1">
              <a:lnSpc>
                <a:spcPts val="8000"/>
              </a:lnSpc>
              <a:buNone/>
            </a:pPr>
            <a:r>
              <a:rPr lang="fa-IR" sz="4000" b="1" dirty="0">
                <a:solidFill>
                  <a:schemeClr val="tx2"/>
                </a:solidFill>
                <a:cs typeface="B Nazanin" pitchFamily="2" charset="-78"/>
              </a:rPr>
              <a:t>1- ترکیبی از دو کالا را انتخاب کند که اولا ً </a:t>
            </a:r>
            <a:r>
              <a:rPr lang="fa-IR" sz="4000" b="1" dirty="0" smtClean="0">
                <a:solidFill>
                  <a:schemeClr val="tx2"/>
                </a:solidFill>
                <a:cs typeface="B Nazanin" pitchFamily="2" charset="-78"/>
              </a:rPr>
              <a:t>جز</a:t>
            </a:r>
            <a:r>
              <a:rPr lang="fa-IR" sz="4000" b="1" dirty="0">
                <a:solidFill>
                  <a:schemeClr val="tx2"/>
                </a:solidFill>
                <a:cs typeface="B Nazanin" pitchFamily="2" charset="-78"/>
              </a:rPr>
              <a:t>و</a:t>
            </a:r>
            <a:r>
              <a:rPr lang="fa-IR" sz="4000" b="1" dirty="0" smtClean="0">
                <a:solidFill>
                  <a:schemeClr val="tx2"/>
                </a:solidFill>
                <a:cs typeface="B Nazanin" pitchFamily="2" charset="-78"/>
              </a:rPr>
              <a:t> </a:t>
            </a:r>
            <a:r>
              <a:rPr lang="fa-IR" sz="4000" b="1" dirty="0">
                <a:solidFill>
                  <a:schemeClr val="tx2"/>
                </a:solidFill>
                <a:cs typeface="B Nazanin" pitchFamily="2" charset="-78"/>
              </a:rPr>
              <a:t>نقاط در دسترس باشند و ثانیا ً تمام درآمد خویش را صرف این دو کالا کرده باشد. یعنی نقطه ای روی خط بودجه را باید انتخاب کند. </a:t>
            </a:r>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pPr algn="just" eaLnBrk="1" hangingPunct="1">
              <a:defRPr/>
            </a:pPr>
            <a:endParaRPr lang="en-US" smtClean="0"/>
          </a:p>
        </p:txBody>
      </p:sp>
      <p:sp>
        <p:nvSpPr>
          <p:cNvPr id="282627" name="Rectangle 3"/>
          <p:cNvSpPr>
            <a:spLocks noGrp="1" noChangeArrowheads="1"/>
          </p:cNvSpPr>
          <p:nvPr>
            <p:ph idx="1"/>
          </p:nvPr>
        </p:nvSpPr>
        <p:spPr/>
        <p:txBody>
          <a:bodyPr/>
          <a:lstStyle/>
          <a:p>
            <a:pPr eaLnBrk="1" hangingPunct="1">
              <a:defRPr/>
            </a:pPr>
            <a:endParaRPr lang="en-US" smtClean="0"/>
          </a:p>
        </p:txBody>
      </p:sp>
      <p:pic>
        <p:nvPicPr>
          <p:cNvPr id="186372" name="Picture 4" descr="A10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l="9094"/>
          <a:stretch/>
        </p:blipFill>
        <p:spPr bwMode="auto">
          <a:xfrm>
            <a:off x="35496" y="0"/>
            <a:ext cx="9108504" cy="6858000"/>
          </a:xfrm>
          <a:prstGeom prst="rect">
            <a:avLst/>
          </a:prstGeom>
          <a:noFill/>
          <a:ln w="9525">
            <a:noFill/>
            <a:miter lim="800000"/>
            <a:headEnd/>
            <a:tailEnd/>
          </a:ln>
        </p:spPr>
      </p:pic>
      <p:sp>
        <p:nvSpPr>
          <p:cNvPr id="5" name="Rounded Rectangular Callout 4"/>
          <p:cNvSpPr/>
          <p:nvPr/>
        </p:nvSpPr>
        <p:spPr bwMode="auto">
          <a:xfrm>
            <a:off x="3491880" y="260648"/>
            <a:ext cx="5652120" cy="1944216"/>
          </a:xfrm>
          <a:prstGeom prst="wedgeRoundRectCallout">
            <a:avLst>
              <a:gd name="adj1" fmla="val -79047"/>
              <a:gd name="adj2" fmla="val 25388"/>
              <a:gd name="adj3" fmla="val 16667"/>
            </a:avLst>
          </a:prstGeom>
          <a:solidFill>
            <a:srgbClr val="00206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3200" b="1" dirty="0">
                <a:solidFill>
                  <a:schemeClr val="tx2"/>
                </a:solidFill>
                <a:cs typeface="B Nazanin" pitchFamily="2" charset="-78"/>
              </a:rPr>
              <a:t>با حرکت بر روی خط بودجه نقطه ای را برمی گزیند (ترکیبی از دو کالا) که بر روی بالاترین منحنی بی تفاوتی باشد.</a:t>
            </a:r>
            <a:endParaRPr lang="en-US" sz="4000" b="1" dirty="0">
              <a:solidFill>
                <a:schemeClr val="bg2">
                  <a:lumMod val="20000"/>
                  <a:lumOff val="80000"/>
                </a:schemeClr>
              </a:solidFill>
              <a:effectLst>
                <a:outerShdw blurRad="38100" dist="38100" dir="2700000" algn="tl">
                  <a:srgbClr val="000000"/>
                </a:outerShdw>
              </a:effectLst>
              <a:latin typeface="Times New Roman" pitchFamily="18" charset="0"/>
              <a:cs typeface="Times New Roman" pitchFamily="18" charset="0"/>
            </a:endParaRPr>
          </a:p>
        </p:txBody>
      </p:sp>
      <p:sp>
        <p:nvSpPr>
          <p:cNvPr id="6" name="Rounded Rectangular Callout 5"/>
          <p:cNvSpPr/>
          <p:nvPr/>
        </p:nvSpPr>
        <p:spPr bwMode="auto">
          <a:xfrm>
            <a:off x="3491880" y="413048"/>
            <a:ext cx="5652120" cy="2223864"/>
          </a:xfrm>
          <a:prstGeom prst="wedgeRoundRectCallout">
            <a:avLst>
              <a:gd name="adj1" fmla="val -53929"/>
              <a:gd name="adj2" fmla="val 70575"/>
              <a:gd name="adj3" fmla="val 16667"/>
            </a:avLst>
          </a:prstGeom>
          <a:solidFill>
            <a:srgbClr val="C0000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2800" b="1" dirty="0" smtClean="0">
                <a:solidFill>
                  <a:schemeClr val="tx2"/>
                </a:solidFill>
                <a:cs typeface="B Nazanin" pitchFamily="2" charset="-78"/>
              </a:rPr>
              <a:t>درنقطه</a:t>
            </a:r>
            <a:r>
              <a:rPr lang="en-US" sz="2800" b="1" dirty="0" smtClean="0">
                <a:solidFill>
                  <a:schemeClr val="tx2"/>
                </a:solidFill>
                <a:cs typeface="B Nazanin" pitchFamily="2" charset="-78"/>
              </a:rPr>
              <a:t>B</a:t>
            </a:r>
            <a:r>
              <a:rPr lang="fa-IR" sz="2800" b="1" dirty="0" smtClean="0">
                <a:solidFill>
                  <a:schemeClr val="tx2"/>
                </a:solidFill>
                <a:cs typeface="B Nazanin" pitchFamily="2" charset="-78"/>
              </a:rPr>
              <a:t> </a:t>
            </a:r>
            <a:r>
              <a:rPr lang="fa-IR" sz="2800" b="1" dirty="0">
                <a:solidFill>
                  <a:schemeClr val="tx2"/>
                </a:solidFill>
                <a:cs typeface="B Nazanin" pitchFamily="2" charset="-78"/>
              </a:rPr>
              <a:t>حداکثر مطلوبیت را بدست خواهد آورد. در نقطه </a:t>
            </a:r>
            <a:r>
              <a:rPr lang="en-US" sz="2800" b="1" dirty="0">
                <a:solidFill>
                  <a:schemeClr val="tx2"/>
                </a:solidFill>
                <a:cs typeface="B Nazanin" pitchFamily="2" charset="-78"/>
              </a:rPr>
              <a:t>B</a:t>
            </a:r>
            <a:r>
              <a:rPr lang="fa-IR" sz="2800" b="1" dirty="0">
                <a:solidFill>
                  <a:schemeClr val="tx2"/>
                </a:solidFill>
                <a:cs typeface="B Nazanin" pitchFamily="2" charset="-78"/>
              </a:rPr>
              <a:t> ، خط بودجه بر منحنی بی تفاوتی مماس خواهد بود یعنی شیب هر دو در این نقطه با همدیگر برابر است.</a:t>
            </a:r>
            <a:endParaRPr lang="en-US" sz="2800" b="1" dirty="0">
              <a:solidFill>
                <a:schemeClr val="tx2"/>
              </a:solidFill>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75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p:cNvSpPr>
            <a:spLocks noGrp="1" noChangeArrowheads="1"/>
          </p:cNvSpPr>
          <p:nvPr>
            <p:ph idx="1"/>
          </p:nvPr>
        </p:nvSpPr>
        <p:spPr>
          <a:xfrm>
            <a:off x="0" y="476672"/>
            <a:ext cx="9144000" cy="6048375"/>
          </a:xfrm>
        </p:spPr>
        <p:txBody>
          <a:bodyPr/>
          <a:lstStyle/>
          <a:p>
            <a:pPr marL="0" indent="0" algn="ctr" eaLnBrk="1" hangingPunct="1">
              <a:buNone/>
              <a:defRPr/>
            </a:pPr>
            <a:r>
              <a:rPr lang="en-US" sz="6600" b="1" kern="1200" dirty="0">
                <a:solidFill>
                  <a:srgbClr val="FF0000"/>
                </a:solidFill>
                <a:latin typeface="Times New Roman" pitchFamily="18" charset="0"/>
                <a:cs typeface="Times New Roman" pitchFamily="18" charset="0"/>
              </a:rPr>
              <a:t>I = </a:t>
            </a:r>
            <a:r>
              <a:rPr lang="en-US" sz="6600" b="1" kern="1200" dirty="0" err="1" smtClean="0">
                <a:solidFill>
                  <a:srgbClr val="FF0000"/>
                </a:solidFill>
                <a:latin typeface="Times New Roman" pitchFamily="18" charset="0"/>
                <a:cs typeface="Times New Roman" pitchFamily="18" charset="0"/>
              </a:rPr>
              <a:t>X.Px</a:t>
            </a:r>
            <a:r>
              <a:rPr lang="en-US" sz="6600" b="1" kern="1200" dirty="0" smtClean="0">
                <a:solidFill>
                  <a:srgbClr val="FF0000"/>
                </a:solidFill>
                <a:latin typeface="Times New Roman" pitchFamily="18" charset="0"/>
                <a:cs typeface="Times New Roman" pitchFamily="18" charset="0"/>
              </a:rPr>
              <a:t> </a:t>
            </a:r>
            <a:r>
              <a:rPr lang="en-US" sz="6600" b="1" kern="1200" dirty="0">
                <a:solidFill>
                  <a:srgbClr val="FF0000"/>
                </a:solidFill>
                <a:latin typeface="Times New Roman" pitchFamily="18" charset="0"/>
                <a:cs typeface="Times New Roman" pitchFamily="18" charset="0"/>
              </a:rPr>
              <a:t>+ </a:t>
            </a:r>
            <a:r>
              <a:rPr lang="en-US" sz="6600" b="1" kern="1200" dirty="0" err="1" smtClean="0">
                <a:solidFill>
                  <a:srgbClr val="FF0000"/>
                </a:solidFill>
                <a:latin typeface="Times New Roman" pitchFamily="18" charset="0"/>
                <a:cs typeface="Times New Roman" pitchFamily="18" charset="0"/>
              </a:rPr>
              <a:t>Y.Py</a:t>
            </a:r>
            <a:r>
              <a:rPr lang="en-US" sz="6600" b="1" kern="1200" dirty="0" smtClean="0">
                <a:solidFill>
                  <a:srgbClr val="FF0000"/>
                </a:solidFill>
                <a:latin typeface="Times New Roman" pitchFamily="18" charset="0"/>
                <a:cs typeface="Times New Roman" pitchFamily="18" charset="0"/>
              </a:rPr>
              <a:t> </a:t>
            </a:r>
            <a:r>
              <a:rPr lang="fa-IR" sz="4000" b="1" dirty="0">
                <a:solidFill>
                  <a:schemeClr val="tx2"/>
                </a:solidFill>
                <a:cs typeface="B Nazanin" pitchFamily="2" charset="-78"/>
              </a:rPr>
              <a:t>(</a:t>
            </a:r>
            <a:r>
              <a:rPr lang="fa-IR" sz="4800" b="1" dirty="0">
                <a:solidFill>
                  <a:schemeClr val="tx2"/>
                </a:solidFill>
                <a:effectLst/>
                <a:cs typeface="B Nazanin" pitchFamily="2" charset="-78"/>
              </a:rPr>
              <a:t>درآمد</a:t>
            </a:r>
            <a:r>
              <a:rPr lang="fa-IR" sz="4000" b="1" dirty="0">
                <a:solidFill>
                  <a:schemeClr val="tx2"/>
                </a:solidFill>
                <a:cs typeface="B Nazanin" pitchFamily="2" charset="-78"/>
              </a:rPr>
              <a:t>)</a:t>
            </a:r>
          </a:p>
          <a:p>
            <a:pPr marL="0" indent="0" algn="ctr" eaLnBrk="1" hangingPunct="1">
              <a:buNone/>
              <a:defRPr/>
            </a:pPr>
            <a:r>
              <a:rPr lang="en-US" sz="6600" b="1" kern="1200" dirty="0" err="1" smtClean="0">
                <a:solidFill>
                  <a:srgbClr val="FF0000"/>
                </a:solidFill>
                <a:latin typeface="Times New Roman" pitchFamily="18" charset="0"/>
                <a:cs typeface="Times New Roman" pitchFamily="18" charset="0"/>
              </a:rPr>
              <a:t>Y.Py</a:t>
            </a:r>
            <a:r>
              <a:rPr lang="en-US" sz="6600" b="1" kern="1200" dirty="0" smtClean="0">
                <a:solidFill>
                  <a:srgbClr val="FF0000"/>
                </a:solidFill>
                <a:latin typeface="Times New Roman" pitchFamily="18" charset="0"/>
                <a:cs typeface="Times New Roman" pitchFamily="18" charset="0"/>
              </a:rPr>
              <a:t> =I–</a:t>
            </a:r>
            <a:r>
              <a:rPr lang="en-US" sz="6600" b="1" kern="1200" dirty="0" err="1" smtClean="0">
                <a:solidFill>
                  <a:srgbClr val="FF0000"/>
                </a:solidFill>
                <a:latin typeface="Times New Roman" pitchFamily="18" charset="0"/>
                <a:cs typeface="Times New Roman" pitchFamily="18" charset="0"/>
              </a:rPr>
              <a:t>X.Px</a:t>
            </a:r>
            <a:r>
              <a:rPr lang="en-US" sz="6600" b="1" kern="1200" dirty="0" smtClean="0">
                <a:solidFill>
                  <a:srgbClr val="FF0000"/>
                </a:solidFill>
                <a:latin typeface="Times New Roman" pitchFamily="18" charset="0"/>
                <a:cs typeface="Times New Roman" pitchFamily="18" charset="0"/>
              </a:rPr>
              <a:t>  </a:t>
            </a:r>
            <a:endParaRPr lang="fa-IR" sz="6600" b="1" kern="1200" dirty="0" smtClean="0">
              <a:solidFill>
                <a:srgbClr val="FF0000"/>
              </a:solidFill>
              <a:latin typeface="Times New Roman" pitchFamily="18" charset="0"/>
              <a:cs typeface="Times New Roman" pitchFamily="18" charset="0"/>
            </a:endParaRPr>
          </a:p>
          <a:p>
            <a:pPr marL="0" indent="0" algn="ctr" eaLnBrk="1" hangingPunct="1">
              <a:buNone/>
              <a:defRPr/>
            </a:pPr>
            <a:r>
              <a:rPr lang="en-US" sz="6600" b="1" kern="1200" dirty="0" smtClean="0">
                <a:solidFill>
                  <a:srgbClr val="FF0000"/>
                </a:solidFill>
                <a:latin typeface="Times New Roman" pitchFamily="18" charset="0"/>
                <a:cs typeface="Times New Roman" pitchFamily="18" charset="0"/>
              </a:rPr>
              <a:t>ΔY </a:t>
            </a:r>
            <a:r>
              <a:rPr lang="en-US" sz="6600" b="1" kern="1200" dirty="0">
                <a:solidFill>
                  <a:srgbClr val="FF0000"/>
                </a:solidFill>
                <a:latin typeface="Times New Roman" pitchFamily="18" charset="0"/>
                <a:cs typeface="Times New Roman" pitchFamily="18" charset="0"/>
              </a:rPr>
              <a:t>/ ΔX = - </a:t>
            </a:r>
            <a:r>
              <a:rPr lang="en-US" sz="6600" b="1" kern="1200" dirty="0" smtClean="0">
                <a:solidFill>
                  <a:srgbClr val="FF0000"/>
                </a:solidFill>
                <a:latin typeface="Times New Roman" pitchFamily="18" charset="0"/>
                <a:cs typeface="Times New Roman" pitchFamily="18" charset="0"/>
              </a:rPr>
              <a:t>Px </a:t>
            </a:r>
            <a:r>
              <a:rPr lang="en-US" sz="6600" b="1" kern="1200" dirty="0">
                <a:solidFill>
                  <a:srgbClr val="FF0000"/>
                </a:solidFill>
                <a:latin typeface="Times New Roman" pitchFamily="18" charset="0"/>
                <a:cs typeface="Times New Roman" pitchFamily="18" charset="0"/>
              </a:rPr>
              <a:t>/ </a:t>
            </a:r>
            <a:r>
              <a:rPr lang="en-US" sz="6600" b="1" kern="1200" dirty="0" err="1" smtClean="0">
                <a:solidFill>
                  <a:srgbClr val="FF0000"/>
                </a:solidFill>
                <a:latin typeface="Times New Roman" pitchFamily="18" charset="0"/>
                <a:cs typeface="Times New Roman" pitchFamily="18" charset="0"/>
              </a:rPr>
              <a:t>Py</a:t>
            </a:r>
            <a:r>
              <a:rPr lang="en-US" dirty="0" smtClean="0"/>
              <a:t>        </a:t>
            </a:r>
          </a:p>
          <a:p>
            <a:pPr marL="0" indent="0" algn="ctr" eaLnBrk="1" hangingPunct="1">
              <a:buNone/>
              <a:defRPr/>
            </a:pPr>
            <a:r>
              <a:rPr lang="en-US" dirty="0" smtClean="0"/>
              <a:t> </a:t>
            </a:r>
            <a:r>
              <a:rPr lang="en-US" sz="6600" b="1" kern="1200" dirty="0">
                <a:solidFill>
                  <a:srgbClr val="FF0000"/>
                </a:solidFill>
                <a:latin typeface="Times New Roman" pitchFamily="18" charset="0"/>
                <a:cs typeface="Times New Roman" pitchFamily="18" charset="0"/>
              </a:rPr>
              <a:t>- </a:t>
            </a:r>
            <a:r>
              <a:rPr lang="en-US" sz="6600" b="1" kern="1200" dirty="0" smtClean="0">
                <a:solidFill>
                  <a:srgbClr val="FF0000"/>
                </a:solidFill>
                <a:latin typeface="Times New Roman" pitchFamily="18" charset="0"/>
                <a:cs typeface="Times New Roman" pitchFamily="18" charset="0"/>
              </a:rPr>
              <a:t>Px </a:t>
            </a:r>
            <a:r>
              <a:rPr lang="en-US" sz="6600" b="1" kern="1200" dirty="0">
                <a:solidFill>
                  <a:srgbClr val="FF0000"/>
                </a:solidFill>
                <a:latin typeface="Times New Roman" pitchFamily="18" charset="0"/>
                <a:cs typeface="Times New Roman" pitchFamily="18" charset="0"/>
              </a:rPr>
              <a:t>/ </a:t>
            </a:r>
            <a:r>
              <a:rPr lang="en-US" sz="6600" b="1" kern="1200" dirty="0" err="1" smtClean="0">
                <a:solidFill>
                  <a:srgbClr val="FF0000"/>
                </a:solidFill>
                <a:latin typeface="Times New Roman" pitchFamily="18" charset="0"/>
                <a:cs typeface="Times New Roman" pitchFamily="18" charset="0"/>
              </a:rPr>
              <a:t>Py</a:t>
            </a:r>
            <a:r>
              <a:rPr lang="fa-IR" sz="6600" b="1" kern="1200" dirty="0" smtClean="0">
                <a:solidFill>
                  <a:srgbClr val="FF0000"/>
                </a:solidFill>
                <a:latin typeface="Times New Roman" pitchFamily="18" charset="0"/>
                <a:cs typeface="Times New Roman" pitchFamily="18" charset="0"/>
              </a:rPr>
              <a:t>= </a:t>
            </a:r>
            <a:r>
              <a:rPr lang="fa-IR" sz="4800" b="1" dirty="0">
                <a:solidFill>
                  <a:schemeClr val="tx2"/>
                </a:solidFill>
                <a:effectLst/>
                <a:cs typeface="B Nazanin" pitchFamily="2" charset="-78"/>
              </a:rPr>
              <a:t>شيب خط بودجه</a:t>
            </a:r>
          </a:p>
          <a:p>
            <a:pPr marL="0" indent="0" algn="ctr" eaLnBrk="1" hangingPunct="1">
              <a:buNone/>
              <a:defRPr/>
            </a:pPr>
            <a:r>
              <a:rPr lang="en-US" sz="6000" b="1" kern="1200" dirty="0" err="1" smtClean="0">
                <a:solidFill>
                  <a:srgbClr val="FF0000"/>
                </a:solidFill>
                <a:latin typeface="Times New Roman" pitchFamily="18" charset="0"/>
                <a:cs typeface="Times New Roman" pitchFamily="18" charset="0"/>
              </a:rPr>
              <a:t>MUy</a:t>
            </a:r>
            <a:r>
              <a:rPr lang="en-US" sz="6000" b="1" kern="1200" dirty="0" smtClean="0">
                <a:solidFill>
                  <a:srgbClr val="FF0000"/>
                </a:solidFill>
                <a:latin typeface="Times New Roman" pitchFamily="18" charset="0"/>
                <a:cs typeface="Times New Roman" pitchFamily="18" charset="0"/>
              </a:rPr>
              <a:t> </a:t>
            </a:r>
            <a:r>
              <a:rPr lang="fa-IR" sz="6000" b="1" kern="1200" dirty="0" smtClean="0">
                <a:solidFill>
                  <a:srgbClr val="FF0000"/>
                </a:solidFill>
                <a:latin typeface="Times New Roman" pitchFamily="18" charset="0"/>
                <a:cs typeface="Times New Roman" pitchFamily="18" charset="0"/>
              </a:rPr>
              <a:t> </a:t>
            </a:r>
            <a:r>
              <a:rPr lang="fa-IR" sz="6000" b="1" kern="1200" dirty="0">
                <a:solidFill>
                  <a:srgbClr val="FF0000"/>
                </a:solidFill>
                <a:latin typeface="Times New Roman" pitchFamily="18" charset="0"/>
                <a:cs typeface="Times New Roman" pitchFamily="18" charset="0"/>
              </a:rPr>
              <a:t>⁄ </a:t>
            </a:r>
            <a:r>
              <a:rPr lang="en-US" sz="6000" b="1" kern="1200" dirty="0" err="1" smtClean="0">
                <a:solidFill>
                  <a:srgbClr val="FF0000"/>
                </a:solidFill>
                <a:latin typeface="Times New Roman" pitchFamily="18" charset="0"/>
                <a:cs typeface="Times New Roman" pitchFamily="18" charset="0"/>
              </a:rPr>
              <a:t>MUx</a:t>
            </a:r>
            <a:r>
              <a:rPr lang="fa-IR" sz="6600" b="1" kern="1200" dirty="0" smtClean="0">
                <a:solidFill>
                  <a:srgbClr val="FF0000"/>
                </a:solidFill>
                <a:latin typeface="Times New Roman" pitchFamily="18" charset="0"/>
                <a:cs typeface="Times New Roman" pitchFamily="18" charset="0"/>
              </a:rPr>
              <a:t>-</a:t>
            </a:r>
            <a:r>
              <a:rPr lang="en-US" sz="6600" b="1" kern="1200" dirty="0" smtClean="0">
                <a:solidFill>
                  <a:srgbClr val="FF0000"/>
                </a:solidFill>
                <a:latin typeface="Times New Roman" pitchFamily="18" charset="0"/>
                <a:cs typeface="Times New Roman" pitchFamily="18" charset="0"/>
              </a:rPr>
              <a:t> </a:t>
            </a:r>
            <a:r>
              <a:rPr lang="fa-IR" sz="6600" b="1" kern="1200" dirty="0" smtClean="0">
                <a:solidFill>
                  <a:srgbClr val="FF0000"/>
                </a:solidFill>
                <a:latin typeface="Times New Roman" pitchFamily="18" charset="0"/>
                <a:cs typeface="Times New Roman" pitchFamily="18" charset="0"/>
              </a:rPr>
              <a:t>=</a:t>
            </a:r>
            <a:r>
              <a:rPr lang="fa-IR" sz="3600" b="1" dirty="0" smtClean="0">
                <a:solidFill>
                  <a:schemeClr val="tx2"/>
                </a:solidFill>
                <a:effectLst/>
                <a:cs typeface="B Nazanin" pitchFamily="2" charset="-78"/>
              </a:rPr>
              <a:t>شيب </a:t>
            </a:r>
            <a:r>
              <a:rPr lang="fa-IR" sz="3600" b="1" dirty="0">
                <a:solidFill>
                  <a:schemeClr val="tx2"/>
                </a:solidFill>
                <a:effectLst/>
                <a:cs typeface="B Nazanin" pitchFamily="2" charset="-78"/>
              </a:rPr>
              <a:t>منحني بي تفاوتي</a:t>
            </a:r>
          </a:p>
          <a:p>
            <a:pPr marL="0" indent="0" algn="ctr" eaLnBrk="1" hangingPunct="1">
              <a:buNone/>
              <a:defRPr/>
            </a:pPr>
            <a:r>
              <a:rPr lang="fa-IR" sz="4800" b="1" dirty="0">
                <a:solidFill>
                  <a:schemeClr val="tx2"/>
                </a:solidFill>
                <a:effectLst/>
                <a:cs typeface="B Nazanin" pitchFamily="2" charset="-78"/>
              </a:rPr>
              <a:t> </a:t>
            </a:r>
            <a:endParaRPr lang="en-US" sz="4800" b="1" dirty="0">
              <a:solidFill>
                <a:schemeClr val="tx2"/>
              </a:solidFill>
              <a:effectLst/>
              <a:cs typeface="B Nazanin" pitchFamily="2" charset="-78"/>
            </a:endParaRPr>
          </a:p>
        </p:txBody>
      </p:sp>
    </p:spTree>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1" name="Rectangle 3"/>
          <p:cNvSpPr>
            <a:spLocks noGrp="1" noChangeArrowheads="1"/>
          </p:cNvSpPr>
          <p:nvPr>
            <p:ph idx="1"/>
          </p:nvPr>
        </p:nvSpPr>
        <p:spPr>
          <a:xfrm>
            <a:off x="0" y="-27384"/>
            <a:ext cx="9144000" cy="6048375"/>
          </a:xfrm>
        </p:spPr>
        <p:txBody>
          <a:bodyPr/>
          <a:lstStyle/>
          <a:p>
            <a:pPr marL="0" indent="0" algn="ctr" eaLnBrk="1" hangingPunct="1">
              <a:buNone/>
              <a:defRPr/>
            </a:pPr>
            <a:r>
              <a:rPr lang="fa-IR" sz="4800" b="1" dirty="0" smtClean="0">
                <a:solidFill>
                  <a:srgbClr val="FFFF00"/>
                </a:solidFill>
                <a:effectLst/>
                <a:cs typeface="B Nazanin" pitchFamily="2" charset="-78"/>
              </a:rPr>
              <a:t>شرط </a:t>
            </a:r>
            <a:r>
              <a:rPr lang="fa-IR" sz="4800" b="1" dirty="0">
                <a:solidFill>
                  <a:srgbClr val="FFFF00"/>
                </a:solidFill>
                <a:effectLst/>
                <a:cs typeface="B Nazanin" pitchFamily="2" charset="-78"/>
              </a:rPr>
              <a:t>حداکثر نمودن مطلوبیت:</a:t>
            </a:r>
          </a:p>
          <a:p>
            <a:pPr marL="0" indent="0" algn="ctr" eaLnBrk="1" hangingPunct="1">
              <a:buNone/>
              <a:defRPr/>
            </a:pPr>
            <a:r>
              <a:rPr lang="fa-IR" sz="4800" b="1" dirty="0" smtClean="0">
                <a:solidFill>
                  <a:schemeClr val="tx2"/>
                </a:solidFill>
                <a:effectLst/>
                <a:cs typeface="B Nazanin" pitchFamily="2" charset="-78"/>
              </a:rPr>
              <a:t>شيب </a:t>
            </a:r>
            <a:r>
              <a:rPr lang="fa-IR" sz="4800" b="1" dirty="0">
                <a:solidFill>
                  <a:schemeClr val="tx2"/>
                </a:solidFill>
                <a:effectLst/>
                <a:cs typeface="B Nazanin" pitchFamily="2" charset="-78"/>
              </a:rPr>
              <a:t>خط بودجه = شيب منحني بي </a:t>
            </a:r>
            <a:r>
              <a:rPr lang="fa-IR" sz="4800" b="1" dirty="0" smtClean="0">
                <a:solidFill>
                  <a:schemeClr val="tx2"/>
                </a:solidFill>
                <a:effectLst/>
                <a:cs typeface="B Nazanin" pitchFamily="2" charset="-78"/>
              </a:rPr>
              <a:t>تفاوتي</a:t>
            </a:r>
            <a:endParaRPr lang="en-US" sz="4800" b="1" dirty="0" smtClean="0">
              <a:solidFill>
                <a:schemeClr val="tx2"/>
              </a:solidFill>
              <a:effectLst/>
              <a:cs typeface="B Nazanin" pitchFamily="2" charset="-78"/>
            </a:endParaRPr>
          </a:p>
          <a:p>
            <a:pPr marL="0" indent="0" algn="ctr" eaLnBrk="1" hangingPunct="1">
              <a:buNone/>
              <a:defRPr/>
            </a:pPr>
            <a:r>
              <a:rPr lang="fa-IR" sz="6000" b="1" kern="1200" dirty="0">
                <a:solidFill>
                  <a:srgbClr val="FF0000"/>
                </a:solidFill>
                <a:latin typeface="Times New Roman" pitchFamily="18" charset="0"/>
                <a:cs typeface="Times New Roman" pitchFamily="18" charset="0"/>
              </a:rPr>
              <a:t>→</a:t>
            </a:r>
            <a:r>
              <a:rPr lang="en-US" sz="6000" b="1" kern="1200" dirty="0" err="1">
                <a:solidFill>
                  <a:srgbClr val="FF0000"/>
                </a:solidFill>
                <a:latin typeface="Times New Roman" pitchFamily="18" charset="0"/>
                <a:cs typeface="Times New Roman" pitchFamily="18" charset="0"/>
              </a:rPr>
              <a:t>Py</a:t>
            </a:r>
            <a:r>
              <a:rPr lang="en-US" sz="6000" b="1" kern="1200" dirty="0">
                <a:solidFill>
                  <a:srgbClr val="FF0000"/>
                </a:solidFill>
                <a:latin typeface="Times New Roman" pitchFamily="18" charset="0"/>
                <a:cs typeface="Times New Roman" pitchFamily="18" charset="0"/>
              </a:rPr>
              <a:t> </a:t>
            </a:r>
            <a:r>
              <a:rPr lang="fa-IR" sz="6000" b="1" kern="1200" dirty="0">
                <a:solidFill>
                  <a:srgbClr val="FF0000"/>
                </a:solidFill>
                <a:latin typeface="Times New Roman" pitchFamily="18" charset="0"/>
                <a:cs typeface="Times New Roman" pitchFamily="18" charset="0"/>
              </a:rPr>
              <a:t>⁄</a:t>
            </a:r>
            <a:r>
              <a:rPr lang="en-US" sz="6000" b="1" kern="1200" dirty="0">
                <a:solidFill>
                  <a:srgbClr val="FF0000"/>
                </a:solidFill>
                <a:latin typeface="Times New Roman" pitchFamily="18" charset="0"/>
                <a:cs typeface="Times New Roman" pitchFamily="18" charset="0"/>
              </a:rPr>
              <a:t>- Px </a:t>
            </a:r>
            <a:r>
              <a:rPr lang="fa-IR" sz="6000" b="1" kern="1200" dirty="0">
                <a:solidFill>
                  <a:srgbClr val="FF0000"/>
                </a:solidFill>
                <a:latin typeface="Times New Roman" pitchFamily="18" charset="0"/>
                <a:cs typeface="Times New Roman" pitchFamily="18" charset="0"/>
              </a:rPr>
              <a:t> = </a:t>
            </a:r>
            <a:r>
              <a:rPr lang="en-US" sz="6000" b="1" kern="1200" dirty="0" err="1" smtClean="0">
                <a:solidFill>
                  <a:srgbClr val="FF0000"/>
                </a:solidFill>
                <a:latin typeface="Times New Roman" pitchFamily="18" charset="0"/>
                <a:cs typeface="Times New Roman" pitchFamily="18" charset="0"/>
              </a:rPr>
              <a:t>MUy</a:t>
            </a:r>
            <a:r>
              <a:rPr lang="fa-IR" sz="6000" b="1" kern="1200" dirty="0" smtClean="0">
                <a:solidFill>
                  <a:srgbClr val="FF0000"/>
                </a:solidFill>
                <a:latin typeface="Times New Roman" pitchFamily="18" charset="0"/>
                <a:cs typeface="Times New Roman" pitchFamily="18" charset="0"/>
              </a:rPr>
              <a:t> </a:t>
            </a:r>
            <a:r>
              <a:rPr lang="fa-IR" sz="6000" b="1" kern="1200" dirty="0">
                <a:solidFill>
                  <a:srgbClr val="FF0000"/>
                </a:solidFill>
                <a:latin typeface="Times New Roman" pitchFamily="18" charset="0"/>
                <a:cs typeface="Times New Roman" pitchFamily="18" charset="0"/>
              </a:rPr>
              <a:t>⁄  </a:t>
            </a:r>
            <a:r>
              <a:rPr lang="en-US" sz="6000" b="1" kern="1200" dirty="0">
                <a:solidFill>
                  <a:srgbClr val="FF0000"/>
                </a:solidFill>
                <a:latin typeface="Times New Roman" pitchFamily="18" charset="0"/>
                <a:cs typeface="Times New Roman" pitchFamily="18" charset="0"/>
              </a:rPr>
              <a:t>-</a:t>
            </a:r>
            <a:r>
              <a:rPr lang="en-US" sz="6000" b="1" kern="1200" dirty="0" err="1" smtClean="0">
                <a:solidFill>
                  <a:srgbClr val="FF0000"/>
                </a:solidFill>
                <a:latin typeface="Times New Roman" pitchFamily="18" charset="0"/>
                <a:cs typeface="Times New Roman" pitchFamily="18" charset="0"/>
              </a:rPr>
              <a:t>MUx</a:t>
            </a:r>
            <a:endParaRPr lang="en-US" sz="6000" b="1" kern="1200" dirty="0">
              <a:solidFill>
                <a:srgbClr val="FF0000"/>
              </a:solidFill>
              <a:latin typeface="Times New Roman" pitchFamily="18" charset="0"/>
              <a:cs typeface="Times New Roman" pitchFamily="18" charset="0"/>
            </a:endParaRPr>
          </a:p>
          <a:p>
            <a:pPr marL="0" indent="0" algn="ctr" eaLnBrk="1" hangingPunct="1">
              <a:buNone/>
              <a:defRPr/>
            </a:pPr>
            <a:r>
              <a:rPr lang="en-US" sz="4800" b="1" dirty="0" smtClean="0">
                <a:solidFill>
                  <a:schemeClr val="tx2"/>
                </a:solidFill>
                <a:effectLst/>
                <a:cs typeface="B Nazanin" pitchFamily="2" charset="-78"/>
              </a:rPr>
              <a:t> </a:t>
            </a:r>
            <a:r>
              <a:rPr lang="fa-IR" sz="4800" b="1" dirty="0" smtClean="0">
                <a:solidFill>
                  <a:schemeClr val="tx2"/>
                </a:solidFill>
                <a:effectLst/>
                <a:cs typeface="B Nazanin" pitchFamily="2" charset="-78"/>
              </a:rPr>
              <a:t> </a:t>
            </a:r>
            <a:r>
              <a:rPr lang="en-US" sz="6600" b="1" kern="1200" dirty="0" err="1" smtClean="0">
                <a:solidFill>
                  <a:srgbClr val="FF0000"/>
                </a:solidFill>
                <a:latin typeface="Times New Roman" pitchFamily="18" charset="0"/>
                <a:cs typeface="Times New Roman" pitchFamily="18" charset="0"/>
              </a:rPr>
              <a:t>py</a:t>
            </a:r>
            <a:r>
              <a:rPr lang="fa-IR" sz="6600" b="1" kern="1200" dirty="0" smtClean="0">
                <a:solidFill>
                  <a:srgbClr val="FF0000"/>
                </a:solidFill>
                <a:latin typeface="Times New Roman" pitchFamily="18" charset="0"/>
                <a:cs typeface="Times New Roman" pitchFamily="18" charset="0"/>
              </a:rPr>
              <a:t> </a:t>
            </a:r>
            <a:r>
              <a:rPr lang="fa-IR" sz="6600" b="1" kern="1200" dirty="0">
                <a:solidFill>
                  <a:srgbClr val="FF0000"/>
                </a:solidFill>
                <a:latin typeface="Times New Roman" pitchFamily="18" charset="0"/>
                <a:cs typeface="Times New Roman" pitchFamily="18" charset="0"/>
              </a:rPr>
              <a:t>⁄ </a:t>
            </a:r>
            <a:r>
              <a:rPr lang="en-US" sz="6600" b="1" kern="1200" dirty="0" err="1" smtClean="0">
                <a:solidFill>
                  <a:srgbClr val="FF0000"/>
                </a:solidFill>
                <a:latin typeface="Times New Roman" pitchFamily="18" charset="0"/>
                <a:cs typeface="Times New Roman" pitchFamily="18" charset="0"/>
              </a:rPr>
              <a:t>MUy</a:t>
            </a:r>
            <a:r>
              <a:rPr lang="fa-IR" sz="6600" b="1" kern="1200" dirty="0" smtClean="0">
                <a:solidFill>
                  <a:srgbClr val="FF0000"/>
                </a:solidFill>
                <a:latin typeface="Times New Roman" pitchFamily="18" charset="0"/>
                <a:cs typeface="Times New Roman" pitchFamily="18" charset="0"/>
              </a:rPr>
              <a:t> = </a:t>
            </a:r>
            <a:r>
              <a:rPr lang="en-US" sz="6600" b="1" kern="1200" dirty="0" smtClean="0">
                <a:solidFill>
                  <a:srgbClr val="FF0000"/>
                </a:solidFill>
                <a:latin typeface="Times New Roman" pitchFamily="18" charset="0"/>
                <a:cs typeface="Times New Roman" pitchFamily="18" charset="0"/>
              </a:rPr>
              <a:t>Px</a:t>
            </a:r>
            <a:r>
              <a:rPr lang="fa-IR" sz="6600" b="1" kern="1200" dirty="0" smtClean="0">
                <a:solidFill>
                  <a:srgbClr val="FF0000"/>
                </a:solidFill>
                <a:latin typeface="Times New Roman" pitchFamily="18" charset="0"/>
                <a:cs typeface="Times New Roman" pitchFamily="18" charset="0"/>
              </a:rPr>
              <a:t> </a:t>
            </a:r>
            <a:r>
              <a:rPr lang="fa-IR" sz="6600" b="1" kern="1200" dirty="0">
                <a:solidFill>
                  <a:srgbClr val="FF0000"/>
                </a:solidFill>
                <a:latin typeface="Times New Roman" pitchFamily="18" charset="0"/>
                <a:cs typeface="Times New Roman" pitchFamily="18" charset="0"/>
              </a:rPr>
              <a:t>⁄ </a:t>
            </a:r>
            <a:r>
              <a:rPr lang="en-US" sz="6600" b="1" kern="1200" dirty="0" err="1" smtClean="0">
                <a:solidFill>
                  <a:srgbClr val="FF0000"/>
                </a:solidFill>
                <a:latin typeface="Times New Roman" pitchFamily="18" charset="0"/>
                <a:cs typeface="Times New Roman" pitchFamily="18" charset="0"/>
              </a:rPr>
              <a:t>MUx</a:t>
            </a:r>
            <a:endParaRPr lang="en-US" sz="6600" b="1" kern="1200" dirty="0">
              <a:solidFill>
                <a:srgbClr val="FF0000"/>
              </a:solidFill>
              <a:latin typeface="Times New Roman" pitchFamily="18" charset="0"/>
              <a:cs typeface="Times New Roman" pitchFamily="18" charset="0"/>
            </a:endParaRPr>
          </a:p>
          <a:p>
            <a:pPr marL="0" indent="0" algn="ctr" eaLnBrk="1" hangingPunct="1">
              <a:buNone/>
              <a:defRPr/>
            </a:pPr>
            <a:r>
              <a:rPr lang="fa-IR" sz="4800" b="1" dirty="0">
                <a:solidFill>
                  <a:schemeClr val="tx2"/>
                </a:solidFill>
                <a:effectLst/>
                <a:cs typeface="B Nazanin" pitchFamily="2" charset="-78"/>
              </a:rPr>
              <a:t>مصرف کننده با برابر قرار دادن مطلوبیت نهایی هر ریال مصرف روی دو کالای </a:t>
            </a:r>
            <a:r>
              <a:rPr lang="en-US" sz="4800" b="1" dirty="0" smtClean="0">
                <a:solidFill>
                  <a:schemeClr val="tx2"/>
                </a:solidFill>
                <a:effectLst/>
                <a:cs typeface="B Nazanin" pitchFamily="2" charset="-78"/>
              </a:rPr>
              <a:t> </a:t>
            </a:r>
            <a:r>
              <a:rPr lang="en-US" sz="6600" b="1" kern="1200" dirty="0" smtClean="0">
                <a:solidFill>
                  <a:srgbClr val="FF0000"/>
                </a:solidFill>
                <a:latin typeface="Times New Roman" pitchFamily="18" charset="0"/>
                <a:cs typeface="Times New Roman" pitchFamily="18" charset="0"/>
              </a:rPr>
              <a:t>X </a:t>
            </a:r>
            <a:r>
              <a:rPr lang="fa-IR" sz="4800" b="1" dirty="0" smtClean="0">
                <a:solidFill>
                  <a:schemeClr val="tx2"/>
                </a:solidFill>
                <a:effectLst/>
                <a:cs typeface="B Nazanin" pitchFamily="2" charset="-78"/>
              </a:rPr>
              <a:t>و</a:t>
            </a:r>
            <a:r>
              <a:rPr lang="en-US" sz="4800" b="1" dirty="0" smtClean="0">
                <a:solidFill>
                  <a:schemeClr val="tx2"/>
                </a:solidFill>
                <a:effectLst/>
                <a:cs typeface="B Nazanin" pitchFamily="2" charset="-78"/>
              </a:rPr>
              <a:t> </a:t>
            </a:r>
            <a:r>
              <a:rPr lang="en-US" sz="6600" b="1" kern="1200" dirty="0" smtClean="0">
                <a:solidFill>
                  <a:srgbClr val="FF0000"/>
                </a:solidFill>
                <a:latin typeface="Times New Roman" pitchFamily="18" charset="0"/>
                <a:cs typeface="Times New Roman" pitchFamily="18" charset="0"/>
              </a:rPr>
              <a:t>Y</a:t>
            </a:r>
            <a:r>
              <a:rPr lang="fa-IR" sz="4800" b="1" dirty="0" smtClean="0">
                <a:solidFill>
                  <a:schemeClr val="tx2"/>
                </a:solidFill>
                <a:effectLst/>
                <a:cs typeface="B Nazanin" pitchFamily="2" charset="-78"/>
              </a:rPr>
              <a:t>، </a:t>
            </a:r>
            <a:r>
              <a:rPr lang="fa-IR" sz="4800" b="1" dirty="0">
                <a:solidFill>
                  <a:schemeClr val="tx2"/>
                </a:solidFill>
                <a:effectLst/>
                <a:cs typeface="B Nazanin" pitchFamily="2" charset="-78"/>
              </a:rPr>
              <a:t>مطلوبیت خود را به حداکثر می رساند. </a:t>
            </a:r>
            <a:endParaRPr lang="en-US" sz="4800" b="1" dirty="0">
              <a:solidFill>
                <a:schemeClr val="tx2"/>
              </a:solidFill>
              <a:effectLst/>
              <a:cs typeface="B Nazanin" pitchFamily="2" charset="-78"/>
            </a:endParaRPr>
          </a:p>
        </p:txBody>
      </p:sp>
    </p:spTree>
    <p:extLst>
      <p:ext uri="{BB962C8B-B14F-4D97-AF65-F5344CB8AC3E}">
        <p14:creationId xmlns:p14="http://schemas.microsoft.com/office/powerpoint/2010/main" val="1531855942"/>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421035"/>
            <a:ext cx="8229600" cy="8477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استخراج منحنی تقاضا به کمک منحنی های بی تفاوتی :</a:t>
            </a:r>
            <a:endParaRPr lang="en-US" sz="4800" b="1" dirty="0">
              <a:solidFill>
                <a:srgbClr val="FF0000"/>
              </a:solidFill>
              <a:latin typeface="+mn-lt"/>
              <a:ea typeface="+mn-ea"/>
              <a:cs typeface="B Nazanin" pitchFamily="2" charset="-78"/>
            </a:endParaRPr>
          </a:p>
        </p:txBody>
      </p:sp>
      <p:sp>
        <p:nvSpPr>
          <p:cNvPr id="166915" name="Rectangle 3"/>
          <p:cNvSpPr>
            <a:spLocks noGrp="1" noChangeArrowheads="1"/>
          </p:cNvSpPr>
          <p:nvPr>
            <p:ph idx="1"/>
          </p:nvPr>
        </p:nvSpPr>
        <p:spPr>
          <a:xfrm>
            <a:off x="457200" y="1918097"/>
            <a:ext cx="8229600" cy="4967287"/>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chemeClr val="tx2"/>
                </a:solidFill>
                <a:cs typeface="B Nazanin" pitchFamily="2" charset="-78"/>
              </a:rPr>
              <a:t>منحنی تقاضا، مقدار </a:t>
            </a:r>
            <a:r>
              <a:rPr lang="fa-IR" sz="4000" b="1" dirty="0" smtClean="0">
                <a:solidFill>
                  <a:schemeClr val="tx2"/>
                </a:solidFill>
                <a:cs typeface="B Nazanin" pitchFamily="2" charset="-78"/>
              </a:rPr>
              <a:t>کالای </a:t>
            </a:r>
            <a:r>
              <a:rPr lang="en-US" sz="6600" b="1" kern="1200" dirty="0" smtClean="0">
                <a:solidFill>
                  <a:srgbClr val="FF0000"/>
                </a:solidFill>
                <a:latin typeface="Times New Roman" pitchFamily="18" charset="0"/>
                <a:cs typeface="Times New Roman" pitchFamily="18" charset="0"/>
              </a:rPr>
              <a:t>X</a:t>
            </a:r>
            <a:r>
              <a:rPr lang="fa-IR" sz="4000" b="1" dirty="0" smtClean="0">
                <a:solidFill>
                  <a:schemeClr val="tx2"/>
                </a:solidFill>
                <a:cs typeface="B Nazanin" pitchFamily="2" charset="-78"/>
              </a:rPr>
              <a:t> </a:t>
            </a:r>
            <a:r>
              <a:rPr lang="fa-IR" sz="4000" b="1" dirty="0">
                <a:solidFill>
                  <a:schemeClr val="tx2"/>
                </a:solidFill>
                <a:cs typeface="B Nazanin" pitchFamily="2" charset="-78"/>
              </a:rPr>
              <a:t>را برحسب قیمت های متفاوت آن کالا نشان می </a:t>
            </a:r>
            <a:r>
              <a:rPr lang="fa-IR" sz="4000" b="1" dirty="0" smtClean="0">
                <a:solidFill>
                  <a:schemeClr val="tx2"/>
                </a:solidFill>
                <a:cs typeface="B Nazanin" pitchFamily="2" charset="-78"/>
              </a:rPr>
              <a:t>دهد</a:t>
            </a:r>
            <a:r>
              <a:rPr lang="en-US" sz="4000" b="1" dirty="0" smtClean="0">
                <a:solidFill>
                  <a:schemeClr val="tx2"/>
                </a:solidFill>
                <a:cs typeface="B Nazanin" pitchFamily="2" charset="-78"/>
              </a:rPr>
              <a:t>.</a:t>
            </a:r>
            <a:r>
              <a:rPr lang="fa-IR" sz="4000" b="1" dirty="0" smtClean="0">
                <a:solidFill>
                  <a:schemeClr val="tx2"/>
                </a:solidFill>
                <a:cs typeface="B Nazanin" pitchFamily="2" charset="-78"/>
              </a:rPr>
              <a:t> </a:t>
            </a:r>
            <a:r>
              <a:rPr lang="fa-IR" sz="4000" b="1" dirty="0">
                <a:solidFill>
                  <a:schemeClr val="tx2"/>
                </a:solidFill>
                <a:cs typeface="B Nazanin" pitchFamily="2" charset="-78"/>
              </a:rPr>
              <a:t>البته در شرایطی که همیشه مصرف کننده به حداکثر مطلوبیت ممکن دست یابد.                                               </a:t>
            </a:r>
            <a:endParaRPr lang="en-US" sz="4000" b="1" dirty="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pPr algn="just" eaLnBrk="1" hangingPunct="1">
              <a:defRPr/>
            </a:pPr>
            <a:endParaRPr lang="en-US" smtClean="0"/>
          </a:p>
        </p:txBody>
      </p:sp>
      <p:sp>
        <p:nvSpPr>
          <p:cNvPr id="283651" name="Rectangle 3"/>
          <p:cNvSpPr>
            <a:spLocks noGrp="1" noChangeArrowheads="1"/>
          </p:cNvSpPr>
          <p:nvPr>
            <p:ph idx="1"/>
          </p:nvPr>
        </p:nvSpPr>
        <p:spPr/>
        <p:txBody>
          <a:bodyPr/>
          <a:lstStyle/>
          <a:p>
            <a:pPr eaLnBrk="1" hangingPunct="1">
              <a:defRPr/>
            </a:pPr>
            <a:endParaRPr lang="en-US" smtClean="0"/>
          </a:p>
        </p:txBody>
      </p:sp>
      <p:pic>
        <p:nvPicPr>
          <p:cNvPr id="190468" name="Picture 4" descr="a10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l="23291"/>
          <a:stretch/>
        </p:blipFill>
        <p:spPr bwMode="auto">
          <a:xfrm>
            <a:off x="-36512" y="3630"/>
            <a:ext cx="9180512" cy="6854370"/>
          </a:xfrm>
          <a:prstGeom prst="rect">
            <a:avLst/>
          </a:prstGeom>
          <a:noFill/>
          <a:ln w="9525">
            <a:noFill/>
            <a:miter lim="800000"/>
            <a:headEnd/>
            <a:tailEnd/>
          </a:ln>
        </p:spPr>
      </p:pic>
      <p:sp>
        <p:nvSpPr>
          <p:cNvPr id="5" name="Rounded Rectangular Callout 4"/>
          <p:cNvSpPr/>
          <p:nvPr/>
        </p:nvSpPr>
        <p:spPr bwMode="auto">
          <a:xfrm>
            <a:off x="2915816" y="24066"/>
            <a:ext cx="6079094" cy="1152128"/>
          </a:xfrm>
          <a:prstGeom prst="wedgeRoundRectCallout">
            <a:avLst>
              <a:gd name="adj1" fmla="val -66647"/>
              <a:gd name="adj2" fmla="val 85974"/>
              <a:gd name="adj3" fmla="val 16667"/>
            </a:avLst>
          </a:prstGeom>
          <a:solidFill>
            <a:srgbClr val="2D8B5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2800" b="1" dirty="0">
                <a:solidFill>
                  <a:schemeClr val="tx2"/>
                </a:solidFill>
                <a:latin typeface="Times New Roman" panose="02020603050405020304" pitchFamily="18" charset="0"/>
                <a:cs typeface="B Nazanin" panose="00000400000000000000" pitchFamily="2" charset="-78"/>
              </a:rPr>
              <a:t>هنگامی قیمت </a:t>
            </a:r>
            <a:r>
              <a:rPr lang="en-US" sz="3600" b="1" dirty="0">
                <a:solidFill>
                  <a:srgbClr val="FF0000"/>
                </a:solidFill>
                <a:latin typeface="Times New Roman" pitchFamily="18" charset="0"/>
                <a:cs typeface="B Nazanin" panose="00000400000000000000" pitchFamily="2" charset="-78"/>
              </a:rPr>
              <a:t>X</a:t>
            </a:r>
            <a:r>
              <a:rPr lang="fa-IR" sz="2800" b="1" dirty="0">
                <a:solidFill>
                  <a:schemeClr val="tx2"/>
                </a:solidFill>
                <a:latin typeface="Times New Roman" panose="02020603050405020304" pitchFamily="18" charset="0"/>
                <a:cs typeface="B Nazanin" panose="00000400000000000000" pitchFamily="2" charset="-78"/>
              </a:rPr>
              <a:t> ،</a:t>
            </a:r>
            <a:r>
              <a:rPr lang="en-US" sz="3600" b="1" dirty="0">
                <a:solidFill>
                  <a:srgbClr val="FF0000"/>
                </a:solidFill>
                <a:latin typeface="Times New Roman" panose="02020603050405020304" pitchFamily="18" charset="0"/>
                <a:cs typeface="B Nazanin" panose="00000400000000000000" pitchFamily="2" charset="-78"/>
              </a:rPr>
              <a:t>Px</a:t>
            </a:r>
            <a:r>
              <a:rPr lang="en-US" sz="2800" b="1" dirty="0">
                <a:solidFill>
                  <a:srgbClr val="FF0000"/>
                </a:solidFill>
                <a:latin typeface="Times New Roman" panose="02020603050405020304" pitchFamily="18" charset="0"/>
                <a:cs typeface="B Nazanin" panose="00000400000000000000" pitchFamily="2" charset="-78"/>
              </a:rPr>
              <a:t>1</a:t>
            </a:r>
            <a:r>
              <a:rPr lang="fa-IR" sz="2800" b="1" dirty="0">
                <a:solidFill>
                  <a:srgbClr val="FF0000"/>
                </a:solidFill>
                <a:latin typeface="Times New Roman" panose="02020603050405020304" pitchFamily="18" charset="0"/>
                <a:cs typeface="B Nazanin" panose="00000400000000000000" pitchFamily="2" charset="-78"/>
              </a:rPr>
              <a:t> </a:t>
            </a:r>
            <a:r>
              <a:rPr lang="fa-IR" sz="2800" b="1" dirty="0">
                <a:solidFill>
                  <a:schemeClr val="tx2"/>
                </a:solidFill>
                <a:latin typeface="Times New Roman" panose="02020603050405020304" pitchFamily="18" charset="0"/>
                <a:cs typeface="B Nazanin" panose="00000400000000000000" pitchFamily="2" charset="-78"/>
              </a:rPr>
              <a:t>است نقطه </a:t>
            </a:r>
            <a:r>
              <a:rPr lang="en-US" sz="3600" b="1" dirty="0">
                <a:solidFill>
                  <a:srgbClr val="FF0000"/>
                </a:solidFill>
                <a:latin typeface="Times New Roman" pitchFamily="18" charset="0"/>
                <a:cs typeface="B Nazanin" panose="00000400000000000000" pitchFamily="2" charset="-78"/>
              </a:rPr>
              <a:t>A</a:t>
            </a:r>
            <a:r>
              <a:rPr lang="fa-IR" sz="2800" b="1" dirty="0">
                <a:solidFill>
                  <a:schemeClr val="tx2"/>
                </a:solidFill>
                <a:latin typeface="Times New Roman" panose="02020603050405020304" pitchFamily="18" charset="0"/>
                <a:cs typeface="B Nazanin" panose="00000400000000000000" pitchFamily="2" charset="-78"/>
              </a:rPr>
              <a:t> حداکثر مطلوبیت مصرف کننده را بدست می دهد</a:t>
            </a:r>
            <a:endParaRPr lang="en-US" sz="2800" b="1" dirty="0">
              <a:solidFill>
                <a:schemeClr val="tx2"/>
              </a:solidFill>
              <a:cs typeface="B Nazanin" pitchFamily="2" charset="-78"/>
            </a:endParaRPr>
          </a:p>
        </p:txBody>
      </p:sp>
      <p:sp>
        <p:nvSpPr>
          <p:cNvPr id="6" name="Rounded Rectangular Callout 5"/>
          <p:cNvSpPr/>
          <p:nvPr/>
        </p:nvSpPr>
        <p:spPr bwMode="auto">
          <a:xfrm>
            <a:off x="3064906" y="3748096"/>
            <a:ext cx="6079094" cy="1152128"/>
          </a:xfrm>
          <a:prstGeom prst="wedgeRoundRectCallout">
            <a:avLst>
              <a:gd name="adj1" fmla="val -69341"/>
              <a:gd name="adj2" fmla="val 91897"/>
              <a:gd name="adj3" fmla="val 16667"/>
            </a:avLst>
          </a:prstGeom>
          <a:solidFill>
            <a:srgbClr val="2D8B5C"/>
          </a:solidFill>
          <a:ln w="9525" cap="flat" cmpd="sng" algn="ctr">
            <a:solidFill>
              <a:srgbClr val="008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b="1" dirty="0">
                <a:solidFill>
                  <a:schemeClr val="tx2"/>
                </a:solidFill>
                <a:latin typeface="Times New Roman" panose="02020603050405020304" pitchFamily="18" charset="0"/>
                <a:cs typeface="B Nazanin" panose="00000400000000000000" pitchFamily="2" charset="-78"/>
              </a:rPr>
              <a:t>در این ترکیب، مصرف کننده مقدار </a:t>
            </a:r>
            <a:r>
              <a:rPr lang="en-US" sz="2400" b="1" dirty="0">
                <a:solidFill>
                  <a:srgbClr val="FF0000"/>
                </a:solidFill>
                <a:latin typeface="Times New Roman" pitchFamily="18" charset="0"/>
                <a:cs typeface="B Nazanin" panose="00000400000000000000" pitchFamily="2" charset="-78"/>
              </a:rPr>
              <a:t>X1</a:t>
            </a:r>
            <a:r>
              <a:rPr lang="fa-IR" b="1" dirty="0">
                <a:solidFill>
                  <a:schemeClr val="tx2"/>
                </a:solidFill>
                <a:latin typeface="Times New Roman" panose="02020603050405020304" pitchFamily="18" charset="0"/>
                <a:cs typeface="B Nazanin" panose="00000400000000000000" pitchFamily="2" charset="-78"/>
              </a:rPr>
              <a:t> از کالای </a:t>
            </a:r>
            <a:r>
              <a:rPr lang="en-US" sz="2400" b="1" dirty="0">
                <a:solidFill>
                  <a:srgbClr val="FF0000"/>
                </a:solidFill>
                <a:latin typeface="Times New Roman" pitchFamily="18" charset="0"/>
                <a:cs typeface="B Nazanin" panose="00000400000000000000" pitchFamily="2" charset="-78"/>
              </a:rPr>
              <a:t>X</a:t>
            </a:r>
            <a:r>
              <a:rPr lang="fa-IR" b="1" dirty="0">
                <a:solidFill>
                  <a:schemeClr val="tx2"/>
                </a:solidFill>
                <a:latin typeface="Times New Roman" panose="02020603050405020304" pitchFamily="18" charset="0"/>
                <a:cs typeface="B Nazanin" panose="00000400000000000000" pitchFamily="2" charset="-78"/>
              </a:rPr>
              <a:t> را در قیمت</a:t>
            </a:r>
            <a:r>
              <a:rPr lang="en-US" b="1" dirty="0">
                <a:solidFill>
                  <a:schemeClr val="tx2"/>
                </a:solidFill>
                <a:latin typeface="Times New Roman" panose="02020603050405020304" pitchFamily="18" charset="0"/>
                <a:cs typeface="B Nazanin" panose="00000400000000000000" pitchFamily="2" charset="-78"/>
              </a:rPr>
              <a:t> </a:t>
            </a:r>
            <a:r>
              <a:rPr lang="en-US" sz="2400" b="1" dirty="0">
                <a:solidFill>
                  <a:srgbClr val="FF0000"/>
                </a:solidFill>
                <a:latin typeface="Times New Roman" panose="02020603050405020304" pitchFamily="18" charset="0"/>
                <a:cs typeface="B Nazanin" panose="00000400000000000000" pitchFamily="2" charset="-78"/>
              </a:rPr>
              <a:t>Px</a:t>
            </a:r>
            <a:r>
              <a:rPr lang="en-US" b="1" dirty="0">
                <a:solidFill>
                  <a:srgbClr val="FF0000"/>
                </a:solidFill>
                <a:latin typeface="Times New Roman" panose="02020603050405020304" pitchFamily="18" charset="0"/>
                <a:cs typeface="B Nazanin" panose="00000400000000000000" pitchFamily="2" charset="-78"/>
              </a:rPr>
              <a:t>1</a:t>
            </a:r>
            <a:r>
              <a:rPr lang="en-US" sz="2400" b="1" dirty="0">
                <a:solidFill>
                  <a:schemeClr val="tx2"/>
                </a:solidFill>
                <a:latin typeface="Times New Roman" panose="02020603050405020304" pitchFamily="18" charset="0"/>
                <a:cs typeface="B Nazanin" panose="00000400000000000000" pitchFamily="2" charset="-78"/>
              </a:rPr>
              <a:t>  </a:t>
            </a:r>
            <a:r>
              <a:rPr lang="fa-IR" b="1" dirty="0">
                <a:solidFill>
                  <a:schemeClr val="tx2"/>
                </a:solidFill>
                <a:latin typeface="Times New Roman" panose="02020603050405020304" pitchFamily="18" charset="0"/>
                <a:cs typeface="B Nazanin" panose="00000400000000000000" pitchFamily="2" charset="-78"/>
              </a:rPr>
              <a:t>تقاضا می کند که نقطه</a:t>
            </a:r>
            <a:r>
              <a:rPr lang="en-US" b="1" dirty="0">
                <a:solidFill>
                  <a:schemeClr val="tx2"/>
                </a:solidFill>
                <a:latin typeface="Times New Roman" panose="02020603050405020304" pitchFamily="18" charset="0"/>
                <a:cs typeface="B Nazanin" panose="00000400000000000000" pitchFamily="2" charset="-78"/>
              </a:rPr>
              <a:t>  </a:t>
            </a:r>
            <a:r>
              <a:rPr lang="en-US" sz="2400" b="1" dirty="0">
                <a:solidFill>
                  <a:srgbClr val="FF0000"/>
                </a:solidFill>
                <a:latin typeface="Times New Roman" panose="02020603050405020304" pitchFamily="18" charset="0"/>
                <a:cs typeface="B Nazanin" panose="00000400000000000000" pitchFamily="2" charset="-78"/>
              </a:rPr>
              <a:t>A</a:t>
            </a:r>
            <a:r>
              <a:rPr lang="en-US" b="1" dirty="0">
                <a:solidFill>
                  <a:srgbClr val="FF0000"/>
                </a:solidFill>
                <a:latin typeface="Times New Roman" panose="02020603050405020304" pitchFamily="18" charset="0"/>
                <a:cs typeface="B Nazanin" panose="00000400000000000000" pitchFamily="2" charset="-78"/>
              </a:rPr>
              <a:t>´</a:t>
            </a:r>
            <a:r>
              <a:rPr lang="en-US" b="1" dirty="0">
                <a:solidFill>
                  <a:schemeClr val="tx2"/>
                </a:solidFill>
                <a:latin typeface="Times New Roman" panose="02020603050405020304" pitchFamily="18" charset="0"/>
                <a:cs typeface="B Nazanin" panose="00000400000000000000" pitchFamily="2" charset="-78"/>
              </a:rPr>
              <a:t> </a:t>
            </a:r>
            <a:r>
              <a:rPr lang="fa-IR" b="1" dirty="0">
                <a:solidFill>
                  <a:schemeClr val="tx2"/>
                </a:solidFill>
                <a:latin typeface="Times New Roman" panose="02020603050405020304" pitchFamily="18" charset="0"/>
                <a:cs typeface="B Nazanin" panose="00000400000000000000" pitchFamily="2" charset="-78"/>
              </a:rPr>
              <a:t>معادل نقطه </a:t>
            </a:r>
            <a:r>
              <a:rPr lang="en-US" sz="2400" b="1" dirty="0">
                <a:solidFill>
                  <a:srgbClr val="FF0000"/>
                </a:solidFill>
                <a:latin typeface="Times New Roman" panose="02020603050405020304" pitchFamily="18" charset="0"/>
                <a:cs typeface="B Nazanin" panose="00000400000000000000" pitchFamily="2" charset="-78"/>
              </a:rPr>
              <a:t>A</a:t>
            </a:r>
            <a:r>
              <a:rPr lang="fa-IR" sz="2400" b="1" dirty="0">
                <a:solidFill>
                  <a:srgbClr val="FF0000"/>
                </a:solidFill>
                <a:latin typeface="Times New Roman" panose="02020603050405020304" pitchFamily="18" charset="0"/>
                <a:cs typeface="B Nazanin" panose="00000400000000000000" pitchFamily="2" charset="-78"/>
              </a:rPr>
              <a:t> </a:t>
            </a:r>
            <a:r>
              <a:rPr lang="fa-IR" b="1" dirty="0">
                <a:solidFill>
                  <a:schemeClr val="tx2"/>
                </a:solidFill>
                <a:latin typeface="Times New Roman" panose="02020603050405020304" pitchFamily="18" charset="0"/>
                <a:cs typeface="B Nazanin" panose="00000400000000000000" pitchFamily="2" charset="-78"/>
              </a:rPr>
              <a:t>در منحنی تقاضا می باشد</a:t>
            </a:r>
            <a:endParaRPr lang="en-US" b="1" dirty="0">
              <a:solidFill>
                <a:schemeClr val="tx2"/>
              </a:solidFill>
              <a:cs typeface="B Nazanin" pitchFamily="2" charset="-78"/>
            </a:endParaRPr>
          </a:p>
        </p:txBody>
      </p:sp>
      <p:sp>
        <p:nvSpPr>
          <p:cNvPr id="7" name="Rounded Rectangular Callout 6"/>
          <p:cNvSpPr/>
          <p:nvPr/>
        </p:nvSpPr>
        <p:spPr bwMode="auto">
          <a:xfrm>
            <a:off x="2915816" y="37728"/>
            <a:ext cx="6079094" cy="1152128"/>
          </a:xfrm>
          <a:prstGeom prst="wedgeRoundRectCallout">
            <a:avLst>
              <a:gd name="adj1" fmla="val -42176"/>
              <a:gd name="adj2" fmla="val 120327"/>
              <a:gd name="adj3" fmla="val 16667"/>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2800" b="1" dirty="0">
                <a:solidFill>
                  <a:schemeClr val="tx2"/>
                </a:solidFill>
                <a:latin typeface="Times New Roman" panose="02020603050405020304" pitchFamily="18" charset="0"/>
                <a:cs typeface="B Nazanin" panose="00000400000000000000" pitchFamily="2" charset="-78"/>
              </a:rPr>
              <a:t>با کاهش قیمت</a:t>
            </a:r>
            <a:r>
              <a:rPr lang="en-US" sz="2800" b="1" dirty="0">
                <a:solidFill>
                  <a:srgbClr val="FF0000"/>
                </a:solidFill>
                <a:latin typeface="Times New Roman" panose="02020603050405020304" pitchFamily="18" charset="0"/>
                <a:cs typeface="B Nazanin" panose="00000400000000000000" pitchFamily="2" charset="-78"/>
              </a:rPr>
              <a:t>x</a:t>
            </a:r>
            <a:r>
              <a:rPr lang="en-US" sz="2800" b="1" dirty="0">
                <a:solidFill>
                  <a:schemeClr val="tx2"/>
                </a:solidFill>
                <a:latin typeface="Times New Roman" panose="02020603050405020304" pitchFamily="18" charset="0"/>
                <a:cs typeface="B Nazanin" panose="00000400000000000000" pitchFamily="2" charset="-78"/>
              </a:rPr>
              <a:t> </a:t>
            </a:r>
            <a:r>
              <a:rPr lang="fa-IR" sz="2800" b="1" dirty="0">
                <a:solidFill>
                  <a:schemeClr val="tx2"/>
                </a:solidFill>
                <a:latin typeface="Times New Roman" panose="02020603050405020304" pitchFamily="18" charset="0"/>
                <a:cs typeface="B Nazanin" panose="00000400000000000000" pitchFamily="2" charset="-78"/>
              </a:rPr>
              <a:t> به  </a:t>
            </a:r>
            <a:r>
              <a:rPr lang="en-US" sz="2800" b="1" dirty="0">
                <a:solidFill>
                  <a:srgbClr val="FF0000"/>
                </a:solidFill>
                <a:latin typeface="Times New Roman" panose="02020603050405020304" pitchFamily="18" charset="0"/>
                <a:cs typeface="B Nazanin" panose="00000400000000000000" pitchFamily="2" charset="-78"/>
              </a:rPr>
              <a:t>Px</a:t>
            </a:r>
            <a:r>
              <a:rPr lang="en-US" sz="2000" b="1" dirty="0">
                <a:solidFill>
                  <a:srgbClr val="FF0000"/>
                </a:solidFill>
                <a:latin typeface="Times New Roman" panose="02020603050405020304" pitchFamily="18" charset="0"/>
                <a:cs typeface="B Nazanin" panose="00000400000000000000" pitchFamily="2" charset="-78"/>
              </a:rPr>
              <a:t>2</a:t>
            </a:r>
            <a:r>
              <a:rPr lang="fa-IR" sz="2800" b="1" dirty="0">
                <a:solidFill>
                  <a:srgbClr val="FF0000"/>
                </a:solidFill>
                <a:latin typeface="Times New Roman" panose="02020603050405020304" pitchFamily="18" charset="0"/>
                <a:cs typeface="B Nazanin" panose="00000400000000000000" pitchFamily="2" charset="-78"/>
              </a:rPr>
              <a:t> </a:t>
            </a:r>
            <a:r>
              <a:rPr lang="fa-IR" sz="2800" b="1" dirty="0">
                <a:solidFill>
                  <a:schemeClr val="tx2"/>
                </a:solidFill>
                <a:latin typeface="Times New Roman" panose="02020603050405020304" pitchFamily="18" charset="0"/>
                <a:cs typeface="B Nazanin" panose="00000400000000000000" pitchFamily="2" charset="-78"/>
              </a:rPr>
              <a:t>و </a:t>
            </a:r>
            <a:r>
              <a:rPr lang="en-US" sz="2800" b="1" dirty="0">
                <a:solidFill>
                  <a:srgbClr val="FF0000"/>
                </a:solidFill>
                <a:latin typeface="Times New Roman" panose="02020603050405020304" pitchFamily="18" charset="0"/>
                <a:cs typeface="B Nazanin" panose="00000400000000000000" pitchFamily="2" charset="-78"/>
              </a:rPr>
              <a:t>Px</a:t>
            </a:r>
            <a:r>
              <a:rPr lang="en-US" sz="2000" b="1" dirty="0">
                <a:solidFill>
                  <a:srgbClr val="FF0000"/>
                </a:solidFill>
                <a:latin typeface="Times New Roman" panose="02020603050405020304" pitchFamily="18" charset="0"/>
                <a:cs typeface="B Nazanin" panose="00000400000000000000" pitchFamily="2" charset="-78"/>
              </a:rPr>
              <a:t>3</a:t>
            </a:r>
            <a:r>
              <a:rPr lang="fa-IR" sz="2800" b="1" dirty="0">
                <a:solidFill>
                  <a:schemeClr val="tx2"/>
                </a:solidFill>
                <a:latin typeface="Times New Roman" panose="02020603050405020304" pitchFamily="18" charset="0"/>
                <a:cs typeface="B Nazanin" panose="00000400000000000000" pitchFamily="2" charset="-78"/>
              </a:rPr>
              <a:t>  ، حداکثر مطلوبیت مصرف کننده به </a:t>
            </a:r>
            <a:r>
              <a:rPr lang="en-US" sz="2800" b="1" dirty="0">
                <a:solidFill>
                  <a:srgbClr val="FF0000"/>
                </a:solidFill>
                <a:latin typeface="Times New Roman" panose="02020603050405020304" pitchFamily="18" charset="0"/>
                <a:cs typeface="B Nazanin" panose="00000400000000000000" pitchFamily="2" charset="-78"/>
              </a:rPr>
              <a:t>B</a:t>
            </a:r>
            <a:r>
              <a:rPr lang="fa-IR" sz="2800" b="1" dirty="0">
                <a:solidFill>
                  <a:srgbClr val="FF0000"/>
                </a:solidFill>
                <a:latin typeface="Times New Roman" panose="02020603050405020304" pitchFamily="18" charset="0"/>
                <a:cs typeface="B Nazanin" panose="00000400000000000000" pitchFamily="2" charset="-78"/>
              </a:rPr>
              <a:t> </a:t>
            </a:r>
            <a:r>
              <a:rPr lang="fa-IR" sz="2800" b="1" dirty="0">
                <a:solidFill>
                  <a:schemeClr val="tx2"/>
                </a:solidFill>
                <a:latin typeface="Times New Roman" panose="02020603050405020304" pitchFamily="18" charset="0"/>
                <a:cs typeface="B Nazanin" panose="00000400000000000000" pitchFamily="2" charset="-78"/>
              </a:rPr>
              <a:t>و </a:t>
            </a:r>
            <a:r>
              <a:rPr lang="en-US" sz="2800" b="1" dirty="0">
                <a:solidFill>
                  <a:srgbClr val="FF0000"/>
                </a:solidFill>
                <a:latin typeface="Times New Roman" panose="02020603050405020304" pitchFamily="18" charset="0"/>
                <a:cs typeface="B Nazanin" panose="00000400000000000000" pitchFamily="2" charset="-78"/>
              </a:rPr>
              <a:t>C</a:t>
            </a:r>
            <a:r>
              <a:rPr lang="fa-IR" sz="2800" b="1" dirty="0">
                <a:solidFill>
                  <a:srgbClr val="FF0000"/>
                </a:solidFill>
                <a:latin typeface="Times New Roman" panose="02020603050405020304" pitchFamily="18" charset="0"/>
                <a:cs typeface="B Nazanin" panose="00000400000000000000" pitchFamily="2" charset="-78"/>
              </a:rPr>
              <a:t> </a:t>
            </a:r>
            <a:r>
              <a:rPr lang="fa-IR" sz="2800" b="1" dirty="0">
                <a:solidFill>
                  <a:schemeClr val="tx2"/>
                </a:solidFill>
                <a:latin typeface="Times New Roman" panose="02020603050405020304" pitchFamily="18" charset="0"/>
                <a:cs typeface="B Nazanin" panose="00000400000000000000" pitchFamily="2" charset="-78"/>
              </a:rPr>
              <a:t>منتقل می شود</a:t>
            </a:r>
            <a:endParaRPr lang="en-US" sz="2800" b="1" dirty="0">
              <a:solidFill>
                <a:schemeClr val="tx2"/>
              </a:solidFill>
              <a:cs typeface="B Nazanin" pitchFamily="2" charset="-78"/>
            </a:endParaRPr>
          </a:p>
        </p:txBody>
      </p:sp>
      <p:sp>
        <p:nvSpPr>
          <p:cNvPr id="9" name="Rounded Rectangular Callout 8"/>
          <p:cNvSpPr/>
          <p:nvPr/>
        </p:nvSpPr>
        <p:spPr bwMode="auto">
          <a:xfrm>
            <a:off x="3055277" y="3748096"/>
            <a:ext cx="6079094" cy="1152128"/>
          </a:xfrm>
          <a:prstGeom prst="wedgeRoundRectCallout">
            <a:avLst>
              <a:gd name="adj1" fmla="val -44646"/>
              <a:gd name="adj2" fmla="val 78867"/>
              <a:gd name="adj3" fmla="val 16667"/>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2800" b="1" dirty="0">
                <a:solidFill>
                  <a:schemeClr val="tx2"/>
                </a:solidFill>
                <a:latin typeface="Times New Roman" panose="02020603050405020304" pitchFamily="18" charset="0"/>
                <a:cs typeface="B Nazanin" panose="00000400000000000000" pitchFamily="2" charset="-78"/>
              </a:rPr>
              <a:t>که نقاط معادل آنها در منحنی تقاضا  </a:t>
            </a:r>
            <a:r>
              <a:rPr lang="en-US" sz="2800" b="1" dirty="0">
                <a:solidFill>
                  <a:schemeClr val="tx2"/>
                </a:solidFill>
                <a:latin typeface="Times New Roman" panose="02020603050405020304" pitchFamily="18" charset="0"/>
                <a:cs typeface="B Nazanin" panose="00000400000000000000" pitchFamily="2" charset="-78"/>
              </a:rPr>
              <a:t> </a:t>
            </a:r>
            <a:r>
              <a:rPr lang="en-US" sz="2800" b="1" dirty="0">
                <a:solidFill>
                  <a:srgbClr val="FF0000"/>
                </a:solidFill>
                <a:latin typeface="Times New Roman" panose="02020603050405020304" pitchFamily="18" charset="0"/>
                <a:cs typeface="B Nazanin" panose="00000400000000000000" pitchFamily="2" charset="-78"/>
              </a:rPr>
              <a:t>B´</a:t>
            </a:r>
            <a:r>
              <a:rPr lang="fa-IR" sz="2800" b="1" dirty="0">
                <a:solidFill>
                  <a:schemeClr val="tx2"/>
                </a:solidFill>
                <a:latin typeface="Times New Roman" panose="02020603050405020304" pitchFamily="18" charset="0"/>
                <a:cs typeface="B Nazanin" panose="00000400000000000000" pitchFamily="2" charset="-78"/>
              </a:rPr>
              <a:t>و</a:t>
            </a:r>
            <a:r>
              <a:rPr lang="en-US" sz="2800" b="1" dirty="0">
                <a:solidFill>
                  <a:schemeClr val="tx2"/>
                </a:solidFill>
                <a:latin typeface="Times New Roman" panose="02020603050405020304" pitchFamily="18" charset="0"/>
                <a:cs typeface="B Nazanin" panose="00000400000000000000" pitchFamily="2" charset="-78"/>
              </a:rPr>
              <a:t> </a:t>
            </a:r>
            <a:r>
              <a:rPr lang="en-US" sz="2800" b="1" dirty="0">
                <a:solidFill>
                  <a:srgbClr val="FF0000"/>
                </a:solidFill>
                <a:latin typeface="Times New Roman" panose="02020603050405020304" pitchFamily="18" charset="0"/>
                <a:cs typeface="B Nazanin" panose="00000400000000000000" pitchFamily="2" charset="-78"/>
              </a:rPr>
              <a:t>C´</a:t>
            </a:r>
            <a:r>
              <a:rPr lang="en-US" sz="2800" b="1" dirty="0">
                <a:solidFill>
                  <a:schemeClr val="tx2"/>
                </a:solidFill>
                <a:latin typeface="Times New Roman" panose="02020603050405020304" pitchFamily="18" charset="0"/>
                <a:cs typeface="B Nazanin" panose="00000400000000000000" pitchFamily="2" charset="-78"/>
              </a:rPr>
              <a:t> </a:t>
            </a:r>
            <a:r>
              <a:rPr lang="fa-IR" sz="2800" b="1" dirty="0">
                <a:solidFill>
                  <a:schemeClr val="tx2"/>
                </a:solidFill>
                <a:latin typeface="Times New Roman" panose="02020603050405020304" pitchFamily="18" charset="0"/>
                <a:cs typeface="B Nazanin" panose="00000400000000000000" pitchFamily="2" charset="-78"/>
              </a:rPr>
              <a:t>می </a:t>
            </a:r>
            <a:r>
              <a:rPr lang="fa-IR" sz="2800" b="1" dirty="0" smtClean="0">
                <a:solidFill>
                  <a:schemeClr val="tx2"/>
                </a:solidFill>
                <a:latin typeface="Times New Roman" panose="02020603050405020304" pitchFamily="18" charset="0"/>
                <a:cs typeface="B Nazanin" panose="00000400000000000000" pitchFamily="2" charset="-78"/>
              </a:rPr>
              <a:t>باشند</a:t>
            </a:r>
            <a:r>
              <a:rPr lang="en-US" sz="2800" b="1" dirty="0" smtClean="0">
                <a:solidFill>
                  <a:schemeClr val="tx2"/>
                </a:solidFill>
                <a:latin typeface="Times New Roman" panose="02020603050405020304" pitchFamily="18" charset="0"/>
                <a:cs typeface="B Nazanin" panose="00000400000000000000" pitchFamily="2" charset="-78"/>
              </a:rPr>
              <a:t>.</a:t>
            </a:r>
            <a:endParaRPr lang="en-US" sz="2800" b="1" dirty="0">
              <a:solidFill>
                <a:schemeClr val="tx2"/>
              </a:solidFill>
              <a:cs typeface="B Nazanin" pitchFamily="2" charset="-78"/>
            </a:endParaRPr>
          </a:p>
        </p:txBody>
      </p:sp>
      <p:sp>
        <p:nvSpPr>
          <p:cNvPr id="10" name="Rounded Rectangular Callout 9"/>
          <p:cNvSpPr/>
          <p:nvPr/>
        </p:nvSpPr>
        <p:spPr bwMode="auto">
          <a:xfrm>
            <a:off x="3068216" y="1628800"/>
            <a:ext cx="6079094" cy="1656184"/>
          </a:xfrm>
          <a:prstGeom prst="wedgeRoundRectCallout">
            <a:avLst>
              <a:gd name="adj1" fmla="val -63728"/>
              <a:gd name="adj2" fmla="val 115383"/>
              <a:gd name="adj3" fmla="val 16667"/>
            </a:avLst>
          </a:prstGeom>
          <a:solidFill>
            <a:srgbClr val="74000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2800" b="1" dirty="0">
                <a:solidFill>
                  <a:schemeClr val="tx2"/>
                </a:solidFill>
                <a:latin typeface="Times New Roman" panose="02020603050405020304" pitchFamily="18" charset="0"/>
                <a:cs typeface="B Nazanin" panose="00000400000000000000" pitchFamily="2" charset="-78"/>
              </a:rPr>
              <a:t>به کمک سه نقطه بدست آمده</a:t>
            </a:r>
            <a:r>
              <a:rPr lang="en-US" sz="2800" b="1" dirty="0">
                <a:solidFill>
                  <a:schemeClr val="tx2"/>
                </a:solidFill>
                <a:latin typeface="Times New Roman" panose="02020603050405020304" pitchFamily="18" charset="0"/>
                <a:cs typeface="B Nazanin" panose="00000400000000000000" pitchFamily="2" charset="-78"/>
              </a:rPr>
              <a:t>  </a:t>
            </a:r>
            <a:r>
              <a:rPr lang="fa-IR" sz="2800" b="1" dirty="0">
                <a:solidFill>
                  <a:schemeClr val="tx2"/>
                </a:solidFill>
                <a:latin typeface="Times New Roman" panose="02020603050405020304" pitchFamily="18" charset="0"/>
                <a:cs typeface="B Nazanin" panose="00000400000000000000" pitchFamily="2" charset="-78"/>
              </a:rPr>
              <a:t> </a:t>
            </a:r>
            <a:r>
              <a:rPr lang="fa-IR" sz="2800" b="1" dirty="0" smtClean="0">
                <a:solidFill>
                  <a:schemeClr val="tx2"/>
                </a:solidFill>
                <a:latin typeface="Times New Roman" panose="02020603050405020304" pitchFamily="18" charset="0"/>
                <a:cs typeface="B Nazanin" panose="00000400000000000000" pitchFamily="2" charset="-78"/>
              </a:rPr>
              <a:t>(</a:t>
            </a:r>
            <a:r>
              <a:rPr lang="en-US" sz="2800" b="1" dirty="0" smtClean="0">
                <a:solidFill>
                  <a:schemeClr val="tx2"/>
                </a:solidFill>
                <a:latin typeface="Times New Roman" panose="02020603050405020304" pitchFamily="18" charset="0"/>
                <a:cs typeface="B Nazanin" panose="00000400000000000000" pitchFamily="2" charset="-78"/>
              </a:rPr>
              <a:t> </a:t>
            </a:r>
            <a:r>
              <a:rPr lang="en-US" sz="2800" b="1" dirty="0" smtClean="0">
                <a:solidFill>
                  <a:srgbClr val="FF0000"/>
                </a:solidFill>
                <a:latin typeface="Times New Roman" panose="02020603050405020304" pitchFamily="18" charset="0"/>
                <a:cs typeface="B Nazanin" panose="00000400000000000000" pitchFamily="2" charset="-78"/>
              </a:rPr>
              <a:t>A</a:t>
            </a:r>
            <a:r>
              <a:rPr lang="en-US" sz="2800" b="1" dirty="0">
                <a:solidFill>
                  <a:srgbClr val="FF0000"/>
                </a:solidFill>
                <a:latin typeface="Times New Roman" panose="02020603050405020304" pitchFamily="18" charset="0"/>
                <a:cs typeface="B Nazanin" panose="00000400000000000000" pitchFamily="2" charset="-78"/>
              </a:rPr>
              <a:t>´</a:t>
            </a:r>
            <a:r>
              <a:rPr lang="en-US" sz="2800" b="1" dirty="0">
                <a:solidFill>
                  <a:schemeClr val="tx2"/>
                </a:solidFill>
                <a:latin typeface="Times New Roman" panose="02020603050405020304" pitchFamily="18" charset="0"/>
                <a:cs typeface="B Nazanin" panose="00000400000000000000" pitchFamily="2" charset="-78"/>
              </a:rPr>
              <a:t> </a:t>
            </a:r>
            <a:r>
              <a:rPr lang="fa-IR" sz="2800" b="1" dirty="0">
                <a:solidFill>
                  <a:schemeClr val="tx2"/>
                </a:solidFill>
                <a:latin typeface="Times New Roman" panose="02020603050405020304" pitchFamily="18" charset="0"/>
                <a:cs typeface="B Nazanin" panose="00000400000000000000" pitchFamily="2" charset="-78"/>
              </a:rPr>
              <a:t>و </a:t>
            </a:r>
            <a:r>
              <a:rPr lang="en-US" sz="2800" b="1" dirty="0">
                <a:solidFill>
                  <a:schemeClr val="tx2"/>
                </a:solidFill>
                <a:latin typeface="Times New Roman" panose="02020603050405020304" pitchFamily="18" charset="0"/>
                <a:cs typeface="B Nazanin" panose="00000400000000000000" pitchFamily="2" charset="-78"/>
              </a:rPr>
              <a:t> </a:t>
            </a:r>
            <a:r>
              <a:rPr lang="en-US" sz="2800" b="1" dirty="0">
                <a:solidFill>
                  <a:srgbClr val="FF0000"/>
                </a:solidFill>
                <a:latin typeface="Times New Roman" panose="02020603050405020304" pitchFamily="18" charset="0"/>
                <a:cs typeface="B Nazanin" panose="00000400000000000000" pitchFamily="2" charset="-78"/>
              </a:rPr>
              <a:t>B´</a:t>
            </a:r>
            <a:r>
              <a:rPr lang="fa-IR" sz="2800" b="1" dirty="0">
                <a:solidFill>
                  <a:schemeClr val="tx2"/>
                </a:solidFill>
                <a:latin typeface="Times New Roman" panose="02020603050405020304" pitchFamily="18" charset="0"/>
                <a:cs typeface="B Nazanin" panose="00000400000000000000" pitchFamily="2" charset="-78"/>
              </a:rPr>
              <a:t>و</a:t>
            </a:r>
            <a:r>
              <a:rPr lang="en-US" sz="2800" b="1" dirty="0">
                <a:solidFill>
                  <a:srgbClr val="FF0000"/>
                </a:solidFill>
                <a:latin typeface="Times New Roman" panose="02020603050405020304" pitchFamily="18" charset="0"/>
                <a:cs typeface="B Nazanin" panose="00000400000000000000" pitchFamily="2" charset="-78"/>
              </a:rPr>
              <a:t>C´</a:t>
            </a:r>
            <a:r>
              <a:rPr lang="fa-IR" sz="2800" b="1" dirty="0">
                <a:solidFill>
                  <a:schemeClr val="tx2"/>
                </a:solidFill>
                <a:latin typeface="Times New Roman" panose="02020603050405020304" pitchFamily="18" charset="0"/>
                <a:cs typeface="B Nazanin" panose="00000400000000000000" pitchFamily="2" charset="-78"/>
              </a:rPr>
              <a:t>) می توان منحنی تقاضای مصرف کننده را رسم نمود.</a:t>
            </a:r>
            <a:r>
              <a:rPr lang="en-US" sz="2800" b="1" dirty="0">
                <a:solidFill>
                  <a:schemeClr val="tx2"/>
                </a:solidFill>
                <a:latin typeface="Times New Roman" panose="02020603050405020304" pitchFamily="18" charset="0"/>
                <a:cs typeface="B Nazanin" panose="00000400000000000000" pitchFamily="2" charset="-78"/>
              </a:rPr>
              <a:t> </a:t>
            </a:r>
          </a:p>
        </p:txBody>
      </p:sp>
      <p:sp>
        <p:nvSpPr>
          <p:cNvPr id="11" name="Rounded Rectangular Callout 10"/>
          <p:cNvSpPr/>
          <p:nvPr/>
        </p:nvSpPr>
        <p:spPr bwMode="auto">
          <a:xfrm>
            <a:off x="3059832" y="1628800"/>
            <a:ext cx="6079094" cy="1656184"/>
          </a:xfrm>
          <a:prstGeom prst="wedgeRoundRectCallout">
            <a:avLst>
              <a:gd name="adj1" fmla="val -51604"/>
              <a:gd name="adj2" fmla="val 155762"/>
              <a:gd name="adj3" fmla="val 16667"/>
            </a:avLst>
          </a:prstGeom>
          <a:solidFill>
            <a:srgbClr val="740000"/>
          </a:solidFill>
          <a:ln w="9525" cap="flat" cmpd="sng" algn="ctr">
            <a:solidFill>
              <a:srgbClr val="74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2800" b="1" dirty="0">
                <a:solidFill>
                  <a:schemeClr val="tx2"/>
                </a:solidFill>
                <a:latin typeface="Times New Roman" panose="02020603050405020304" pitchFamily="18" charset="0"/>
                <a:cs typeface="B Nazanin" panose="00000400000000000000" pitchFamily="2" charset="-78"/>
              </a:rPr>
              <a:t>به کمک سه نقطه بدست آمده</a:t>
            </a:r>
            <a:r>
              <a:rPr lang="en-US" sz="2800" b="1" dirty="0">
                <a:solidFill>
                  <a:schemeClr val="tx2"/>
                </a:solidFill>
                <a:latin typeface="Times New Roman" panose="02020603050405020304" pitchFamily="18" charset="0"/>
                <a:cs typeface="B Nazanin" panose="00000400000000000000" pitchFamily="2" charset="-78"/>
              </a:rPr>
              <a:t>  </a:t>
            </a:r>
            <a:r>
              <a:rPr lang="fa-IR" sz="2800" b="1" dirty="0">
                <a:solidFill>
                  <a:schemeClr val="tx2"/>
                </a:solidFill>
                <a:latin typeface="Times New Roman" panose="02020603050405020304" pitchFamily="18" charset="0"/>
                <a:cs typeface="B Nazanin" panose="00000400000000000000" pitchFamily="2" charset="-78"/>
              </a:rPr>
              <a:t> </a:t>
            </a:r>
            <a:r>
              <a:rPr lang="fa-IR" sz="2800" b="1" dirty="0" smtClean="0">
                <a:solidFill>
                  <a:schemeClr val="tx2"/>
                </a:solidFill>
                <a:latin typeface="Times New Roman" panose="02020603050405020304" pitchFamily="18" charset="0"/>
                <a:cs typeface="B Nazanin" panose="00000400000000000000" pitchFamily="2" charset="-78"/>
              </a:rPr>
              <a:t>(</a:t>
            </a:r>
            <a:r>
              <a:rPr lang="en-US" sz="2800" b="1" dirty="0" smtClean="0">
                <a:solidFill>
                  <a:schemeClr val="tx2"/>
                </a:solidFill>
                <a:latin typeface="Times New Roman" panose="02020603050405020304" pitchFamily="18" charset="0"/>
                <a:cs typeface="B Nazanin" panose="00000400000000000000" pitchFamily="2" charset="-78"/>
              </a:rPr>
              <a:t> </a:t>
            </a:r>
            <a:r>
              <a:rPr lang="en-US" sz="2800" b="1" dirty="0" smtClean="0">
                <a:solidFill>
                  <a:srgbClr val="FF0000"/>
                </a:solidFill>
                <a:latin typeface="Times New Roman" panose="02020603050405020304" pitchFamily="18" charset="0"/>
                <a:cs typeface="B Nazanin" panose="00000400000000000000" pitchFamily="2" charset="-78"/>
              </a:rPr>
              <a:t>A</a:t>
            </a:r>
            <a:r>
              <a:rPr lang="en-US" sz="2800" b="1" dirty="0">
                <a:solidFill>
                  <a:srgbClr val="FF0000"/>
                </a:solidFill>
                <a:latin typeface="Times New Roman" panose="02020603050405020304" pitchFamily="18" charset="0"/>
                <a:cs typeface="B Nazanin" panose="00000400000000000000" pitchFamily="2" charset="-78"/>
              </a:rPr>
              <a:t>´</a:t>
            </a:r>
            <a:r>
              <a:rPr lang="en-US" sz="2800" b="1" dirty="0">
                <a:solidFill>
                  <a:schemeClr val="tx2"/>
                </a:solidFill>
                <a:latin typeface="Times New Roman" panose="02020603050405020304" pitchFamily="18" charset="0"/>
                <a:cs typeface="B Nazanin" panose="00000400000000000000" pitchFamily="2" charset="-78"/>
              </a:rPr>
              <a:t> </a:t>
            </a:r>
            <a:r>
              <a:rPr lang="fa-IR" sz="2800" b="1" dirty="0">
                <a:solidFill>
                  <a:schemeClr val="tx2"/>
                </a:solidFill>
                <a:latin typeface="Times New Roman" panose="02020603050405020304" pitchFamily="18" charset="0"/>
                <a:cs typeface="B Nazanin" panose="00000400000000000000" pitchFamily="2" charset="-78"/>
              </a:rPr>
              <a:t>و </a:t>
            </a:r>
            <a:r>
              <a:rPr lang="en-US" sz="2800" b="1" dirty="0">
                <a:solidFill>
                  <a:schemeClr val="tx2"/>
                </a:solidFill>
                <a:latin typeface="Times New Roman" panose="02020603050405020304" pitchFamily="18" charset="0"/>
                <a:cs typeface="B Nazanin" panose="00000400000000000000" pitchFamily="2" charset="-78"/>
              </a:rPr>
              <a:t> </a:t>
            </a:r>
            <a:r>
              <a:rPr lang="en-US" sz="2800" b="1" dirty="0">
                <a:solidFill>
                  <a:srgbClr val="FF0000"/>
                </a:solidFill>
                <a:latin typeface="Times New Roman" panose="02020603050405020304" pitchFamily="18" charset="0"/>
                <a:cs typeface="B Nazanin" panose="00000400000000000000" pitchFamily="2" charset="-78"/>
              </a:rPr>
              <a:t>B´</a:t>
            </a:r>
            <a:r>
              <a:rPr lang="fa-IR" sz="2800" b="1" dirty="0">
                <a:solidFill>
                  <a:schemeClr val="tx2"/>
                </a:solidFill>
                <a:latin typeface="Times New Roman" panose="02020603050405020304" pitchFamily="18" charset="0"/>
                <a:cs typeface="B Nazanin" panose="00000400000000000000" pitchFamily="2" charset="-78"/>
              </a:rPr>
              <a:t>و</a:t>
            </a:r>
            <a:r>
              <a:rPr lang="en-US" sz="2800" b="1" dirty="0">
                <a:solidFill>
                  <a:srgbClr val="FF0000"/>
                </a:solidFill>
                <a:latin typeface="Times New Roman" panose="02020603050405020304" pitchFamily="18" charset="0"/>
                <a:cs typeface="B Nazanin" panose="00000400000000000000" pitchFamily="2" charset="-78"/>
              </a:rPr>
              <a:t>C´</a:t>
            </a:r>
            <a:r>
              <a:rPr lang="fa-IR" sz="2800" b="1" dirty="0">
                <a:solidFill>
                  <a:schemeClr val="tx2"/>
                </a:solidFill>
                <a:latin typeface="Times New Roman" panose="02020603050405020304" pitchFamily="18" charset="0"/>
                <a:cs typeface="B Nazanin" panose="00000400000000000000" pitchFamily="2" charset="-78"/>
              </a:rPr>
              <a:t>) می توان منحنی تقاضای مصرف کننده را رسم نمود.</a:t>
            </a:r>
            <a:r>
              <a:rPr lang="en-US" sz="2800" b="1" dirty="0">
                <a:solidFill>
                  <a:schemeClr val="tx2"/>
                </a:solidFill>
                <a:latin typeface="Times New Roman" panose="02020603050405020304" pitchFamily="18" charset="0"/>
                <a:cs typeface="B Nazanin" panose="00000400000000000000" pitchFamily="2" charset="-78"/>
              </a:rPr>
              <a:t> </a:t>
            </a:r>
          </a:p>
        </p:txBody>
      </p:sp>
      <p:sp>
        <p:nvSpPr>
          <p:cNvPr id="12" name="Rounded Rectangular Callout 11"/>
          <p:cNvSpPr/>
          <p:nvPr/>
        </p:nvSpPr>
        <p:spPr bwMode="auto">
          <a:xfrm>
            <a:off x="3059832" y="1628800"/>
            <a:ext cx="6079094" cy="1656184"/>
          </a:xfrm>
          <a:prstGeom prst="wedgeRoundRectCallout">
            <a:avLst>
              <a:gd name="adj1" fmla="val -34767"/>
              <a:gd name="adj2" fmla="val 168946"/>
              <a:gd name="adj3" fmla="val 16667"/>
            </a:avLst>
          </a:prstGeom>
          <a:solidFill>
            <a:srgbClr val="740000"/>
          </a:solidFill>
          <a:ln w="9525" cap="flat" cmpd="sng" algn="ctr">
            <a:solidFill>
              <a:srgbClr val="74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2800" b="1" dirty="0">
                <a:solidFill>
                  <a:schemeClr val="tx2"/>
                </a:solidFill>
                <a:latin typeface="Times New Roman" panose="02020603050405020304" pitchFamily="18" charset="0"/>
                <a:cs typeface="B Nazanin" panose="00000400000000000000" pitchFamily="2" charset="-78"/>
              </a:rPr>
              <a:t>به کمک سه نقطه بدست آمده</a:t>
            </a:r>
            <a:r>
              <a:rPr lang="en-US" sz="2800" b="1" dirty="0">
                <a:solidFill>
                  <a:schemeClr val="tx2"/>
                </a:solidFill>
                <a:latin typeface="Times New Roman" panose="02020603050405020304" pitchFamily="18" charset="0"/>
                <a:cs typeface="B Nazanin" panose="00000400000000000000" pitchFamily="2" charset="-78"/>
              </a:rPr>
              <a:t>  </a:t>
            </a:r>
            <a:r>
              <a:rPr lang="fa-IR" sz="2800" b="1" dirty="0">
                <a:solidFill>
                  <a:schemeClr val="tx2"/>
                </a:solidFill>
                <a:latin typeface="Times New Roman" panose="02020603050405020304" pitchFamily="18" charset="0"/>
                <a:cs typeface="B Nazanin" panose="00000400000000000000" pitchFamily="2" charset="-78"/>
              </a:rPr>
              <a:t> </a:t>
            </a:r>
            <a:r>
              <a:rPr lang="fa-IR" sz="2800" b="1" dirty="0" smtClean="0">
                <a:solidFill>
                  <a:schemeClr val="tx2"/>
                </a:solidFill>
                <a:latin typeface="Times New Roman" panose="02020603050405020304" pitchFamily="18" charset="0"/>
                <a:cs typeface="B Nazanin" panose="00000400000000000000" pitchFamily="2" charset="-78"/>
              </a:rPr>
              <a:t>(</a:t>
            </a:r>
            <a:r>
              <a:rPr lang="en-US" sz="2800" b="1" dirty="0" smtClean="0">
                <a:solidFill>
                  <a:schemeClr val="tx2"/>
                </a:solidFill>
                <a:latin typeface="Times New Roman" panose="02020603050405020304" pitchFamily="18" charset="0"/>
                <a:cs typeface="B Nazanin" panose="00000400000000000000" pitchFamily="2" charset="-78"/>
              </a:rPr>
              <a:t> </a:t>
            </a:r>
            <a:r>
              <a:rPr lang="en-US" sz="2800" b="1" dirty="0" smtClean="0">
                <a:solidFill>
                  <a:srgbClr val="FF0000"/>
                </a:solidFill>
                <a:latin typeface="Times New Roman" panose="02020603050405020304" pitchFamily="18" charset="0"/>
                <a:cs typeface="B Nazanin" panose="00000400000000000000" pitchFamily="2" charset="-78"/>
              </a:rPr>
              <a:t>A</a:t>
            </a:r>
            <a:r>
              <a:rPr lang="en-US" sz="2800" b="1" dirty="0">
                <a:solidFill>
                  <a:srgbClr val="FF0000"/>
                </a:solidFill>
                <a:latin typeface="Times New Roman" panose="02020603050405020304" pitchFamily="18" charset="0"/>
                <a:cs typeface="B Nazanin" panose="00000400000000000000" pitchFamily="2" charset="-78"/>
              </a:rPr>
              <a:t>´</a:t>
            </a:r>
            <a:r>
              <a:rPr lang="en-US" sz="2800" b="1" dirty="0">
                <a:solidFill>
                  <a:schemeClr val="tx2"/>
                </a:solidFill>
                <a:latin typeface="Times New Roman" panose="02020603050405020304" pitchFamily="18" charset="0"/>
                <a:cs typeface="B Nazanin" panose="00000400000000000000" pitchFamily="2" charset="-78"/>
              </a:rPr>
              <a:t> </a:t>
            </a:r>
            <a:r>
              <a:rPr lang="fa-IR" sz="2800" b="1" dirty="0">
                <a:solidFill>
                  <a:schemeClr val="tx2"/>
                </a:solidFill>
                <a:latin typeface="Times New Roman" panose="02020603050405020304" pitchFamily="18" charset="0"/>
                <a:cs typeface="B Nazanin" panose="00000400000000000000" pitchFamily="2" charset="-78"/>
              </a:rPr>
              <a:t>و </a:t>
            </a:r>
            <a:r>
              <a:rPr lang="en-US" sz="2800" b="1" dirty="0">
                <a:solidFill>
                  <a:schemeClr val="tx2"/>
                </a:solidFill>
                <a:latin typeface="Times New Roman" panose="02020603050405020304" pitchFamily="18" charset="0"/>
                <a:cs typeface="B Nazanin" panose="00000400000000000000" pitchFamily="2" charset="-78"/>
              </a:rPr>
              <a:t> </a:t>
            </a:r>
            <a:r>
              <a:rPr lang="en-US" sz="2800" b="1" dirty="0">
                <a:solidFill>
                  <a:srgbClr val="FF0000"/>
                </a:solidFill>
                <a:latin typeface="Times New Roman" panose="02020603050405020304" pitchFamily="18" charset="0"/>
                <a:cs typeface="B Nazanin" panose="00000400000000000000" pitchFamily="2" charset="-78"/>
              </a:rPr>
              <a:t>B´</a:t>
            </a:r>
            <a:r>
              <a:rPr lang="fa-IR" sz="2800" b="1" dirty="0">
                <a:solidFill>
                  <a:schemeClr val="tx2"/>
                </a:solidFill>
                <a:latin typeface="Times New Roman" panose="02020603050405020304" pitchFamily="18" charset="0"/>
                <a:cs typeface="B Nazanin" panose="00000400000000000000" pitchFamily="2" charset="-78"/>
              </a:rPr>
              <a:t>و</a:t>
            </a:r>
            <a:r>
              <a:rPr lang="en-US" sz="2800" b="1" dirty="0">
                <a:solidFill>
                  <a:srgbClr val="FF0000"/>
                </a:solidFill>
                <a:latin typeface="Times New Roman" panose="02020603050405020304" pitchFamily="18" charset="0"/>
                <a:cs typeface="B Nazanin" panose="00000400000000000000" pitchFamily="2" charset="-78"/>
              </a:rPr>
              <a:t>C´</a:t>
            </a:r>
            <a:r>
              <a:rPr lang="fa-IR" sz="2800" b="1" dirty="0">
                <a:solidFill>
                  <a:schemeClr val="tx2"/>
                </a:solidFill>
                <a:latin typeface="Times New Roman" panose="02020603050405020304" pitchFamily="18" charset="0"/>
                <a:cs typeface="B Nazanin" panose="00000400000000000000" pitchFamily="2" charset="-78"/>
              </a:rPr>
              <a:t>) می توان منحنی تقاضای مصرف کننده را رسم نمود.</a:t>
            </a:r>
            <a:r>
              <a:rPr lang="en-US" sz="2800" b="1" dirty="0">
                <a:solidFill>
                  <a:schemeClr val="tx2"/>
                </a:solidFill>
                <a:latin typeface="Times New Roman" panose="02020603050405020304" pitchFamily="18" charset="0"/>
                <a:cs typeface="B Nazanin" panose="00000400000000000000" pitchFamily="2" charset="-78"/>
              </a:rPr>
              <a:t> </a:t>
            </a:r>
          </a:p>
        </p:txBody>
      </p:sp>
      <p:cxnSp>
        <p:nvCxnSpPr>
          <p:cNvPr id="3" name="Straight Arrow Connector 2"/>
          <p:cNvCxnSpPr/>
          <p:nvPr/>
        </p:nvCxnSpPr>
        <p:spPr bwMode="auto">
          <a:xfrm flipH="1">
            <a:off x="5508104" y="2636912"/>
            <a:ext cx="1368152" cy="3024336"/>
          </a:xfrm>
          <a:prstGeom prst="straightConnector1">
            <a:avLst/>
          </a:prstGeom>
          <a:solidFill>
            <a:schemeClr val="accent1"/>
          </a:solidFill>
          <a:ln w="41275" cap="flat" cmpd="sng" algn="ctr">
            <a:solidFill>
              <a:srgbClr val="FFFF00"/>
            </a:solidFill>
            <a:prstDash val="solid"/>
            <a:round/>
            <a:headEnd type="none" w="med" len="med"/>
            <a:tailEnd type="stealth" w="lg" len="lg"/>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2000" fill="hold"/>
                                        <p:tgtEl>
                                          <p:spTgt spid="6"/>
                                        </p:tgtEl>
                                        <p:attrNameLst>
                                          <p:attrName>ppt_x</p:attrName>
                                        </p:attrNameLst>
                                      </p:cBhvr>
                                      <p:tavLst>
                                        <p:tav tm="0">
                                          <p:val>
                                            <p:strVal val="#ppt_x"/>
                                          </p:val>
                                        </p:tav>
                                        <p:tav tm="100000">
                                          <p:val>
                                            <p:strVal val="#ppt_x"/>
                                          </p:val>
                                        </p:tav>
                                      </p:tavLst>
                                    </p:anim>
                                    <p:anim calcmode="lin" valueType="num">
                                      <p:cBhvr additive="base">
                                        <p:cTn id="14"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0" fill="hold"/>
                                        <p:tgtEl>
                                          <p:spTgt spid="7"/>
                                        </p:tgtEl>
                                        <p:attrNameLst>
                                          <p:attrName>ppt_x</p:attrName>
                                        </p:attrNameLst>
                                      </p:cBhvr>
                                      <p:tavLst>
                                        <p:tav tm="0">
                                          <p:val>
                                            <p:strVal val="#ppt_x"/>
                                          </p:val>
                                        </p:tav>
                                        <p:tav tm="100000">
                                          <p:val>
                                            <p:strVal val="#ppt_x"/>
                                          </p:val>
                                        </p:tav>
                                      </p:tavLst>
                                    </p:anim>
                                    <p:anim calcmode="lin" valueType="num">
                                      <p:cBhvr additive="base">
                                        <p:cTn id="20" dur="5000" fill="hold"/>
                                        <p:tgtEl>
                                          <p:spTgt spid="7"/>
                                        </p:tgtEl>
                                        <p:attrNameLst>
                                          <p:attrName>ppt_y</p:attrName>
                                        </p:attrNameLst>
                                      </p:cBhvr>
                                      <p:tavLst>
                                        <p:tav tm="0">
                                          <p:val>
                                            <p:strVal val="1+#ppt_h/2"/>
                                          </p:val>
                                        </p:tav>
                                        <p:tav tm="100000">
                                          <p:val>
                                            <p:strVal val="#ppt_y"/>
                                          </p:val>
                                        </p:tav>
                                      </p:tavLst>
                                    </p:anim>
                                  </p:childTnLst>
                                </p:cTn>
                              </p:par>
                              <p:par>
                                <p:cTn id="21" presetID="42" presetClass="exit" presetSubtype="0" fill="hold" grpId="1" nodeType="withEffect">
                                  <p:stCondLst>
                                    <p:cond delay="0"/>
                                  </p:stCondLst>
                                  <p:childTnLst>
                                    <p:animEffect transition="out" filter="fade">
                                      <p:cBhvr>
                                        <p:cTn id="22" dur="1000"/>
                                        <p:tgtEl>
                                          <p:spTgt spid="5"/>
                                        </p:tgtEl>
                                      </p:cBhvr>
                                    </p:animEffect>
                                    <p:anim calcmode="lin" valueType="num">
                                      <p:cBhvr>
                                        <p:cTn id="23" dur="1000"/>
                                        <p:tgtEl>
                                          <p:spTgt spid="5"/>
                                        </p:tgtEl>
                                        <p:attrNameLst>
                                          <p:attrName>ppt_x</p:attrName>
                                        </p:attrNameLst>
                                      </p:cBhvr>
                                      <p:tavLst>
                                        <p:tav tm="0">
                                          <p:val>
                                            <p:strVal val="ppt_x"/>
                                          </p:val>
                                        </p:tav>
                                        <p:tav tm="100000">
                                          <p:val>
                                            <p:strVal val="ppt_x"/>
                                          </p:val>
                                        </p:tav>
                                      </p:tavLst>
                                    </p:anim>
                                    <p:anim calcmode="lin" valueType="num">
                                      <p:cBhvr>
                                        <p:cTn id="24" dur="1000"/>
                                        <p:tgtEl>
                                          <p:spTgt spid="5"/>
                                        </p:tgtEl>
                                        <p:attrNameLst>
                                          <p:attrName>ppt_y</p:attrName>
                                        </p:attrNameLst>
                                      </p:cBhvr>
                                      <p:tavLst>
                                        <p:tav tm="0">
                                          <p:val>
                                            <p:strVal val="ppt_y"/>
                                          </p:val>
                                        </p:tav>
                                        <p:tav tm="100000">
                                          <p:val>
                                            <p:strVal val="ppt_y+.1"/>
                                          </p:val>
                                        </p:tav>
                                      </p:tavLst>
                                    </p:anim>
                                    <p:set>
                                      <p:cBhvr>
                                        <p:cTn id="25" dur="1" fill="hold">
                                          <p:stCondLst>
                                            <p:cond delay="999"/>
                                          </p:stCondLst>
                                        </p:cTn>
                                        <p:tgtEl>
                                          <p:spTgt spid="5"/>
                                        </p:tgtEl>
                                        <p:attrNameLst>
                                          <p:attrName>style.visibility</p:attrName>
                                        </p:attrNameLst>
                                      </p:cBhvr>
                                      <p:to>
                                        <p:strVal val="hidden"/>
                                      </p:to>
                                    </p:set>
                                  </p:childTnLst>
                                </p:cTn>
                              </p:par>
                            </p:childTnLst>
                          </p:cTn>
                        </p:par>
                        <p:par>
                          <p:cTn id="26" fill="hold">
                            <p:stCondLst>
                              <p:cond delay="5000"/>
                            </p:stCondLst>
                            <p:childTnLst>
                              <p:par>
                                <p:cTn id="27" presetID="2" presetClass="entr" presetSubtype="4" fill="hold" grpId="0" nodeType="afterEffect">
                                  <p:stCondLst>
                                    <p:cond delay="25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0" fill="hold"/>
                                        <p:tgtEl>
                                          <p:spTgt spid="9"/>
                                        </p:tgtEl>
                                        <p:attrNameLst>
                                          <p:attrName>ppt_x</p:attrName>
                                        </p:attrNameLst>
                                      </p:cBhvr>
                                      <p:tavLst>
                                        <p:tav tm="0">
                                          <p:val>
                                            <p:strVal val="#ppt_x"/>
                                          </p:val>
                                        </p:tav>
                                        <p:tav tm="100000">
                                          <p:val>
                                            <p:strVal val="#ppt_x"/>
                                          </p:val>
                                        </p:tav>
                                      </p:tavLst>
                                    </p:anim>
                                    <p:anim calcmode="lin" valueType="num">
                                      <p:cBhvr additive="base">
                                        <p:cTn id="30" dur="5000" fill="hold"/>
                                        <p:tgtEl>
                                          <p:spTgt spid="9"/>
                                        </p:tgtEl>
                                        <p:attrNameLst>
                                          <p:attrName>ppt_y</p:attrName>
                                        </p:attrNameLst>
                                      </p:cBhvr>
                                      <p:tavLst>
                                        <p:tav tm="0">
                                          <p:val>
                                            <p:strVal val="1+#ppt_h/2"/>
                                          </p:val>
                                        </p:tav>
                                        <p:tav tm="100000">
                                          <p:val>
                                            <p:strVal val="#ppt_y"/>
                                          </p:val>
                                        </p:tav>
                                      </p:tavLst>
                                    </p:anim>
                                  </p:childTnLst>
                                </p:cTn>
                              </p:par>
                              <p:par>
                                <p:cTn id="31" presetID="10" presetClass="exit" presetSubtype="0" fill="hold" grpId="1" nodeType="withEffect">
                                  <p:stCondLst>
                                    <p:cond delay="0"/>
                                  </p:stCondLst>
                                  <p:childTnLst>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0" fill="hold"/>
                                        <p:tgtEl>
                                          <p:spTgt spid="10"/>
                                        </p:tgtEl>
                                        <p:attrNameLst>
                                          <p:attrName>ppt_x</p:attrName>
                                        </p:attrNameLst>
                                      </p:cBhvr>
                                      <p:tavLst>
                                        <p:tav tm="0">
                                          <p:val>
                                            <p:strVal val="#ppt_x"/>
                                          </p:val>
                                        </p:tav>
                                        <p:tav tm="100000">
                                          <p:val>
                                            <p:strVal val="#ppt_x"/>
                                          </p:val>
                                        </p:tav>
                                      </p:tavLst>
                                    </p:anim>
                                    <p:anim calcmode="lin" valueType="num">
                                      <p:cBhvr additive="base">
                                        <p:cTn id="39" dur="5000" fill="hold"/>
                                        <p:tgtEl>
                                          <p:spTgt spid="10"/>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0" fill="hold"/>
                                        <p:tgtEl>
                                          <p:spTgt spid="11"/>
                                        </p:tgtEl>
                                        <p:attrNameLst>
                                          <p:attrName>ppt_x</p:attrName>
                                        </p:attrNameLst>
                                      </p:cBhvr>
                                      <p:tavLst>
                                        <p:tav tm="0">
                                          <p:val>
                                            <p:strVal val="#ppt_x"/>
                                          </p:val>
                                        </p:tav>
                                        <p:tav tm="100000">
                                          <p:val>
                                            <p:strVal val="#ppt_x"/>
                                          </p:val>
                                        </p:tav>
                                      </p:tavLst>
                                    </p:anim>
                                    <p:anim calcmode="lin" valueType="num">
                                      <p:cBhvr additive="base">
                                        <p:cTn id="43" dur="5000" fill="hold"/>
                                        <p:tgtEl>
                                          <p:spTgt spid="1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0" fill="hold"/>
                                        <p:tgtEl>
                                          <p:spTgt spid="12"/>
                                        </p:tgtEl>
                                        <p:attrNameLst>
                                          <p:attrName>ppt_x</p:attrName>
                                        </p:attrNameLst>
                                      </p:cBhvr>
                                      <p:tavLst>
                                        <p:tav tm="0">
                                          <p:val>
                                            <p:strVal val="#ppt_x"/>
                                          </p:val>
                                        </p:tav>
                                        <p:tav tm="100000">
                                          <p:val>
                                            <p:strVal val="#ppt_x"/>
                                          </p:val>
                                        </p:tav>
                                      </p:tavLst>
                                    </p:anim>
                                    <p:anim calcmode="lin" valueType="num">
                                      <p:cBhvr additive="base">
                                        <p:cTn id="47" dur="5000" fill="hold"/>
                                        <p:tgtEl>
                                          <p:spTgt spid="12"/>
                                        </p:tgtEl>
                                        <p:attrNameLst>
                                          <p:attrName>ppt_y</p:attrName>
                                        </p:attrNameLst>
                                      </p:cBhvr>
                                      <p:tavLst>
                                        <p:tav tm="0">
                                          <p:val>
                                            <p:strVal val="1+#ppt_h/2"/>
                                          </p:val>
                                        </p:tav>
                                        <p:tav tm="100000">
                                          <p:val>
                                            <p:strVal val="#ppt_y"/>
                                          </p:val>
                                        </p:tav>
                                      </p:tavLst>
                                    </p:anim>
                                  </p:childTnLst>
                                </p:cTn>
                              </p:par>
                              <p:par>
                                <p:cTn id="48" presetID="10" presetClass="exit" presetSubtype="0" fill="hold" grpId="1" nodeType="withEffect">
                                  <p:stCondLst>
                                    <p:cond delay="0"/>
                                  </p:stCondLst>
                                  <p:childTnLst>
                                    <p:animEffect transition="out" filter="fade">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par>
                                <p:cTn id="51" presetID="42" presetClass="exit" presetSubtype="0" fill="hold" grpId="1" nodeType="withEffect">
                                  <p:stCondLst>
                                    <p:cond delay="0"/>
                                  </p:stCondLst>
                                  <p:childTnLst>
                                    <p:animEffect transition="out" filter="fade">
                                      <p:cBhvr>
                                        <p:cTn id="52" dur="10"/>
                                        <p:tgtEl>
                                          <p:spTgt spid="7"/>
                                        </p:tgtEl>
                                      </p:cBhvr>
                                    </p:animEffect>
                                    <p:anim calcmode="lin" valueType="num">
                                      <p:cBhvr>
                                        <p:cTn id="53" dur="10"/>
                                        <p:tgtEl>
                                          <p:spTgt spid="7"/>
                                        </p:tgtEl>
                                        <p:attrNameLst>
                                          <p:attrName>ppt_x</p:attrName>
                                        </p:attrNameLst>
                                      </p:cBhvr>
                                      <p:tavLst>
                                        <p:tav tm="0">
                                          <p:val>
                                            <p:strVal val="ppt_x"/>
                                          </p:val>
                                        </p:tav>
                                        <p:tav tm="100000">
                                          <p:val>
                                            <p:strVal val="ppt_x"/>
                                          </p:val>
                                        </p:tav>
                                      </p:tavLst>
                                    </p:anim>
                                    <p:anim calcmode="lin" valueType="num">
                                      <p:cBhvr>
                                        <p:cTn id="54" dur="10"/>
                                        <p:tgtEl>
                                          <p:spTgt spid="7"/>
                                        </p:tgtEl>
                                        <p:attrNameLst>
                                          <p:attrName>ppt_y</p:attrName>
                                        </p:attrNameLst>
                                      </p:cBhvr>
                                      <p:tavLst>
                                        <p:tav tm="0">
                                          <p:val>
                                            <p:strVal val="ppt_y"/>
                                          </p:val>
                                        </p:tav>
                                        <p:tav tm="100000">
                                          <p:val>
                                            <p:strVal val="ppt_y+.1"/>
                                          </p:val>
                                        </p:tav>
                                      </p:tavLst>
                                    </p:anim>
                                    <p:set>
                                      <p:cBhvr>
                                        <p:cTn id="55" dur="1" fill="hold">
                                          <p:stCondLst>
                                            <p:cond delay="9"/>
                                          </p:stCondLst>
                                        </p:cTn>
                                        <p:tgtEl>
                                          <p:spTgt spid="7"/>
                                        </p:tgtEl>
                                        <p:attrNameLst>
                                          <p:attrName>style.visibility</p:attrName>
                                        </p:attrNameLst>
                                      </p:cBhvr>
                                      <p:to>
                                        <p:strVal val="hidden"/>
                                      </p:to>
                                    </p:set>
                                  </p:childTnLst>
                                </p:cTn>
                              </p:par>
                            </p:childTnLst>
                          </p:cTn>
                        </p:par>
                        <p:par>
                          <p:cTn id="56" fill="hold">
                            <p:stCondLst>
                              <p:cond delay="5000"/>
                            </p:stCondLst>
                            <p:childTnLst>
                              <p:par>
                                <p:cTn id="57" presetID="22" presetClass="entr" presetSubtype="1" fill="hold" nodeType="afterEffect">
                                  <p:stCondLst>
                                    <p:cond delay="0"/>
                                  </p:stCondLst>
                                  <p:childTnLst>
                                    <p:set>
                                      <p:cBhvr>
                                        <p:cTn id="58" dur="1" fill="hold">
                                          <p:stCondLst>
                                            <p:cond delay="0"/>
                                          </p:stCondLst>
                                        </p:cTn>
                                        <p:tgtEl>
                                          <p:spTgt spid="3"/>
                                        </p:tgtEl>
                                        <p:attrNameLst>
                                          <p:attrName>style.visibility</p:attrName>
                                        </p:attrNameLst>
                                      </p:cBhvr>
                                      <p:to>
                                        <p:strVal val="visible"/>
                                      </p:to>
                                    </p:set>
                                    <p:animEffect transition="in" filter="wipe(up)">
                                      <p:cBhvr>
                                        <p:cTn id="5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9" grpId="1" animBg="1"/>
      <p:bldP spid="10" grpId="0" animBg="1"/>
      <p:bldP spid="11" grpId="0" animBg="1"/>
      <p:bldP spid="12"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457200" y="-87089"/>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تولید</a:t>
            </a:r>
            <a:endParaRPr lang="en-US" sz="4800" b="1" dirty="0">
              <a:solidFill>
                <a:srgbClr val="FF0000"/>
              </a:solidFill>
              <a:latin typeface="+mn-lt"/>
              <a:ea typeface="+mn-ea"/>
              <a:cs typeface="B Nazanin" pitchFamily="2" charset="-78"/>
            </a:endParaRPr>
          </a:p>
        </p:txBody>
      </p:sp>
      <p:sp>
        <p:nvSpPr>
          <p:cNvPr id="167939" name="Rectangle 3"/>
          <p:cNvSpPr>
            <a:spLocks noGrp="1" noChangeArrowheads="1"/>
          </p:cNvSpPr>
          <p:nvPr>
            <p:ph idx="1"/>
          </p:nvPr>
        </p:nvSpPr>
        <p:spPr>
          <a:xfrm>
            <a:off x="0" y="260648"/>
            <a:ext cx="8964488" cy="6768752"/>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rgbClr val="FFFF00"/>
                </a:solidFill>
                <a:cs typeface="B Nazanin" pitchFamily="2" charset="-78"/>
              </a:rPr>
              <a:t>تعریف تولید : </a:t>
            </a:r>
          </a:p>
          <a:p>
            <a:pPr marL="0" indent="0" algn="just" eaLnBrk="1" hangingPunct="1">
              <a:lnSpc>
                <a:spcPts val="8000"/>
              </a:lnSpc>
              <a:buNone/>
            </a:pPr>
            <a:r>
              <a:rPr lang="fa-IR" sz="4000" b="1" dirty="0">
                <a:solidFill>
                  <a:schemeClr val="tx2"/>
                </a:solidFill>
                <a:cs typeface="B Nazanin" pitchFamily="2" charset="-78"/>
              </a:rPr>
              <a:t>جریان تبدیل </a:t>
            </a:r>
            <a:r>
              <a:rPr lang="fa-IR" sz="4000" b="1" dirty="0">
                <a:solidFill>
                  <a:srgbClr val="66FF66"/>
                </a:solidFill>
                <a:cs typeface="B Nazanin" pitchFamily="2" charset="-78"/>
              </a:rPr>
              <a:t>نهاده ها </a:t>
            </a:r>
            <a:r>
              <a:rPr lang="fa-IR" sz="4000" b="1" dirty="0">
                <a:solidFill>
                  <a:schemeClr val="tx2"/>
                </a:solidFill>
                <a:cs typeface="B Nazanin" pitchFamily="2" charset="-78"/>
              </a:rPr>
              <a:t>یا </a:t>
            </a:r>
            <a:r>
              <a:rPr lang="fa-IR" sz="4000" b="1" dirty="0">
                <a:solidFill>
                  <a:srgbClr val="66FF66"/>
                </a:solidFill>
                <a:cs typeface="B Nazanin" pitchFamily="2" charset="-78"/>
              </a:rPr>
              <a:t>عوامل تولید </a:t>
            </a:r>
            <a:r>
              <a:rPr lang="fa-IR" sz="4000" b="1" dirty="0">
                <a:solidFill>
                  <a:schemeClr val="tx2"/>
                </a:solidFill>
                <a:cs typeface="B Nazanin" pitchFamily="2" charset="-78"/>
              </a:rPr>
              <a:t>را به </a:t>
            </a:r>
            <a:r>
              <a:rPr lang="fa-IR" sz="4000" b="1" dirty="0">
                <a:solidFill>
                  <a:schemeClr val="bg1">
                    <a:lumMod val="25000"/>
                    <a:lumOff val="75000"/>
                  </a:schemeClr>
                </a:solidFill>
                <a:cs typeface="B Nazanin" pitchFamily="2" charset="-78"/>
              </a:rPr>
              <a:t>ستاده ها </a:t>
            </a:r>
            <a:r>
              <a:rPr lang="fa-IR" sz="4000" b="1" dirty="0">
                <a:solidFill>
                  <a:schemeClr val="tx2"/>
                </a:solidFill>
                <a:cs typeface="B Nazanin" pitchFamily="2" charset="-78"/>
              </a:rPr>
              <a:t>یا </a:t>
            </a:r>
            <a:r>
              <a:rPr lang="fa-IR" sz="4000" b="1" dirty="0">
                <a:solidFill>
                  <a:schemeClr val="bg1">
                    <a:lumMod val="25000"/>
                    <a:lumOff val="75000"/>
                  </a:schemeClr>
                </a:solidFill>
                <a:cs typeface="B Nazanin" pitchFamily="2" charset="-78"/>
              </a:rPr>
              <a:t>محصولات</a:t>
            </a:r>
            <a:r>
              <a:rPr lang="fa-IR" sz="4000" b="1" dirty="0">
                <a:solidFill>
                  <a:schemeClr val="tx2"/>
                </a:solidFill>
                <a:cs typeface="B Nazanin" pitchFamily="2" charset="-78"/>
              </a:rPr>
              <a:t>، تولید گویند. </a:t>
            </a:r>
          </a:p>
          <a:p>
            <a:pPr marL="0" indent="0" algn="just" eaLnBrk="1" hangingPunct="1">
              <a:lnSpc>
                <a:spcPts val="8000"/>
              </a:lnSpc>
              <a:buNone/>
            </a:pPr>
            <a:r>
              <a:rPr lang="fa-IR" sz="4000" b="1" dirty="0">
                <a:solidFill>
                  <a:srgbClr val="FFFF00"/>
                </a:solidFill>
                <a:cs typeface="B Nazanin" pitchFamily="2" charset="-78"/>
              </a:rPr>
              <a:t>بازار نهاده و ستاده : </a:t>
            </a:r>
          </a:p>
          <a:p>
            <a:pPr marL="0" indent="0" algn="just" eaLnBrk="1" hangingPunct="1">
              <a:lnSpc>
                <a:spcPts val="8000"/>
              </a:lnSpc>
              <a:buNone/>
            </a:pPr>
            <a:r>
              <a:rPr lang="fa-IR" sz="4000" b="1" dirty="0">
                <a:solidFill>
                  <a:schemeClr val="tx2"/>
                </a:solidFill>
                <a:cs typeface="B Nazanin" pitchFamily="2" charset="-78"/>
              </a:rPr>
              <a:t>بنگاه های تولیدی در</a:t>
            </a:r>
            <a:r>
              <a:rPr lang="fa-IR" sz="4000" b="1" dirty="0">
                <a:solidFill>
                  <a:srgbClr val="66FF66"/>
                </a:solidFill>
                <a:cs typeface="B Nazanin" pitchFamily="2" charset="-78"/>
              </a:rPr>
              <a:t> بازار نهاده</a:t>
            </a:r>
            <a:r>
              <a:rPr lang="fa-IR" sz="4000" b="1" dirty="0">
                <a:solidFill>
                  <a:schemeClr val="tx2"/>
                </a:solidFill>
                <a:cs typeface="B Nazanin" pitchFamily="2" charset="-78"/>
              </a:rPr>
              <a:t>، به </a:t>
            </a:r>
            <a:r>
              <a:rPr lang="fa-IR" sz="4000" b="1" dirty="0">
                <a:solidFill>
                  <a:srgbClr val="66FF66"/>
                </a:solidFill>
                <a:cs typeface="B Nazanin" pitchFamily="2" charset="-78"/>
              </a:rPr>
              <a:t>تقاضای نهاده </a:t>
            </a:r>
            <a:r>
              <a:rPr lang="fa-IR" sz="4000" b="1" dirty="0">
                <a:solidFill>
                  <a:schemeClr val="tx2"/>
                </a:solidFill>
                <a:cs typeface="B Nazanin" pitchFamily="2" charset="-78"/>
              </a:rPr>
              <a:t>و در </a:t>
            </a:r>
            <a:r>
              <a:rPr lang="fa-IR" sz="4000" b="1" dirty="0">
                <a:solidFill>
                  <a:schemeClr val="bg1">
                    <a:lumMod val="25000"/>
                    <a:lumOff val="75000"/>
                  </a:schemeClr>
                </a:solidFill>
                <a:cs typeface="B Nazanin" pitchFamily="2" charset="-78"/>
              </a:rPr>
              <a:t>بازار ستاده </a:t>
            </a:r>
            <a:r>
              <a:rPr lang="fa-IR" sz="4000" b="1" dirty="0">
                <a:solidFill>
                  <a:schemeClr val="tx2"/>
                </a:solidFill>
                <a:cs typeface="B Nazanin" pitchFamily="2" charset="-78"/>
              </a:rPr>
              <a:t>به </a:t>
            </a:r>
            <a:r>
              <a:rPr lang="fa-IR" sz="4000" b="1" dirty="0">
                <a:solidFill>
                  <a:schemeClr val="bg1">
                    <a:lumMod val="25000"/>
                    <a:lumOff val="75000"/>
                  </a:schemeClr>
                </a:solidFill>
                <a:cs typeface="B Nazanin" pitchFamily="2" charset="-78"/>
              </a:rPr>
              <a:t>عرضه ستاده </a:t>
            </a:r>
            <a:r>
              <a:rPr lang="fa-IR" sz="4000" b="1" dirty="0">
                <a:solidFill>
                  <a:schemeClr val="tx2"/>
                </a:solidFill>
                <a:cs typeface="B Nazanin" pitchFamily="2" charset="-78"/>
              </a:rPr>
              <a:t>مشغولند.</a:t>
            </a:r>
            <a:endParaRPr lang="en-US" sz="4000" b="1" dirty="0">
              <a:solidFill>
                <a:schemeClr val="tx2"/>
              </a:solidFill>
              <a:cs typeface="B Nazanin" pitchFamily="2" charset="-78"/>
            </a:endParaRPr>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انواع </a:t>
            </a:r>
            <a:r>
              <a:rPr lang="fa-IR" sz="4800" b="1" dirty="0" smtClean="0">
                <a:solidFill>
                  <a:srgbClr val="FF0000"/>
                </a:solidFill>
                <a:latin typeface="+mn-lt"/>
                <a:ea typeface="+mn-ea"/>
                <a:cs typeface="B Nazanin" pitchFamily="2" charset="-78"/>
              </a:rPr>
              <a:t>تولید</a:t>
            </a:r>
            <a:r>
              <a:rPr lang="en-US" sz="4800" b="1" dirty="0" smtClean="0">
                <a:solidFill>
                  <a:srgbClr val="FF0000"/>
                </a:solidFill>
                <a:latin typeface="+mn-lt"/>
                <a:ea typeface="+mn-ea"/>
                <a:cs typeface="B Nazanin" pitchFamily="2" charset="-78"/>
              </a:rPr>
              <a:t> </a:t>
            </a:r>
            <a:r>
              <a:rPr lang="fa-IR" sz="4800" b="1" dirty="0" smtClean="0">
                <a:solidFill>
                  <a:srgbClr val="FF0000"/>
                </a:solidFill>
                <a:latin typeface="+mn-lt"/>
                <a:ea typeface="+mn-ea"/>
                <a:cs typeface="B Nazanin" pitchFamily="2" charset="-78"/>
              </a:rPr>
              <a:t>کنندگان</a:t>
            </a:r>
            <a:endParaRPr lang="en-US" sz="4800" b="1" dirty="0">
              <a:solidFill>
                <a:srgbClr val="FF0000"/>
              </a:solidFill>
              <a:latin typeface="+mn-lt"/>
              <a:ea typeface="+mn-ea"/>
              <a:cs typeface="B Nazanin" pitchFamily="2" charset="-78"/>
            </a:endParaRPr>
          </a:p>
        </p:txBody>
      </p:sp>
      <p:sp>
        <p:nvSpPr>
          <p:cNvPr id="168963" name="Rectangle 3"/>
          <p:cNvSpPr>
            <a:spLocks noGrp="1" noChangeArrowheads="1"/>
          </p:cNvSpPr>
          <p:nvPr>
            <p:ph idx="1"/>
          </p:nvPr>
        </p:nvSpPr>
        <p:spPr>
          <a:xfrm>
            <a:off x="107504" y="1058515"/>
            <a:ext cx="8856984"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rgbClr val="FF0000"/>
                </a:solidFill>
                <a:cs typeface="B Nazanin" pitchFamily="2" charset="-78"/>
              </a:rPr>
              <a:t>تولید کنندگان </a:t>
            </a:r>
            <a:r>
              <a:rPr lang="fa-IR" sz="2800" b="1" dirty="0">
                <a:solidFill>
                  <a:srgbClr val="FFFFFF"/>
                </a:solidFill>
                <a:cs typeface="B Nazanin" pitchFamily="2" charset="-78"/>
              </a:rPr>
              <a:t>را میتوان به سه بخش عمده طبقه بندی نمود: </a:t>
            </a:r>
          </a:p>
          <a:p>
            <a:pPr marL="0" indent="0" algn="just" eaLnBrk="1" hangingPunct="1">
              <a:lnSpc>
                <a:spcPts val="8000"/>
              </a:lnSpc>
              <a:buNone/>
            </a:pPr>
            <a:r>
              <a:rPr lang="fa-IR" sz="4000" b="1" dirty="0">
                <a:solidFill>
                  <a:srgbClr val="FFFFFF"/>
                </a:solidFill>
                <a:cs typeface="B Nazanin" pitchFamily="2" charset="-78"/>
              </a:rPr>
              <a:t> </a:t>
            </a:r>
            <a:r>
              <a:rPr lang="fa-IR" sz="4000" b="1" dirty="0">
                <a:solidFill>
                  <a:srgbClr val="FF0000"/>
                </a:solidFill>
                <a:cs typeface="B Nazanin" pitchFamily="2" charset="-78"/>
              </a:rPr>
              <a:t>1-</a:t>
            </a:r>
            <a:r>
              <a:rPr lang="fa-IR" sz="4000" b="1" dirty="0">
                <a:solidFill>
                  <a:srgbClr val="FFFFFF"/>
                </a:solidFill>
                <a:cs typeface="B Nazanin" pitchFamily="2" charset="-78"/>
              </a:rPr>
              <a:t> </a:t>
            </a:r>
            <a:r>
              <a:rPr lang="fa-IR" sz="4000" b="1" dirty="0">
                <a:solidFill>
                  <a:schemeClr val="bg1">
                    <a:lumMod val="25000"/>
                    <a:lumOff val="75000"/>
                  </a:schemeClr>
                </a:solidFill>
                <a:cs typeface="B Nazanin" pitchFamily="2" charset="-78"/>
              </a:rPr>
              <a:t>بنگاه های تولیدی</a:t>
            </a:r>
            <a:r>
              <a:rPr lang="fa-IR" sz="4000" b="1" dirty="0">
                <a:solidFill>
                  <a:srgbClr val="FFFFFF"/>
                </a:solidFill>
                <a:cs typeface="B Nazanin" pitchFamily="2" charset="-78"/>
              </a:rPr>
              <a:t>:  که خود به دو بخش تقسیم میشوند: انتفاعی که بدنبال کسب حداکثر سود میباشند و غیرانتفاعی که بدنبال کسب حداکثر سود نمیباشند </a:t>
            </a:r>
            <a:r>
              <a:rPr lang="fa-IR" sz="2800" b="1" dirty="0">
                <a:solidFill>
                  <a:srgbClr val="FFFFFF"/>
                </a:solidFill>
                <a:cs typeface="B Nazanin" pitchFamily="2" charset="-78"/>
              </a:rPr>
              <a:t>همانند دانشگاه ( تولید و پرورش علم و مهارت</a:t>
            </a:r>
            <a:r>
              <a:rPr lang="fa-IR" sz="2800" b="1" dirty="0" smtClean="0">
                <a:solidFill>
                  <a:srgbClr val="FFFFFF"/>
                </a:solidFill>
                <a:cs typeface="B Nazanin" pitchFamily="2" charset="-78"/>
              </a:rPr>
              <a:t>)</a:t>
            </a:r>
            <a:endParaRPr lang="en-US" sz="4000" b="1" dirty="0">
              <a:solidFill>
                <a:srgbClr val="FFFFFF"/>
              </a:solidFill>
              <a:cs typeface="B Nazanin" pitchFamily="2" charset="-78"/>
            </a:endParaRPr>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انواع </a:t>
            </a:r>
            <a:r>
              <a:rPr lang="fa-IR" sz="4800" b="1" dirty="0" smtClean="0">
                <a:solidFill>
                  <a:srgbClr val="FF0000"/>
                </a:solidFill>
                <a:latin typeface="+mn-lt"/>
                <a:ea typeface="+mn-ea"/>
                <a:cs typeface="B Nazanin" pitchFamily="2" charset="-78"/>
              </a:rPr>
              <a:t>تولید</a:t>
            </a:r>
            <a:r>
              <a:rPr lang="en-US" sz="4800" b="1" dirty="0" smtClean="0">
                <a:solidFill>
                  <a:srgbClr val="FF0000"/>
                </a:solidFill>
                <a:latin typeface="+mn-lt"/>
                <a:ea typeface="+mn-ea"/>
                <a:cs typeface="B Nazanin" pitchFamily="2" charset="-78"/>
              </a:rPr>
              <a:t> </a:t>
            </a:r>
            <a:r>
              <a:rPr lang="fa-IR" sz="4800" b="1" dirty="0" smtClean="0">
                <a:solidFill>
                  <a:srgbClr val="FF0000"/>
                </a:solidFill>
                <a:latin typeface="+mn-lt"/>
                <a:ea typeface="+mn-ea"/>
                <a:cs typeface="B Nazanin" pitchFamily="2" charset="-78"/>
              </a:rPr>
              <a:t>کنندگان</a:t>
            </a:r>
            <a:endParaRPr lang="en-US" sz="4800" b="1" dirty="0">
              <a:solidFill>
                <a:srgbClr val="FF0000"/>
              </a:solidFill>
              <a:latin typeface="+mn-lt"/>
              <a:ea typeface="+mn-ea"/>
              <a:cs typeface="B Nazanin" pitchFamily="2" charset="-78"/>
            </a:endParaRPr>
          </a:p>
        </p:txBody>
      </p:sp>
      <p:sp>
        <p:nvSpPr>
          <p:cNvPr id="168963" name="Rectangle 3"/>
          <p:cNvSpPr>
            <a:spLocks noGrp="1" noChangeArrowheads="1"/>
          </p:cNvSpPr>
          <p:nvPr>
            <p:ph idx="1"/>
          </p:nvPr>
        </p:nvSpPr>
        <p:spPr>
          <a:xfrm>
            <a:off x="107504" y="836712"/>
            <a:ext cx="8856984"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rgbClr val="FF0000"/>
                </a:solidFill>
                <a:cs typeface="B Nazanin" pitchFamily="2" charset="-78"/>
              </a:rPr>
              <a:t>تولید کنندگان </a:t>
            </a:r>
            <a:r>
              <a:rPr lang="fa-IR" sz="2800" b="1" dirty="0">
                <a:solidFill>
                  <a:srgbClr val="FFFFFF"/>
                </a:solidFill>
                <a:cs typeface="B Nazanin" pitchFamily="2" charset="-78"/>
              </a:rPr>
              <a:t>را میتوان به سه بخش عمده طبقه بندی نمود: </a:t>
            </a:r>
          </a:p>
          <a:p>
            <a:pPr marL="0" indent="0" algn="just" eaLnBrk="1" hangingPunct="1">
              <a:lnSpc>
                <a:spcPts val="8000"/>
              </a:lnSpc>
              <a:buNone/>
            </a:pPr>
            <a:r>
              <a:rPr lang="fa-IR" sz="4000" b="1" dirty="0" smtClean="0">
                <a:solidFill>
                  <a:srgbClr val="FF0000"/>
                </a:solidFill>
                <a:cs typeface="B Nazanin" pitchFamily="2" charset="-78"/>
              </a:rPr>
              <a:t>2-</a:t>
            </a:r>
            <a:r>
              <a:rPr lang="fa-IR" sz="4000" b="1" dirty="0" smtClean="0">
                <a:solidFill>
                  <a:srgbClr val="FFFFFF"/>
                </a:solidFill>
                <a:cs typeface="B Nazanin" pitchFamily="2" charset="-78"/>
              </a:rPr>
              <a:t> </a:t>
            </a:r>
            <a:r>
              <a:rPr lang="fa-IR" sz="4000" b="1" dirty="0" smtClean="0">
                <a:solidFill>
                  <a:schemeClr val="bg1">
                    <a:lumMod val="25000"/>
                    <a:lumOff val="75000"/>
                  </a:schemeClr>
                </a:solidFill>
                <a:cs typeface="B Nazanin" pitchFamily="2" charset="-78"/>
              </a:rPr>
              <a:t>خانوارها: </a:t>
            </a:r>
            <a:r>
              <a:rPr lang="fa-IR" sz="4000" b="1" dirty="0">
                <a:solidFill>
                  <a:srgbClr val="FFFFFF"/>
                </a:solidFill>
                <a:cs typeface="B Nazanin" pitchFamily="2" charset="-78"/>
              </a:rPr>
              <a:t>که به تولید کالاهایی همانند سبزی، میوه و گل و پرورش فرزندان اشتغال دارند.</a:t>
            </a:r>
          </a:p>
          <a:p>
            <a:pPr marL="0" indent="0" algn="just" eaLnBrk="1" hangingPunct="1">
              <a:lnSpc>
                <a:spcPts val="8000"/>
              </a:lnSpc>
              <a:buNone/>
            </a:pPr>
            <a:r>
              <a:rPr lang="fa-IR" sz="4000" b="1" dirty="0">
                <a:solidFill>
                  <a:srgbClr val="FF0000"/>
                </a:solidFill>
                <a:cs typeface="B Nazanin" pitchFamily="2" charset="-78"/>
              </a:rPr>
              <a:t>3-</a:t>
            </a:r>
            <a:r>
              <a:rPr lang="fa-IR" sz="4000" b="1" dirty="0">
                <a:solidFill>
                  <a:srgbClr val="FFFFFF"/>
                </a:solidFill>
                <a:cs typeface="B Nazanin" pitchFamily="2" charset="-78"/>
              </a:rPr>
              <a:t> </a:t>
            </a:r>
            <a:r>
              <a:rPr lang="fa-IR" sz="4000" b="1" dirty="0" smtClean="0">
                <a:solidFill>
                  <a:schemeClr val="bg1">
                    <a:lumMod val="25000"/>
                    <a:lumOff val="75000"/>
                  </a:schemeClr>
                </a:solidFill>
                <a:cs typeface="B Nazanin" pitchFamily="2" charset="-78"/>
              </a:rPr>
              <a:t>دولت: </a:t>
            </a:r>
            <a:r>
              <a:rPr lang="fa-IR" sz="4000" b="1" dirty="0">
                <a:solidFill>
                  <a:srgbClr val="FFFFFF"/>
                </a:solidFill>
                <a:cs typeface="B Nazanin" pitchFamily="2" charset="-78"/>
              </a:rPr>
              <a:t>که به تولید کالاها وخدمات عمومی می پردازد.</a:t>
            </a:r>
            <a:endParaRPr lang="en-US" sz="4000" b="1" dirty="0">
              <a:solidFill>
                <a:srgbClr val="FFFFFF"/>
              </a:solidFill>
              <a:cs typeface="B Nazanin" pitchFamily="2" charset="-78"/>
            </a:endParaRPr>
          </a:p>
        </p:txBody>
      </p:sp>
    </p:spTree>
    <p:extLst>
      <p:ext uri="{BB962C8B-B14F-4D97-AF65-F5344CB8AC3E}">
        <p14:creationId xmlns:p14="http://schemas.microsoft.com/office/powerpoint/2010/main" val="39146919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a:xfrm>
            <a:off x="457200" y="549275"/>
            <a:ext cx="8229600" cy="5581650"/>
          </a:xfrm>
        </p:spPr>
        <p:txBody>
          <a:bodyPr/>
          <a:lstStyle/>
          <a:p>
            <a:pPr eaLnBrk="1" hangingPunct="1">
              <a:buFont typeface="Wingdings" pitchFamily="2" charset="2"/>
              <a:buNone/>
              <a:defRPr/>
            </a:pPr>
            <a:r>
              <a:rPr lang="fa-IR" sz="4400" b="1" dirty="0" smtClean="0">
                <a:cs typeface="B Nazanin" pitchFamily="2" charset="-78"/>
              </a:rPr>
              <a:t>بعنوان مثال دانشجویی که تصمیم به ادامه </a:t>
            </a:r>
            <a:r>
              <a:rPr lang="fa-IR" sz="4400" b="1" smtClean="0">
                <a:cs typeface="B Nazanin" pitchFamily="2" charset="-78"/>
              </a:rPr>
              <a:t>تحصیل می‏گیرد</a:t>
            </a:r>
            <a:r>
              <a:rPr lang="fa-IR" sz="4400" b="1" dirty="0" smtClean="0">
                <a:cs typeface="B Nazanin" pitchFamily="2" charset="-78"/>
              </a:rPr>
              <a:t>، از درآمد حاصل از کار احتمالی </a:t>
            </a:r>
            <a:r>
              <a:rPr lang="fa-IR" sz="4400" b="1" smtClean="0">
                <a:cs typeface="B Nazanin" pitchFamily="2" charset="-78"/>
              </a:rPr>
              <a:t>که می‏توانست </a:t>
            </a:r>
            <a:r>
              <a:rPr lang="fa-IR" sz="4400" b="1" dirty="0" smtClean="0">
                <a:cs typeface="B Nazanin" pitchFamily="2" charset="-78"/>
              </a:rPr>
              <a:t>به انجام آن مبادرت نماید صرف نظر نموده </a:t>
            </a:r>
            <a:r>
              <a:rPr lang="fa-IR" sz="4400" b="1" smtClean="0">
                <a:cs typeface="B Nazanin" pitchFamily="2" charset="-78"/>
              </a:rPr>
              <a:t>یا چشم‏پوشی </a:t>
            </a:r>
            <a:r>
              <a:rPr lang="fa-IR" sz="4400" b="1" dirty="0" smtClean="0">
                <a:cs typeface="B Nazanin" pitchFamily="2" charset="-78"/>
              </a:rPr>
              <a:t>کرده است.</a:t>
            </a:r>
          </a:p>
          <a:p>
            <a:pPr eaLnBrk="1" hangingPunct="1">
              <a:buFont typeface="Wingdings" pitchFamily="2" charset="2"/>
              <a:buNone/>
              <a:defRPr/>
            </a:pPr>
            <a:r>
              <a:rPr lang="fa-IR" sz="4400" b="1" dirty="0" smtClean="0">
                <a:solidFill>
                  <a:srgbClr val="FFFF00"/>
                </a:solidFill>
                <a:cs typeface="B Nazanin" pitchFamily="2" charset="-78"/>
              </a:rPr>
              <a:t>دلیل مطرح شدن مفهوم هزینه فرصت: </a:t>
            </a:r>
            <a:r>
              <a:rPr lang="fa-IR" sz="4400" b="1" dirty="0" smtClean="0">
                <a:cs typeface="B Nazanin" pitchFamily="2" charset="-78"/>
              </a:rPr>
              <a:t>محدود بودن منابع در </a:t>
            </a:r>
            <a:r>
              <a:rPr lang="fa-IR" sz="4400" b="1" smtClean="0">
                <a:cs typeface="B Nazanin" pitchFamily="2" charset="-78"/>
              </a:rPr>
              <a:t>مقابل خواسته‏های بی‏شمار </a:t>
            </a:r>
            <a:r>
              <a:rPr lang="fa-IR" sz="4400" b="1" dirty="0" smtClean="0">
                <a:cs typeface="B Nazanin" pitchFamily="2" charset="-78"/>
              </a:rPr>
              <a:t>است.</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277813"/>
            <a:ext cx="8229600" cy="7747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a:solidFill>
                  <a:srgbClr val="FF0000"/>
                </a:solidFill>
                <a:latin typeface="+mn-lt"/>
                <a:ea typeface="+mn-ea"/>
                <a:cs typeface="B Nazanin" pitchFamily="2" charset="-78"/>
              </a:rPr>
              <a:t>تکنیک تولید :</a:t>
            </a:r>
            <a:endParaRPr lang="en-US" sz="4800" b="1">
              <a:solidFill>
                <a:srgbClr val="FF0000"/>
              </a:solidFill>
              <a:latin typeface="+mn-lt"/>
              <a:ea typeface="+mn-ea"/>
              <a:cs typeface="B Nazanin" pitchFamily="2" charset="-78"/>
            </a:endParaRPr>
          </a:p>
        </p:txBody>
      </p:sp>
      <p:sp>
        <p:nvSpPr>
          <p:cNvPr id="169987" name="Rectangle 3"/>
          <p:cNvSpPr>
            <a:spLocks noGrp="1" noChangeArrowheads="1"/>
          </p:cNvSpPr>
          <p:nvPr>
            <p:ph idx="1"/>
          </p:nvPr>
        </p:nvSpPr>
        <p:spPr>
          <a:xfrm>
            <a:off x="251520" y="1125538"/>
            <a:ext cx="8640960" cy="532765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rgbClr val="FFFFFF"/>
                </a:solidFill>
                <a:cs typeface="B Nazanin" pitchFamily="2" charset="-78"/>
              </a:rPr>
              <a:t>آنچه که </a:t>
            </a:r>
            <a:r>
              <a:rPr lang="fa-IR" sz="4000" b="1" dirty="0">
                <a:solidFill>
                  <a:srgbClr val="66FF66"/>
                </a:solidFill>
                <a:cs typeface="B Nazanin" pitchFamily="2" charset="-78"/>
              </a:rPr>
              <a:t>نهاده ها </a:t>
            </a:r>
            <a:r>
              <a:rPr lang="fa-IR" sz="4000" b="1" dirty="0">
                <a:solidFill>
                  <a:srgbClr val="FFFFFF"/>
                </a:solidFill>
                <a:cs typeface="B Nazanin" pitchFamily="2" charset="-78"/>
              </a:rPr>
              <a:t>را به </a:t>
            </a:r>
            <a:r>
              <a:rPr lang="fa-IR" sz="4000" b="1" dirty="0">
                <a:solidFill>
                  <a:schemeClr val="bg1">
                    <a:lumMod val="25000"/>
                    <a:lumOff val="75000"/>
                  </a:schemeClr>
                </a:solidFill>
                <a:cs typeface="B Nazanin" pitchFamily="2" charset="-78"/>
              </a:rPr>
              <a:t>ستاده ها </a:t>
            </a:r>
            <a:r>
              <a:rPr lang="fa-IR" sz="4000" b="1" dirty="0">
                <a:solidFill>
                  <a:srgbClr val="FFFFFF"/>
                </a:solidFill>
                <a:cs typeface="B Nazanin" pitchFamily="2" charset="-78"/>
              </a:rPr>
              <a:t>مربوط می کند، </a:t>
            </a:r>
            <a:r>
              <a:rPr lang="fa-IR" sz="4000" b="1" dirty="0">
                <a:solidFill>
                  <a:srgbClr val="FF0000"/>
                </a:solidFill>
                <a:cs typeface="B Nazanin" pitchFamily="2" charset="-78"/>
              </a:rPr>
              <a:t>تکنیک تولید </a:t>
            </a:r>
            <a:r>
              <a:rPr lang="fa-IR" sz="4000" b="1" dirty="0">
                <a:solidFill>
                  <a:srgbClr val="FFFFFF"/>
                </a:solidFill>
                <a:cs typeface="B Nazanin" pitchFamily="2" charset="-78"/>
              </a:rPr>
              <a:t>گویند. </a:t>
            </a:r>
            <a:endParaRPr lang="en-US" sz="4000" b="1" dirty="0" smtClean="0">
              <a:solidFill>
                <a:srgbClr val="FFFFFF"/>
              </a:solidFill>
              <a:cs typeface="B Nazanin" pitchFamily="2" charset="-78"/>
            </a:endParaRPr>
          </a:p>
          <a:p>
            <a:pPr marL="0" indent="0" algn="just" eaLnBrk="1" hangingPunct="1">
              <a:lnSpc>
                <a:spcPts val="8000"/>
              </a:lnSpc>
              <a:buNone/>
            </a:pPr>
            <a:r>
              <a:rPr lang="fa-IR" sz="4000" b="1" dirty="0" smtClean="0">
                <a:solidFill>
                  <a:srgbClr val="FFFFFF"/>
                </a:solidFill>
                <a:cs typeface="B Nazanin" pitchFamily="2" charset="-78"/>
              </a:rPr>
              <a:t>به </a:t>
            </a:r>
            <a:r>
              <a:rPr lang="fa-IR" sz="4000" b="1" dirty="0">
                <a:solidFill>
                  <a:srgbClr val="FFFFFF"/>
                </a:solidFill>
                <a:cs typeface="B Nazanin" pitchFamily="2" charset="-78"/>
              </a:rPr>
              <a:t>عبارت دیگر، شیوه تبدیل </a:t>
            </a:r>
            <a:r>
              <a:rPr lang="fa-IR" sz="4000" b="1" dirty="0">
                <a:solidFill>
                  <a:srgbClr val="66FF66"/>
                </a:solidFill>
                <a:cs typeface="B Nazanin" pitchFamily="2" charset="-78"/>
              </a:rPr>
              <a:t>نهاده ها </a:t>
            </a:r>
            <a:r>
              <a:rPr lang="fa-IR" sz="4000" b="1" dirty="0">
                <a:solidFill>
                  <a:srgbClr val="FFFFFF"/>
                </a:solidFill>
                <a:cs typeface="B Nazanin" pitchFamily="2" charset="-78"/>
              </a:rPr>
              <a:t>به </a:t>
            </a:r>
            <a:r>
              <a:rPr lang="fa-IR" sz="4000" b="1" dirty="0">
                <a:solidFill>
                  <a:schemeClr val="bg1">
                    <a:lumMod val="25000"/>
                    <a:lumOff val="75000"/>
                  </a:schemeClr>
                </a:solidFill>
                <a:cs typeface="B Nazanin" pitchFamily="2" charset="-78"/>
              </a:rPr>
              <a:t>ستاده ها </a:t>
            </a:r>
            <a:r>
              <a:rPr lang="fa-IR" sz="4000" b="1" dirty="0">
                <a:solidFill>
                  <a:srgbClr val="FFFFFF"/>
                </a:solidFill>
                <a:cs typeface="B Nazanin" pitchFamily="2" charset="-78"/>
              </a:rPr>
              <a:t>را </a:t>
            </a:r>
            <a:r>
              <a:rPr lang="fa-IR" sz="4000" b="1" dirty="0">
                <a:solidFill>
                  <a:srgbClr val="FF0000"/>
                </a:solidFill>
                <a:cs typeface="B Nazanin" pitchFamily="2" charset="-78"/>
              </a:rPr>
              <a:t>تکنیک تولید </a:t>
            </a:r>
            <a:r>
              <a:rPr lang="fa-IR" sz="4000" b="1" dirty="0">
                <a:solidFill>
                  <a:srgbClr val="FFFFFF"/>
                </a:solidFill>
                <a:cs typeface="B Nazanin" pitchFamily="2" charset="-78"/>
              </a:rPr>
              <a:t>می نامند.  </a:t>
            </a:r>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99392"/>
            <a:ext cx="8229600" cy="7747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تکنیک تولید :</a:t>
            </a:r>
            <a:endParaRPr lang="en-US" sz="4800" b="1" dirty="0">
              <a:solidFill>
                <a:srgbClr val="FF0000"/>
              </a:solidFill>
              <a:latin typeface="+mn-lt"/>
              <a:ea typeface="+mn-ea"/>
              <a:cs typeface="B Nazanin" pitchFamily="2" charset="-78"/>
            </a:endParaRPr>
          </a:p>
        </p:txBody>
      </p:sp>
      <p:sp>
        <p:nvSpPr>
          <p:cNvPr id="169987" name="Rectangle 3"/>
          <p:cNvSpPr>
            <a:spLocks noGrp="1" noChangeArrowheads="1"/>
          </p:cNvSpPr>
          <p:nvPr>
            <p:ph idx="1"/>
          </p:nvPr>
        </p:nvSpPr>
        <p:spPr>
          <a:xfrm>
            <a:off x="0" y="548680"/>
            <a:ext cx="8964488" cy="532765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smtClean="0">
                <a:solidFill>
                  <a:srgbClr val="FFFFFF"/>
                </a:solidFill>
                <a:cs typeface="B Nazanin" pitchFamily="2" charset="-78"/>
              </a:rPr>
              <a:t>اکثر</a:t>
            </a:r>
            <a:r>
              <a:rPr lang="en-US" sz="4000" b="1" dirty="0" smtClean="0">
                <a:solidFill>
                  <a:srgbClr val="FFFFFF"/>
                </a:solidFill>
                <a:cs typeface="B Nazanin" pitchFamily="2" charset="-78"/>
              </a:rPr>
              <a:t> </a:t>
            </a:r>
            <a:r>
              <a:rPr lang="fa-IR" sz="4000" b="1" dirty="0" smtClean="0">
                <a:solidFill>
                  <a:schemeClr val="bg1">
                    <a:lumMod val="25000"/>
                    <a:lumOff val="75000"/>
                  </a:schemeClr>
                </a:solidFill>
                <a:cs typeface="B Nazanin" pitchFamily="2" charset="-78"/>
              </a:rPr>
              <a:t>ستاده </a:t>
            </a:r>
            <a:r>
              <a:rPr lang="fa-IR" sz="4000" b="1" dirty="0">
                <a:solidFill>
                  <a:schemeClr val="bg1">
                    <a:lumMod val="25000"/>
                    <a:lumOff val="75000"/>
                  </a:schemeClr>
                </a:solidFill>
                <a:cs typeface="B Nazanin" pitchFamily="2" charset="-78"/>
              </a:rPr>
              <a:t>ها </a:t>
            </a:r>
            <a:r>
              <a:rPr lang="fa-IR" sz="4000" b="1" dirty="0">
                <a:solidFill>
                  <a:srgbClr val="FFFFFF"/>
                </a:solidFill>
                <a:cs typeface="B Nazanin" pitchFamily="2" charset="-78"/>
              </a:rPr>
              <a:t>رامی توان با چندین روش </a:t>
            </a:r>
            <a:r>
              <a:rPr lang="fa-IR" sz="4000" b="1" dirty="0" smtClean="0">
                <a:solidFill>
                  <a:srgbClr val="FFFFFF"/>
                </a:solidFill>
                <a:cs typeface="B Nazanin" pitchFamily="2" charset="-78"/>
              </a:rPr>
              <a:t>تولید کرد:</a:t>
            </a:r>
            <a:endParaRPr lang="fa-IR" sz="4000" b="1" dirty="0">
              <a:solidFill>
                <a:srgbClr val="FFFFFF"/>
              </a:solidFill>
              <a:cs typeface="B Nazanin" pitchFamily="2" charset="-78"/>
            </a:endParaRPr>
          </a:p>
          <a:p>
            <a:pPr marL="0" indent="0" algn="just" eaLnBrk="1" hangingPunct="1">
              <a:lnSpc>
                <a:spcPts val="8000"/>
              </a:lnSpc>
              <a:buNone/>
            </a:pPr>
            <a:r>
              <a:rPr lang="fa-IR" sz="4000" b="1" dirty="0">
                <a:solidFill>
                  <a:srgbClr val="FFFFFF"/>
                </a:solidFill>
                <a:cs typeface="B Nazanin" pitchFamily="2" charset="-78"/>
              </a:rPr>
              <a:t>1- تکنیک </a:t>
            </a:r>
            <a:r>
              <a:rPr lang="fa-IR" sz="4000" b="1" dirty="0" smtClean="0">
                <a:solidFill>
                  <a:srgbClr val="FFCCFF"/>
                </a:solidFill>
                <a:cs typeface="B Nazanin" pitchFamily="2" charset="-78"/>
              </a:rPr>
              <a:t>کار</a:t>
            </a:r>
            <a:r>
              <a:rPr lang="fa-IR" sz="4000" b="1" dirty="0" smtClean="0">
                <a:solidFill>
                  <a:srgbClr val="FFFFFF"/>
                </a:solidFill>
                <a:cs typeface="B Nazanin" pitchFamily="2" charset="-78"/>
              </a:rPr>
              <a:t> بر</a:t>
            </a:r>
            <a:r>
              <a:rPr lang="fa-IR" sz="4000" b="1" dirty="0" smtClean="0">
                <a:solidFill>
                  <a:srgbClr val="FF0000"/>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Labor Intensive</a:t>
            </a:r>
            <a:r>
              <a:rPr lang="fa-IR" sz="4000" b="1" dirty="0">
                <a:solidFill>
                  <a:srgbClr val="FF0000"/>
                </a:solidFill>
                <a:latin typeface="Times New Roman" panose="02020603050405020304" pitchFamily="18" charset="0"/>
                <a:cs typeface="Times New Roman" panose="02020603050405020304" pitchFamily="18" charset="0"/>
              </a:rPr>
              <a:t>) </a:t>
            </a:r>
            <a:endParaRPr lang="fa-IR" sz="4000" b="1" dirty="0" smtClean="0">
              <a:solidFill>
                <a:srgbClr val="FF0000"/>
              </a:solidFill>
              <a:latin typeface="Times New Roman" panose="02020603050405020304" pitchFamily="18" charset="0"/>
              <a:cs typeface="Times New Roman" panose="02020603050405020304" pitchFamily="18" charset="0"/>
            </a:endParaRPr>
          </a:p>
          <a:p>
            <a:pPr marL="0" indent="0" algn="just" eaLnBrk="1" hangingPunct="1">
              <a:lnSpc>
                <a:spcPts val="8000"/>
              </a:lnSpc>
              <a:buNone/>
            </a:pPr>
            <a:r>
              <a:rPr lang="fa-IR" b="1" dirty="0" smtClean="0">
                <a:solidFill>
                  <a:srgbClr val="FFFF00"/>
                </a:solidFill>
                <a:cs typeface="B Nazanin" pitchFamily="2" charset="-78"/>
              </a:rPr>
              <a:t>مثال</a:t>
            </a:r>
            <a:r>
              <a:rPr lang="fa-IR" b="1" dirty="0">
                <a:solidFill>
                  <a:srgbClr val="FFFF00"/>
                </a:solidFill>
                <a:cs typeface="B Nazanin" pitchFamily="2" charset="-78"/>
              </a:rPr>
              <a:t>: </a:t>
            </a:r>
            <a:r>
              <a:rPr lang="fa-IR" b="1" dirty="0">
                <a:solidFill>
                  <a:srgbClr val="FFFFFF"/>
                </a:solidFill>
                <a:cs typeface="B Nazanin" pitchFamily="2" charset="-78"/>
              </a:rPr>
              <a:t>خراب کردن یک محله قدیمی بکمک تعداد زیادی کارگر</a:t>
            </a:r>
          </a:p>
          <a:p>
            <a:pPr marL="0" indent="0" algn="just" eaLnBrk="1" hangingPunct="1">
              <a:lnSpc>
                <a:spcPts val="8000"/>
              </a:lnSpc>
              <a:buNone/>
            </a:pPr>
            <a:r>
              <a:rPr lang="fa-IR" sz="4000" b="1" dirty="0">
                <a:solidFill>
                  <a:srgbClr val="FFFFFF"/>
                </a:solidFill>
                <a:cs typeface="B Nazanin" pitchFamily="2" charset="-78"/>
              </a:rPr>
              <a:t>2- تکنیک </a:t>
            </a:r>
            <a:r>
              <a:rPr lang="fa-IR" sz="4000" b="1" dirty="0">
                <a:solidFill>
                  <a:srgbClr val="FFCCFF"/>
                </a:solidFill>
                <a:cs typeface="B Nazanin" pitchFamily="2" charset="-78"/>
              </a:rPr>
              <a:t>سرمایه </a:t>
            </a:r>
            <a:r>
              <a:rPr lang="fa-IR" sz="4000" b="1" dirty="0">
                <a:solidFill>
                  <a:srgbClr val="FFFFFF"/>
                </a:solidFill>
                <a:cs typeface="B Nazanin" pitchFamily="2" charset="-78"/>
              </a:rPr>
              <a:t>بر </a:t>
            </a:r>
            <a:r>
              <a:rPr lang="fa-IR" sz="4000" b="1" dirty="0">
                <a:solidFill>
                  <a:srgbClr val="FF0000"/>
                </a:solidFill>
                <a:latin typeface="Times New Roman" panose="02020603050405020304" pitchFamily="18" charset="0"/>
                <a:cs typeface="Times New Roman" panose="02020603050405020304" pitchFamily="18" charset="0"/>
              </a:rPr>
              <a:t>(</a:t>
            </a:r>
            <a:r>
              <a:rPr lang="en-US" sz="4000" b="1" dirty="0">
                <a:solidFill>
                  <a:srgbClr val="FF0000"/>
                </a:solidFill>
                <a:latin typeface="Times New Roman" panose="02020603050405020304" pitchFamily="18" charset="0"/>
                <a:cs typeface="Times New Roman" panose="02020603050405020304" pitchFamily="18" charset="0"/>
              </a:rPr>
              <a:t>Capital Intensive</a:t>
            </a:r>
            <a:r>
              <a:rPr lang="fa-IR" sz="4000" b="1" dirty="0">
                <a:solidFill>
                  <a:srgbClr val="FF0000"/>
                </a:solidFill>
                <a:latin typeface="Times New Roman" panose="02020603050405020304" pitchFamily="18" charset="0"/>
                <a:cs typeface="Times New Roman" panose="02020603050405020304" pitchFamily="18" charset="0"/>
              </a:rPr>
              <a:t>) </a:t>
            </a:r>
            <a:endParaRPr lang="fa-IR" sz="4000" b="1" dirty="0" smtClean="0">
              <a:solidFill>
                <a:srgbClr val="FF0000"/>
              </a:solidFill>
              <a:latin typeface="Times New Roman" panose="02020603050405020304" pitchFamily="18" charset="0"/>
              <a:cs typeface="Times New Roman" panose="02020603050405020304" pitchFamily="18" charset="0"/>
            </a:endParaRPr>
          </a:p>
          <a:p>
            <a:pPr marL="0" indent="0" algn="just" eaLnBrk="1" hangingPunct="1">
              <a:lnSpc>
                <a:spcPts val="8000"/>
              </a:lnSpc>
              <a:buNone/>
            </a:pPr>
            <a:r>
              <a:rPr lang="fa-IR" b="1" dirty="0" smtClean="0">
                <a:solidFill>
                  <a:srgbClr val="FFFF00"/>
                </a:solidFill>
                <a:cs typeface="B Nazanin" pitchFamily="2" charset="-78"/>
              </a:rPr>
              <a:t>مثال</a:t>
            </a:r>
            <a:r>
              <a:rPr lang="fa-IR" b="1" dirty="0">
                <a:solidFill>
                  <a:srgbClr val="FFFF00"/>
                </a:solidFill>
                <a:cs typeface="B Nazanin" pitchFamily="2" charset="-78"/>
              </a:rPr>
              <a:t>: </a:t>
            </a:r>
            <a:r>
              <a:rPr lang="fa-IR" b="1" dirty="0">
                <a:solidFill>
                  <a:srgbClr val="FFFFFF"/>
                </a:solidFill>
                <a:cs typeface="B Nazanin" pitchFamily="2" charset="-78"/>
              </a:rPr>
              <a:t>خراب کردن یک محله قدیمی بکمک لودر و بولدوزر </a:t>
            </a:r>
            <a:endParaRPr lang="en-US" b="1" dirty="0">
              <a:solidFill>
                <a:srgbClr val="FFFFFF"/>
              </a:solidFill>
              <a:cs typeface="B Nazanin" pitchFamily="2" charset="-78"/>
            </a:endParaRPr>
          </a:p>
        </p:txBody>
      </p:sp>
    </p:spTree>
    <p:extLst>
      <p:ext uri="{BB962C8B-B14F-4D97-AF65-F5344CB8AC3E}">
        <p14:creationId xmlns:p14="http://schemas.microsoft.com/office/powerpoint/2010/main" val="79686818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171400"/>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انتخاب تکنیک تولید</a:t>
            </a:r>
            <a:endParaRPr lang="en-US" sz="4800" b="1" dirty="0">
              <a:solidFill>
                <a:srgbClr val="FF0000"/>
              </a:solidFill>
              <a:latin typeface="+mn-lt"/>
              <a:ea typeface="+mn-ea"/>
              <a:cs typeface="B Nazanin" pitchFamily="2" charset="-78"/>
            </a:endParaRPr>
          </a:p>
        </p:txBody>
      </p:sp>
      <p:sp>
        <p:nvSpPr>
          <p:cNvPr id="171011" name="Rectangle 3"/>
          <p:cNvSpPr>
            <a:spLocks noGrp="1" noChangeArrowheads="1"/>
          </p:cNvSpPr>
          <p:nvPr>
            <p:ph idx="1"/>
          </p:nvPr>
        </p:nvSpPr>
        <p:spPr>
          <a:xfrm>
            <a:off x="179512" y="548680"/>
            <a:ext cx="8856984"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smtClean="0">
                <a:solidFill>
                  <a:srgbClr val="FFFFFF"/>
                </a:solidFill>
                <a:cs typeface="B Nazanin" pitchFamily="2" charset="-78"/>
              </a:rPr>
              <a:t>کدام </a:t>
            </a:r>
            <a:r>
              <a:rPr lang="fa-IR" sz="4000" b="1" dirty="0">
                <a:solidFill>
                  <a:srgbClr val="FFFF00"/>
                </a:solidFill>
                <a:cs typeface="B Nazanin" pitchFamily="2" charset="-78"/>
              </a:rPr>
              <a:t>تکنیک </a:t>
            </a:r>
            <a:r>
              <a:rPr lang="fa-IR" sz="4000" b="1" dirty="0" smtClean="0">
                <a:solidFill>
                  <a:srgbClr val="FFFF00"/>
                </a:solidFill>
                <a:cs typeface="B Nazanin" pitchFamily="2" charset="-78"/>
              </a:rPr>
              <a:t>تولید </a:t>
            </a:r>
            <a:r>
              <a:rPr lang="fa-IR" sz="4000" b="1" dirty="0" smtClean="0">
                <a:solidFill>
                  <a:srgbClr val="FFFFFF"/>
                </a:solidFill>
                <a:cs typeface="B Nazanin" pitchFamily="2" charset="-78"/>
              </a:rPr>
              <a:t>(</a:t>
            </a:r>
            <a:r>
              <a:rPr lang="fa-IR" sz="4000" b="1" dirty="0" smtClean="0">
                <a:solidFill>
                  <a:srgbClr val="FFFF00"/>
                </a:solidFill>
                <a:cs typeface="B Nazanin" pitchFamily="2" charset="-78"/>
              </a:rPr>
              <a:t>فناوری</a:t>
            </a:r>
            <a:r>
              <a:rPr lang="fa-IR" sz="4000" b="1" dirty="0" smtClean="0">
                <a:solidFill>
                  <a:srgbClr val="FFFFFF"/>
                </a:solidFill>
                <a:cs typeface="B Nazanin" pitchFamily="2" charset="-78"/>
              </a:rPr>
              <a:t>) </a:t>
            </a:r>
            <a:r>
              <a:rPr lang="fa-IR" sz="4000" b="1" dirty="0">
                <a:solidFill>
                  <a:srgbClr val="FFFFFF"/>
                </a:solidFill>
                <a:cs typeface="B Nazanin" pitchFamily="2" charset="-78"/>
              </a:rPr>
              <a:t>انتخاب می شود؟</a:t>
            </a:r>
          </a:p>
          <a:p>
            <a:pPr marL="0" indent="0" algn="just" eaLnBrk="1" hangingPunct="1">
              <a:lnSpc>
                <a:spcPts val="8000"/>
              </a:lnSpc>
              <a:buNone/>
            </a:pPr>
            <a:r>
              <a:rPr lang="fa-IR" sz="4000" b="1" dirty="0">
                <a:solidFill>
                  <a:srgbClr val="FFFFFF"/>
                </a:solidFill>
                <a:cs typeface="B Nazanin" pitchFamily="2" charset="-78"/>
              </a:rPr>
              <a:t> آن </a:t>
            </a:r>
            <a:r>
              <a:rPr lang="fa-IR" sz="4000" b="1" dirty="0" smtClean="0">
                <a:solidFill>
                  <a:srgbClr val="FFFFFF"/>
                </a:solidFill>
                <a:cs typeface="B Nazanin" pitchFamily="2" charset="-78"/>
              </a:rPr>
              <a:t>فناوری که </a:t>
            </a:r>
            <a:r>
              <a:rPr lang="fa-IR" sz="4000" b="1" dirty="0">
                <a:solidFill>
                  <a:schemeClr val="bg1">
                    <a:lumMod val="10000"/>
                    <a:lumOff val="90000"/>
                  </a:schemeClr>
                </a:solidFill>
                <a:cs typeface="B Nazanin" pitchFamily="2" charset="-78"/>
              </a:rPr>
              <a:t>هزینه تولید </a:t>
            </a:r>
            <a:r>
              <a:rPr lang="fa-IR" sz="4000" b="1" dirty="0">
                <a:solidFill>
                  <a:srgbClr val="FFFFFF"/>
                </a:solidFill>
                <a:cs typeface="B Nazanin" pitchFamily="2" charset="-78"/>
              </a:rPr>
              <a:t>را به </a:t>
            </a:r>
            <a:r>
              <a:rPr lang="fa-IR" sz="4000" b="1" dirty="0">
                <a:solidFill>
                  <a:schemeClr val="bg1">
                    <a:lumMod val="10000"/>
                    <a:lumOff val="90000"/>
                  </a:schemeClr>
                </a:solidFill>
                <a:cs typeface="B Nazanin" pitchFamily="2" charset="-78"/>
              </a:rPr>
              <a:t>حداقل</a:t>
            </a:r>
            <a:r>
              <a:rPr lang="fa-IR" sz="4000" b="1" dirty="0">
                <a:solidFill>
                  <a:srgbClr val="FFFFFF"/>
                </a:solidFill>
                <a:cs typeface="B Nazanin" pitchFamily="2" charset="-78"/>
              </a:rPr>
              <a:t> برساند. </a:t>
            </a:r>
          </a:p>
          <a:p>
            <a:pPr algn="just" eaLnBrk="1" hangingPunct="1">
              <a:lnSpc>
                <a:spcPts val="8000"/>
              </a:lnSpc>
            </a:pPr>
            <a:r>
              <a:rPr lang="fa-IR" sz="4000" b="1" dirty="0">
                <a:solidFill>
                  <a:srgbClr val="FFFFFF"/>
                </a:solidFill>
                <a:cs typeface="B Nazanin" pitchFamily="2" charset="-78"/>
              </a:rPr>
              <a:t>اگر نیروی کار ارزان باشد، تکنیک </a:t>
            </a:r>
            <a:r>
              <a:rPr lang="fa-IR" sz="4000" b="1" dirty="0" smtClean="0">
                <a:solidFill>
                  <a:srgbClr val="FFFFFF"/>
                </a:solidFill>
                <a:cs typeface="B Nazanin" pitchFamily="2" charset="-78"/>
              </a:rPr>
              <a:t>کاربر</a:t>
            </a:r>
          </a:p>
          <a:p>
            <a:pPr algn="just" eaLnBrk="1" hangingPunct="1">
              <a:lnSpc>
                <a:spcPts val="8000"/>
              </a:lnSpc>
            </a:pPr>
            <a:r>
              <a:rPr lang="fa-IR" sz="4000" b="1" dirty="0" smtClean="0">
                <a:solidFill>
                  <a:srgbClr val="FFFFFF"/>
                </a:solidFill>
                <a:cs typeface="B Nazanin" pitchFamily="2" charset="-78"/>
              </a:rPr>
              <a:t>اگر </a:t>
            </a:r>
            <a:r>
              <a:rPr lang="fa-IR" sz="4000" b="1" dirty="0">
                <a:solidFill>
                  <a:srgbClr val="FFFFFF"/>
                </a:solidFill>
                <a:cs typeface="B Nazanin" pitchFamily="2" charset="-78"/>
              </a:rPr>
              <a:t>سرمایه ارزان باشد، تکنیک سرمایه بر انتخاب خواهد شد.</a:t>
            </a:r>
            <a:endParaRPr lang="en-US" sz="4000" b="1" dirty="0">
              <a:solidFill>
                <a:srgbClr val="FFFFFF"/>
              </a:solidFill>
              <a:cs typeface="B Nazanin" pitchFamily="2" charset="-78"/>
            </a:endParaRPr>
          </a:p>
        </p:txBody>
      </p: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99392"/>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تابع تولید</a:t>
            </a:r>
            <a:endParaRPr lang="en-US" sz="4800" b="1" dirty="0">
              <a:solidFill>
                <a:srgbClr val="FF0000"/>
              </a:solidFill>
              <a:latin typeface="+mn-lt"/>
              <a:ea typeface="+mn-ea"/>
              <a:cs typeface="B Nazanin" pitchFamily="2" charset="-78"/>
            </a:endParaRPr>
          </a:p>
        </p:txBody>
      </p:sp>
      <p:sp>
        <p:nvSpPr>
          <p:cNvPr id="172035" name="Rectangle 3"/>
          <p:cNvSpPr>
            <a:spLocks noGrp="1" noChangeArrowheads="1"/>
          </p:cNvSpPr>
          <p:nvPr>
            <p:ph idx="1"/>
          </p:nvPr>
        </p:nvSpPr>
        <p:spPr>
          <a:xfrm>
            <a:off x="251520" y="980728"/>
            <a:ext cx="8712968"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rgbClr val="FF0000"/>
                </a:solidFill>
                <a:cs typeface="B Nazanin" pitchFamily="2" charset="-78"/>
              </a:rPr>
              <a:t>تابع </a:t>
            </a:r>
            <a:r>
              <a:rPr lang="fa-IR" sz="4000" b="1" dirty="0" smtClean="0">
                <a:solidFill>
                  <a:srgbClr val="FF0000"/>
                </a:solidFill>
                <a:cs typeface="B Nazanin" pitchFamily="2" charset="-78"/>
              </a:rPr>
              <a:t>تولید: </a:t>
            </a:r>
            <a:r>
              <a:rPr lang="fa-IR" sz="4000" b="1" dirty="0">
                <a:solidFill>
                  <a:srgbClr val="FFFFFF"/>
                </a:solidFill>
                <a:cs typeface="B Nazanin" pitchFamily="2" charset="-78"/>
              </a:rPr>
              <a:t>به رابطه عددی یا ریاضی بین </a:t>
            </a:r>
            <a:r>
              <a:rPr lang="fa-IR" sz="4000" b="1" dirty="0">
                <a:solidFill>
                  <a:schemeClr val="bg1">
                    <a:lumMod val="25000"/>
                    <a:lumOff val="75000"/>
                  </a:schemeClr>
                </a:solidFill>
                <a:cs typeface="B Nazanin" pitchFamily="2" charset="-78"/>
              </a:rPr>
              <a:t>نهاده ها </a:t>
            </a:r>
            <a:r>
              <a:rPr lang="fa-IR" sz="4000" b="1" dirty="0">
                <a:solidFill>
                  <a:srgbClr val="FFFFFF"/>
                </a:solidFill>
                <a:cs typeface="B Nazanin" pitchFamily="2" charset="-78"/>
              </a:rPr>
              <a:t>و </a:t>
            </a:r>
            <a:r>
              <a:rPr lang="fa-IR" sz="4000" b="1" dirty="0">
                <a:solidFill>
                  <a:schemeClr val="bg1">
                    <a:lumMod val="25000"/>
                    <a:lumOff val="75000"/>
                  </a:schemeClr>
                </a:solidFill>
                <a:cs typeface="B Nazanin" pitchFamily="2" charset="-78"/>
              </a:rPr>
              <a:t>ستاده ها </a:t>
            </a:r>
            <a:r>
              <a:rPr lang="fa-IR" sz="4000" b="1" dirty="0">
                <a:solidFill>
                  <a:srgbClr val="FFFFFF"/>
                </a:solidFill>
                <a:cs typeface="B Nazanin" pitchFamily="2" charset="-78"/>
              </a:rPr>
              <a:t>تابع تولید گویند مانند:</a:t>
            </a:r>
          </a:p>
          <a:p>
            <a:pPr marL="0" indent="0" algn="just" eaLnBrk="1" hangingPunct="1">
              <a:lnSpc>
                <a:spcPts val="8000"/>
              </a:lnSpc>
              <a:buNone/>
            </a:pPr>
            <a:r>
              <a:rPr lang="fa-IR" sz="4000" b="1" dirty="0">
                <a:solidFill>
                  <a:srgbClr val="FFFFFF"/>
                </a:solidFill>
                <a:cs typeface="B Nazanin" pitchFamily="2" charset="-78"/>
              </a:rPr>
              <a:t>                           	</a:t>
            </a:r>
            <a:r>
              <a:rPr lang="en-US" sz="4000" b="1" dirty="0" smtClean="0">
                <a:solidFill>
                  <a:srgbClr val="FFFFFF"/>
                </a:solidFill>
                <a:cs typeface="B Nazanin" pitchFamily="2" charset="-78"/>
              </a:rPr>
              <a:t> </a:t>
            </a:r>
            <a:r>
              <a:rPr lang="en-US" sz="4000" b="1" dirty="0" smtClean="0">
                <a:solidFill>
                  <a:srgbClr val="FF0000"/>
                </a:solidFill>
                <a:latin typeface="Times New Roman" panose="02020603050405020304" pitchFamily="18" charset="0"/>
                <a:cs typeface="Times New Roman" panose="02020603050405020304" pitchFamily="18" charset="0"/>
              </a:rPr>
              <a:t>3X</a:t>
            </a:r>
            <a:r>
              <a:rPr lang="fa-IR" sz="4000" b="1" dirty="0" smtClean="0">
                <a:solidFill>
                  <a:srgbClr val="FF0000"/>
                </a:solidFill>
                <a:latin typeface="Times New Roman" panose="02020603050405020304" pitchFamily="18" charset="0"/>
                <a:cs typeface="Times New Roman" panose="02020603050405020304" pitchFamily="18" charset="0"/>
              </a:rPr>
              <a:t>= </a:t>
            </a:r>
            <a:r>
              <a:rPr lang="en-US" sz="4000" b="1" dirty="0" smtClean="0">
                <a:solidFill>
                  <a:srgbClr val="FF0000"/>
                </a:solidFill>
                <a:latin typeface="Times New Roman" panose="02020603050405020304" pitchFamily="18" charset="0"/>
                <a:cs typeface="Times New Roman" panose="02020603050405020304" pitchFamily="18" charset="0"/>
              </a:rPr>
              <a:t>Y</a:t>
            </a:r>
            <a:r>
              <a:rPr lang="fa-IR" sz="4000" b="1" dirty="0" smtClean="0">
                <a:solidFill>
                  <a:srgbClr val="FF0000"/>
                </a:solidFill>
                <a:latin typeface="Times New Roman" panose="02020603050405020304" pitchFamily="18" charset="0"/>
                <a:cs typeface="Times New Roman" panose="02020603050405020304" pitchFamily="18" charset="0"/>
              </a:rPr>
              <a:t> </a:t>
            </a:r>
            <a:endParaRPr lang="fa-IR" sz="4000" b="1" dirty="0">
              <a:solidFill>
                <a:srgbClr val="FF0000"/>
              </a:solidFill>
              <a:latin typeface="Times New Roman" panose="02020603050405020304" pitchFamily="18" charset="0"/>
              <a:cs typeface="Times New Roman" panose="02020603050405020304" pitchFamily="18" charset="0"/>
            </a:endParaRPr>
          </a:p>
          <a:p>
            <a:pPr marL="0" indent="0" algn="just" eaLnBrk="1" hangingPunct="1">
              <a:lnSpc>
                <a:spcPts val="8000"/>
              </a:lnSpc>
              <a:buNone/>
            </a:pPr>
            <a:r>
              <a:rPr lang="fa-IR" sz="4000" b="1" dirty="0">
                <a:solidFill>
                  <a:srgbClr val="FFFFFF"/>
                </a:solidFill>
                <a:cs typeface="B Nazanin" pitchFamily="2" charset="-78"/>
              </a:rPr>
              <a:t>مثلاٌ در تابع فوق </a:t>
            </a:r>
            <a:r>
              <a:rPr lang="en-US" sz="4000" b="1" dirty="0" smtClean="0">
                <a:solidFill>
                  <a:srgbClr val="FF0000"/>
                </a:solidFill>
                <a:latin typeface="Times New Roman" panose="02020603050405020304" pitchFamily="18" charset="0"/>
                <a:cs typeface="Times New Roman" panose="02020603050405020304" pitchFamily="18" charset="0"/>
              </a:rPr>
              <a:t>Y</a:t>
            </a:r>
            <a:r>
              <a:rPr lang="fa-IR" sz="4000" b="1" dirty="0" smtClean="0">
                <a:solidFill>
                  <a:srgbClr val="FFFFFF"/>
                </a:solidFill>
                <a:cs typeface="B Nazanin" pitchFamily="2" charset="-78"/>
              </a:rPr>
              <a:t> </a:t>
            </a:r>
            <a:r>
              <a:rPr lang="fa-IR" sz="4000" b="1" dirty="0">
                <a:solidFill>
                  <a:srgbClr val="FFFFFF"/>
                </a:solidFill>
                <a:cs typeface="B Nazanin" pitchFamily="2" charset="-78"/>
              </a:rPr>
              <a:t>بیانگر میزان تولید گندم و </a:t>
            </a:r>
            <a:r>
              <a:rPr lang="en-US" sz="4000" b="1" dirty="0" smtClean="0">
                <a:solidFill>
                  <a:srgbClr val="FF0000"/>
                </a:solidFill>
                <a:latin typeface="XTimes New Roman"/>
                <a:cs typeface="Times New Roman" panose="02020603050405020304" pitchFamily="18" charset="0"/>
              </a:rPr>
              <a:t>X</a:t>
            </a:r>
            <a:r>
              <a:rPr lang="fa-IR" sz="4000" b="1" dirty="0" smtClean="0">
                <a:solidFill>
                  <a:srgbClr val="FFFFFF"/>
                </a:solidFill>
                <a:cs typeface="B Nazanin" pitchFamily="2" charset="-78"/>
              </a:rPr>
              <a:t> </a:t>
            </a:r>
            <a:r>
              <a:rPr lang="fa-IR" sz="4000" b="1" dirty="0">
                <a:solidFill>
                  <a:srgbClr val="FFFFFF"/>
                </a:solidFill>
                <a:cs typeface="B Nazanin" pitchFamily="2" charset="-78"/>
              </a:rPr>
              <a:t>معرف تعداد نیروی کار است. </a:t>
            </a:r>
            <a:endParaRPr lang="en-US" sz="4000" b="1" dirty="0">
              <a:solidFill>
                <a:srgbClr val="FFFFFF"/>
              </a:solidFill>
              <a:cs typeface="B Nazanin" pitchFamily="2" charset="-78"/>
            </a:endParaRPr>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159097"/>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تولید کل، متوسط و نهایی</a:t>
            </a:r>
            <a:endParaRPr lang="en-US" sz="4800" b="1" dirty="0">
              <a:solidFill>
                <a:srgbClr val="FF0000"/>
              </a:solidFill>
              <a:latin typeface="+mn-lt"/>
              <a:ea typeface="+mn-ea"/>
              <a:cs typeface="B Nazanin" pitchFamily="2" charset="-78"/>
            </a:endParaRPr>
          </a:p>
        </p:txBody>
      </p:sp>
      <p:sp>
        <p:nvSpPr>
          <p:cNvPr id="173059" name="Rectangle 3"/>
          <p:cNvSpPr>
            <a:spLocks noGrp="1" noChangeArrowheads="1"/>
          </p:cNvSpPr>
          <p:nvPr>
            <p:ph idx="1"/>
          </p:nvPr>
        </p:nvSpPr>
        <p:spPr>
          <a:xfrm>
            <a:off x="251520" y="842491"/>
            <a:ext cx="8460432"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rgbClr val="FFFFFF"/>
                </a:solidFill>
                <a:cs typeface="B Nazanin" pitchFamily="2" charset="-78"/>
              </a:rPr>
              <a:t>تولید </a:t>
            </a:r>
            <a:r>
              <a:rPr lang="fa-IR" sz="4000" b="1" dirty="0" smtClean="0">
                <a:solidFill>
                  <a:srgbClr val="FFFFFF"/>
                </a:solidFill>
                <a:cs typeface="B Nazanin" pitchFamily="2" charset="-78"/>
              </a:rPr>
              <a:t>کل</a:t>
            </a:r>
            <a:r>
              <a:rPr lang="en-US" sz="4000" b="1" dirty="0" smtClean="0">
                <a:solidFill>
                  <a:srgbClr val="FFFFFF"/>
                </a:solidFill>
                <a:cs typeface="B Nazanin" pitchFamily="2" charset="-78"/>
              </a:rPr>
              <a:t>:</a:t>
            </a:r>
            <a:r>
              <a:rPr lang="fa-IR" sz="4000" b="1" dirty="0" smtClean="0">
                <a:solidFill>
                  <a:srgbClr val="FFFFFF"/>
                </a:solidFill>
                <a:cs typeface="B Nazanin" pitchFamily="2" charset="-78"/>
              </a:rPr>
              <a:t> </a:t>
            </a:r>
            <a:r>
              <a:rPr lang="fa-IR" sz="4000" b="1" dirty="0" smtClean="0">
                <a:solidFill>
                  <a:srgbClr val="FF0000"/>
                </a:solidFill>
                <a:latin typeface="Times New Roman" panose="02020603050405020304" pitchFamily="18" charset="0"/>
                <a:cs typeface="Times New Roman" panose="02020603050405020304" pitchFamily="18" charset="0"/>
              </a:rPr>
              <a:t>(</a:t>
            </a:r>
            <a:r>
              <a:rPr lang="en-US" sz="4000" b="1" dirty="0" err="1" smtClean="0">
                <a:solidFill>
                  <a:srgbClr val="FF0000"/>
                </a:solidFill>
                <a:latin typeface="Times New Roman" panose="02020603050405020304" pitchFamily="18" charset="0"/>
                <a:cs typeface="Times New Roman" panose="02020603050405020304" pitchFamily="18" charset="0"/>
              </a:rPr>
              <a:t>Tp</a:t>
            </a:r>
            <a:r>
              <a:rPr lang="fa-IR" sz="4000" b="1" dirty="0" smtClean="0">
                <a:solidFill>
                  <a:srgbClr val="FF0000"/>
                </a:solidFill>
                <a:latin typeface="Times New Roman" panose="02020603050405020304" pitchFamily="18" charset="0"/>
                <a:cs typeface="Times New Roman" panose="02020603050405020304" pitchFamily="18" charset="0"/>
              </a:rPr>
              <a:t>)</a:t>
            </a:r>
            <a:endParaRPr lang="en-US" sz="4000" b="1" dirty="0" smtClean="0">
              <a:solidFill>
                <a:srgbClr val="FF0000"/>
              </a:solidFill>
              <a:latin typeface="Times New Roman" panose="02020603050405020304" pitchFamily="18" charset="0"/>
              <a:cs typeface="Times New Roman" panose="02020603050405020304" pitchFamily="18" charset="0"/>
            </a:endParaRPr>
          </a:p>
          <a:p>
            <a:pPr marL="0" indent="0" algn="just" eaLnBrk="1" hangingPunct="1">
              <a:lnSpc>
                <a:spcPts val="8000"/>
              </a:lnSpc>
              <a:buNone/>
            </a:pPr>
            <a:r>
              <a:rPr lang="fa-IR" sz="4000" b="1" dirty="0" smtClean="0">
                <a:solidFill>
                  <a:srgbClr val="FFFFFF"/>
                </a:solidFill>
                <a:cs typeface="B Nazanin" pitchFamily="2" charset="-78"/>
              </a:rPr>
              <a:t>مجموع </a:t>
            </a:r>
            <a:r>
              <a:rPr lang="fa-IR" sz="4000" b="1" dirty="0">
                <a:solidFill>
                  <a:srgbClr val="FFFFFF"/>
                </a:solidFill>
                <a:cs typeface="B Nazanin" pitchFamily="2" charset="-78"/>
              </a:rPr>
              <a:t>تعداد ستاده تولید شده به ازاء استفاده از همه عوامل تولیدی (کلیه نیروی کار).</a:t>
            </a:r>
          </a:p>
          <a:p>
            <a:pPr marL="0" indent="0" algn="just" eaLnBrk="1" hangingPunct="1">
              <a:lnSpc>
                <a:spcPts val="8000"/>
              </a:lnSpc>
              <a:buNone/>
            </a:pPr>
            <a:r>
              <a:rPr lang="fa-IR" sz="4000" b="1" dirty="0">
                <a:solidFill>
                  <a:srgbClr val="FFFFFF"/>
                </a:solidFill>
                <a:cs typeface="B Nazanin" pitchFamily="2" charset="-78"/>
              </a:rPr>
              <a:t> تولید </a:t>
            </a:r>
            <a:r>
              <a:rPr lang="fa-IR" sz="4000" b="1" dirty="0" smtClean="0">
                <a:solidFill>
                  <a:srgbClr val="FFFFFF"/>
                </a:solidFill>
                <a:cs typeface="B Nazanin" pitchFamily="2" charset="-78"/>
              </a:rPr>
              <a:t>نهایی</a:t>
            </a:r>
            <a:r>
              <a:rPr lang="en-US" sz="4000" b="1" dirty="0" smtClean="0">
                <a:solidFill>
                  <a:srgbClr val="FFFFFF"/>
                </a:solidFill>
                <a:cs typeface="B Nazanin" pitchFamily="2" charset="-78"/>
              </a:rPr>
              <a:t>:</a:t>
            </a:r>
            <a:r>
              <a:rPr lang="fa-IR" sz="4000" b="1" dirty="0" smtClean="0">
                <a:solidFill>
                  <a:srgbClr val="FFFFFF"/>
                </a:solidFill>
                <a:cs typeface="B Nazanin" pitchFamily="2" charset="-78"/>
              </a:rPr>
              <a:t> </a:t>
            </a:r>
            <a:r>
              <a:rPr lang="fa-IR" sz="4000" b="1" dirty="0">
                <a:solidFill>
                  <a:srgbClr val="FF0000"/>
                </a:solidFill>
                <a:latin typeface="Times New Roman" panose="02020603050405020304" pitchFamily="18" charset="0"/>
                <a:cs typeface="Times New Roman" panose="02020603050405020304" pitchFamily="18" charset="0"/>
              </a:rPr>
              <a:t>(</a:t>
            </a:r>
            <a:r>
              <a:rPr lang="en-US" sz="4000" b="1" dirty="0" err="1" smtClean="0">
                <a:solidFill>
                  <a:srgbClr val="FF0000"/>
                </a:solidFill>
                <a:latin typeface="Times New Roman" panose="02020603050405020304" pitchFamily="18" charset="0"/>
                <a:cs typeface="Times New Roman" panose="02020603050405020304" pitchFamily="18" charset="0"/>
              </a:rPr>
              <a:t>Mp</a:t>
            </a:r>
            <a:r>
              <a:rPr lang="fa-IR" sz="4000" b="1" dirty="0" smtClean="0">
                <a:solidFill>
                  <a:srgbClr val="FF0000"/>
                </a:solidFill>
                <a:latin typeface="Times New Roman" panose="02020603050405020304" pitchFamily="18" charset="0"/>
                <a:cs typeface="Times New Roman" panose="02020603050405020304" pitchFamily="18" charset="0"/>
              </a:rPr>
              <a:t>)</a:t>
            </a:r>
            <a:endParaRPr lang="en-US" sz="4000" b="1" dirty="0" smtClean="0">
              <a:solidFill>
                <a:srgbClr val="FF0000"/>
              </a:solidFill>
              <a:latin typeface="Times New Roman" panose="02020603050405020304" pitchFamily="18" charset="0"/>
              <a:cs typeface="Times New Roman" panose="02020603050405020304" pitchFamily="18" charset="0"/>
            </a:endParaRPr>
          </a:p>
          <a:p>
            <a:pPr marL="0" indent="0" algn="l" eaLnBrk="1" hangingPunct="1">
              <a:lnSpc>
                <a:spcPts val="8000"/>
              </a:lnSpc>
              <a:buNone/>
            </a:pPr>
            <a:r>
              <a:rPr lang="fa-IR"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ΔL</a:t>
            </a:r>
            <a:r>
              <a:rPr lang="fa-IR" sz="4000" b="1" dirty="0">
                <a:solidFill>
                  <a:srgbClr val="FF0000"/>
                </a:solidFill>
                <a:latin typeface="Times New Roman" panose="02020603050405020304" pitchFamily="18" charset="0"/>
                <a:cs typeface="Times New Roman" panose="02020603050405020304" pitchFamily="18" charset="0"/>
              </a:rPr>
              <a:t> / </a:t>
            </a:r>
            <a:r>
              <a:rPr lang="en-US" sz="4000" b="1" dirty="0" err="1" smtClean="0">
                <a:solidFill>
                  <a:srgbClr val="FF0000"/>
                </a:solidFill>
                <a:latin typeface="Times New Roman" panose="02020603050405020304" pitchFamily="18" charset="0"/>
                <a:cs typeface="Times New Roman" panose="02020603050405020304" pitchFamily="18" charset="0"/>
              </a:rPr>
              <a:t>ΔTp</a:t>
            </a:r>
            <a:r>
              <a:rPr lang="fa-IR" sz="4000" b="1" dirty="0" smtClean="0">
                <a:solidFill>
                  <a:srgbClr val="FF0000"/>
                </a:solidFill>
                <a:latin typeface="Times New Roman" panose="02020603050405020304" pitchFamily="18" charset="0"/>
                <a:cs typeface="Times New Roman" panose="02020603050405020304" pitchFamily="18" charset="0"/>
              </a:rPr>
              <a:t> </a:t>
            </a:r>
            <a:r>
              <a:rPr lang="fa-IR"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Mp</a:t>
            </a:r>
            <a:r>
              <a:rPr lang="fa-IR" sz="4000" b="1" dirty="0" smtClean="0">
                <a:solidFill>
                  <a:srgbClr val="FF0000"/>
                </a:solidFill>
                <a:latin typeface="Times New Roman" panose="02020603050405020304" pitchFamily="18" charset="0"/>
                <a:cs typeface="Times New Roman" panose="02020603050405020304" pitchFamily="18" charset="0"/>
              </a:rPr>
              <a:t> </a:t>
            </a:r>
            <a:endParaRPr lang="fa-IR"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457200" y="-159097"/>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تولید کل، متوسط و نهایی</a:t>
            </a:r>
            <a:endParaRPr lang="en-US" sz="4800" b="1" dirty="0">
              <a:solidFill>
                <a:srgbClr val="FF0000"/>
              </a:solidFill>
              <a:latin typeface="+mn-lt"/>
              <a:ea typeface="+mn-ea"/>
              <a:cs typeface="B Nazanin" pitchFamily="2" charset="-78"/>
            </a:endParaRPr>
          </a:p>
        </p:txBody>
      </p:sp>
      <p:sp>
        <p:nvSpPr>
          <p:cNvPr id="173059" name="Rectangle 3"/>
          <p:cNvSpPr>
            <a:spLocks noGrp="1" noChangeArrowheads="1"/>
          </p:cNvSpPr>
          <p:nvPr>
            <p:ph idx="1"/>
          </p:nvPr>
        </p:nvSpPr>
        <p:spPr>
          <a:xfrm>
            <a:off x="251520" y="842491"/>
            <a:ext cx="8460432"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smtClean="0">
                <a:solidFill>
                  <a:srgbClr val="FFFFFF"/>
                </a:solidFill>
                <a:cs typeface="B Nazanin" pitchFamily="2" charset="-78"/>
              </a:rPr>
              <a:t>میزان </a:t>
            </a:r>
            <a:r>
              <a:rPr lang="fa-IR" sz="4000" b="1" dirty="0">
                <a:solidFill>
                  <a:srgbClr val="FFFFFF"/>
                </a:solidFill>
                <a:cs typeface="B Nazanin" pitchFamily="2" charset="-78"/>
              </a:rPr>
              <a:t>تغییر در تولید کل </a:t>
            </a:r>
            <a:r>
              <a:rPr lang="fa-IR" sz="4000" b="1" dirty="0">
                <a:solidFill>
                  <a:srgbClr val="FF0000"/>
                </a:solidFill>
                <a:latin typeface="Times New Roman" panose="02020603050405020304" pitchFamily="18" charset="0"/>
                <a:cs typeface="Times New Roman" panose="02020603050405020304" pitchFamily="18" charset="0"/>
              </a:rPr>
              <a:t>(</a:t>
            </a:r>
            <a:r>
              <a:rPr lang="en-US" sz="4000" b="1" dirty="0" err="1" smtClean="0">
                <a:solidFill>
                  <a:srgbClr val="FF0000"/>
                </a:solidFill>
                <a:latin typeface="Times New Roman" panose="02020603050405020304" pitchFamily="18" charset="0"/>
                <a:cs typeface="Times New Roman" panose="02020603050405020304" pitchFamily="18" charset="0"/>
              </a:rPr>
              <a:t>Tp</a:t>
            </a:r>
            <a:r>
              <a:rPr lang="fa-IR" sz="4000" b="1" dirty="0" smtClean="0">
                <a:solidFill>
                  <a:srgbClr val="FF0000"/>
                </a:solidFill>
                <a:latin typeface="Times New Roman" panose="02020603050405020304" pitchFamily="18" charset="0"/>
                <a:cs typeface="Times New Roman" panose="02020603050405020304" pitchFamily="18" charset="0"/>
              </a:rPr>
              <a:t>) </a:t>
            </a:r>
            <a:r>
              <a:rPr lang="fa-IR" sz="4000" b="1" dirty="0">
                <a:solidFill>
                  <a:srgbClr val="FFFFFF"/>
                </a:solidFill>
                <a:cs typeface="B Nazanin" pitchFamily="2" charset="-78"/>
              </a:rPr>
              <a:t>به ازاء تغییر یک واحد عامل تولید (مثلا نیروی کار). 		</a:t>
            </a:r>
          </a:p>
          <a:p>
            <a:pPr marL="0" indent="0" algn="just" eaLnBrk="1" hangingPunct="1">
              <a:lnSpc>
                <a:spcPts val="8000"/>
              </a:lnSpc>
              <a:buNone/>
            </a:pPr>
            <a:r>
              <a:rPr lang="fa-IR" sz="4000" b="1" dirty="0">
                <a:solidFill>
                  <a:srgbClr val="FFFFFF"/>
                </a:solidFill>
                <a:cs typeface="B Nazanin" pitchFamily="2" charset="-78"/>
              </a:rPr>
              <a:t>تولید متوسط </a:t>
            </a:r>
            <a:r>
              <a:rPr lang="fa-IR" sz="4000" b="1" dirty="0">
                <a:solidFill>
                  <a:srgbClr val="FF0000"/>
                </a:solidFill>
                <a:latin typeface="Times New Roman" panose="02020603050405020304" pitchFamily="18" charset="0"/>
                <a:cs typeface="Times New Roman" panose="02020603050405020304" pitchFamily="18" charset="0"/>
              </a:rPr>
              <a:t>(</a:t>
            </a:r>
            <a:r>
              <a:rPr lang="en-US" sz="4000" b="1" dirty="0" err="1" smtClean="0">
                <a:solidFill>
                  <a:srgbClr val="FF0000"/>
                </a:solidFill>
                <a:latin typeface="Times New Roman" panose="02020603050405020304" pitchFamily="18" charset="0"/>
                <a:cs typeface="Times New Roman" panose="02020603050405020304" pitchFamily="18" charset="0"/>
              </a:rPr>
              <a:t>Ap</a:t>
            </a:r>
            <a:r>
              <a:rPr lang="fa-IR" sz="4000" b="1" dirty="0" smtClean="0">
                <a:solidFill>
                  <a:srgbClr val="FF0000"/>
                </a:solidFill>
                <a:latin typeface="Times New Roman" panose="02020603050405020304" pitchFamily="18" charset="0"/>
                <a:cs typeface="Times New Roman" panose="02020603050405020304" pitchFamily="18" charset="0"/>
              </a:rPr>
              <a:t>)</a:t>
            </a:r>
            <a:r>
              <a:rPr lang="fa-IR" sz="4000" b="1" dirty="0" smtClean="0">
                <a:latin typeface="Times New Roman" panose="02020603050405020304" pitchFamily="18" charset="0"/>
                <a:cs typeface="Times New Roman" panose="02020603050405020304" pitchFamily="18" charset="0"/>
              </a:rPr>
              <a:t>:</a:t>
            </a:r>
            <a:endParaRPr lang="en-US" sz="4000" b="1" dirty="0" smtClean="0">
              <a:latin typeface="Times New Roman" panose="02020603050405020304" pitchFamily="18" charset="0"/>
              <a:cs typeface="Times New Roman" panose="02020603050405020304" pitchFamily="18" charset="0"/>
            </a:endParaRPr>
          </a:p>
          <a:p>
            <a:pPr marL="0" indent="0" algn="l" eaLnBrk="1" hangingPunct="1">
              <a:lnSpc>
                <a:spcPts val="8000"/>
              </a:lnSpc>
              <a:buNone/>
            </a:pPr>
            <a:r>
              <a:rPr lang="fa-IR"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Ap</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Tp</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 L </a:t>
            </a:r>
            <a:endParaRPr lang="fa-IR" sz="4000" b="1" dirty="0">
              <a:solidFill>
                <a:srgbClr val="FF0000"/>
              </a:solidFill>
              <a:latin typeface="Times New Roman" panose="02020603050405020304" pitchFamily="18" charset="0"/>
              <a:cs typeface="Times New Roman" panose="02020603050405020304" pitchFamily="18" charset="0"/>
            </a:endParaRPr>
          </a:p>
          <a:p>
            <a:pPr marL="0" indent="0" algn="just" eaLnBrk="1" hangingPunct="1">
              <a:lnSpc>
                <a:spcPts val="8000"/>
              </a:lnSpc>
              <a:buNone/>
            </a:pPr>
            <a:r>
              <a:rPr lang="fa-IR" sz="4000" b="1" dirty="0" smtClean="0">
                <a:solidFill>
                  <a:srgbClr val="FFFFFF"/>
                </a:solidFill>
                <a:cs typeface="B Nazanin" pitchFamily="2" charset="-78"/>
              </a:rPr>
              <a:t>متوسط </a:t>
            </a:r>
            <a:r>
              <a:rPr lang="fa-IR" sz="4000" b="1" dirty="0">
                <a:solidFill>
                  <a:srgbClr val="FFFFFF"/>
                </a:solidFill>
                <a:cs typeface="B Nazanin" pitchFamily="2" charset="-78"/>
              </a:rPr>
              <a:t>تولید هر واحد عامل تولید (نیروی کار).</a:t>
            </a:r>
            <a:endParaRPr lang="en-US" sz="4000" b="1" dirty="0">
              <a:solidFill>
                <a:srgbClr val="FFFFFF"/>
              </a:solidFill>
              <a:cs typeface="B Nazanin" pitchFamily="2" charset="-78"/>
            </a:endParaRPr>
          </a:p>
        </p:txBody>
      </p:sp>
    </p:spTree>
    <p:extLst>
      <p:ext uri="{BB962C8B-B14F-4D97-AF65-F5344CB8AC3E}">
        <p14:creationId xmlns:p14="http://schemas.microsoft.com/office/powerpoint/2010/main" val="4111453390"/>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نمودار تولید کل، </a:t>
            </a:r>
            <a:r>
              <a:rPr lang="fa-IR" sz="4800" b="1" dirty="0" smtClean="0">
                <a:solidFill>
                  <a:srgbClr val="FF0000"/>
                </a:solidFill>
                <a:latin typeface="+mn-lt"/>
                <a:ea typeface="+mn-ea"/>
                <a:cs typeface="B Nazanin" pitchFamily="2" charset="-78"/>
              </a:rPr>
              <a:t>نهایی </a:t>
            </a:r>
            <a:r>
              <a:rPr lang="fa-IR" sz="4800" b="1" dirty="0">
                <a:solidFill>
                  <a:srgbClr val="FF0000"/>
                </a:solidFill>
                <a:latin typeface="+mn-lt"/>
                <a:ea typeface="+mn-ea"/>
                <a:cs typeface="B Nazanin" pitchFamily="2" charset="-78"/>
              </a:rPr>
              <a:t>و </a:t>
            </a:r>
            <a:r>
              <a:rPr lang="fa-IR" sz="4800" b="1" dirty="0" smtClean="0">
                <a:solidFill>
                  <a:srgbClr val="FF0000"/>
                </a:solidFill>
                <a:latin typeface="+mn-lt"/>
                <a:ea typeface="+mn-ea"/>
                <a:cs typeface="B Nazanin" pitchFamily="2" charset="-78"/>
              </a:rPr>
              <a:t>متوسط:</a:t>
            </a:r>
            <a:endParaRPr lang="en-US" sz="4800" b="1" dirty="0">
              <a:solidFill>
                <a:srgbClr val="FF0000"/>
              </a:solidFill>
              <a:latin typeface="+mn-lt"/>
              <a:ea typeface="+mn-ea"/>
              <a:cs typeface="B Nazanin" pitchFamily="2" charset="-78"/>
            </a:endParaRPr>
          </a:p>
        </p:txBody>
      </p:sp>
      <p:sp>
        <p:nvSpPr>
          <p:cNvPr id="174083" name="Rectangle 3"/>
          <p:cNvSpPr>
            <a:spLocks noGrp="1" noChangeArrowheads="1"/>
          </p:cNvSpPr>
          <p:nvPr>
            <p:ph idx="1"/>
          </p:nvPr>
        </p:nvSpPr>
        <p:spPr>
          <a:xfrm>
            <a:off x="395536" y="980728"/>
            <a:ext cx="7920880"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rgbClr val="FFFFFF"/>
                </a:solidFill>
                <a:cs typeface="B Nazanin" pitchFamily="2" charset="-78"/>
              </a:rPr>
              <a:t>برای رسم منحنیهای تولید کل، تولید نهایی و تولید متوسط باید ابتدا جدول تولید </a:t>
            </a:r>
            <a:r>
              <a:rPr lang="fa-IR" sz="4000" b="1" dirty="0" smtClean="0">
                <a:solidFill>
                  <a:srgbClr val="FFFFFF"/>
                </a:solidFill>
                <a:cs typeface="B Nazanin" pitchFamily="2" charset="-78"/>
              </a:rPr>
              <a:t>را </a:t>
            </a:r>
            <a:r>
              <a:rPr lang="fa-IR" sz="4000" b="1" dirty="0">
                <a:solidFill>
                  <a:srgbClr val="FFFFFF"/>
                </a:solidFill>
                <a:cs typeface="B Nazanin" pitchFamily="2" charset="-78"/>
              </a:rPr>
              <a:t>بدست آورد.</a:t>
            </a:r>
          </a:p>
          <a:p>
            <a:pPr marL="0" indent="0" algn="just" eaLnBrk="1" hangingPunct="1">
              <a:lnSpc>
                <a:spcPts val="8000"/>
              </a:lnSpc>
              <a:buNone/>
            </a:pPr>
            <a:r>
              <a:rPr lang="fa-IR" sz="4000" b="1" dirty="0" smtClean="0">
                <a:solidFill>
                  <a:srgbClr val="FFFFFF"/>
                </a:solidFill>
                <a:cs typeface="B Nazanin" pitchFamily="2" charset="-78"/>
              </a:rPr>
              <a:t>منحنی </a:t>
            </a:r>
            <a:r>
              <a:rPr lang="fa-IR" sz="4000" b="1" dirty="0">
                <a:solidFill>
                  <a:srgbClr val="FFFFFF"/>
                </a:solidFill>
                <a:cs typeface="B Nazanin" pitchFamily="2" charset="-78"/>
              </a:rPr>
              <a:t>تولید نهایی شیب منحنی تولید کل می </a:t>
            </a:r>
            <a:r>
              <a:rPr lang="fa-IR" sz="4000" b="1" dirty="0" smtClean="0">
                <a:solidFill>
                  <a:srgbClr val="FFFFFF"/>
                </a:solidFill>
                <a:cs typeface="B Nazanin" pitchFamily="2" charset="-78"/>
              </a:rPr>
              <a:t>باشد</a:t>
            </a:r>
            <a:r>
              <a:rPr lang="en-US" sz="4000" b="1" dirty="0" smtClean="0">
                <a:solidFill>
                  <a:srgbClr val="FFFFFF"/>
                </a:solidFill>
                <a:cs typeface="B Nazanin" pitchFamily="2" charset="-78"/>
              </a:rPr>
              <a:t>.</a:t>
            </a:r>
            <a:r>
              <a:rPr lang="fa-IR" sz="4000" b="1" dirty="0" smtClean="0">
                <a:solidFill>
                  <a:srgbClr val="FFFFFF"/>
                </a:solidFill>
                <a:cs typeface="B Nazanin" pitchFamily="2" charset="-78"/>
              </a:rPr>
              <a:t>                       </a:t>
            </a:r>
            <a:r>
              <a:rPr lang="en-US" sz="4000" b="1" dirty="0" err="1" smtClean="0">
                <a:solidFill>
                  <a:srgbClr val="FF0000"/>
                </a:solidFill>
                <a:latin typeface="Times New Roman" panose="02020603050405020304" pitchFamily="18" charset="0"/>
                <a:cs typeface="Times New Roman" panose="02020603050405020304" pitchFamily="18" charset="0"/>
              </a:rPr>
              <a:t>Mp</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ΔTp</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 ΔL</a:t>
            </a:r>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pPr algn="just" eaLnBrk="1" hangingPunct="1">
              <a:defRPr/>
            </a:pPr>
            <a:endParaRPr lang="en-US" smtClean="0"/>
          </a:p>
        </p:txBody>
      </p:sp>
      <p:sp>
        <p:nvSpPr>
          <p:cNvPr id="284675" name="Rectangle 3"/>
          <p:cNvSpPr>
            <a:spLocks noGrp="1" noChangeArrowheads="1"/>
          </p:cNvSpPr>
          <p:nvPr>
            <p:ph idx="1"/>
          </p:nvPr>
        </p:nvSpPr>
        <p:spPr/>
        <p:txBody>
          <a:bodyPr/>
          <a:lstStyle/>
          <a:p>
            <a:pPr eaLnBrk="1" hangingPunct="1">
              <a:defRPr/>
            </a:pPr>
            <a:endParaRPr lang="en-US" smtClean="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49" t="2524" r="20728" b="27234"/>
          <a:stretch/>
        </p:blipFill>
        <p:spPr bwMode="auto">
          <a:xfrm>
            <a:off x="-36512" y="-27385"/>
            <a:ext cx="9180512" cy="696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algn="just" eaLnBrk="1" hangingPunct="1">
              <a:defRPr/>
            </a:pPr>
            <a:endParaRPr lang="en-US" smtClean="0"/>
          </a:p>
        </p:txBody>
      </p:sp>
      <p:sp>
        <p:nvSpPr>
          <p:cNvPr id="285699" name="Rectangle 3"/>
          <p:cNvSpPr>
            <a:spLocks noGrp="1" noChangeArrowheads="1"/>
          </p:cNvSpPr>
          <p:nvPr>
            <p:ph idx="1"/>
          </p:nvPr>
        </p:nvSpPr>
        <p:spPr/>
        <p:txBody>
          <a:bodyPr/>
          <a:lstStyle/>
          <a:p>
            <a:pPr eaLnBrk="1" hangingPunct="1">
              <a:defRPr/>
            </a:pPr>
            <a:endParaRPr lang="en-US"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436" y="-891480"/>
            <a:ext cx="11087100" cy="91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bwMode="auto">
          <a:xfrm>
            <a:off x="4860032" y="332656"/>
            <a:ext cx="2304256" cy="1080120"/>
          </a:xfrm>
          <a:prstGeom prst="wedgeRoundRectCallout">
            <a:avLst>
              <a:gd name="adj1" fmla="val -78830"/>
              <a:gd name="adj2" fmla="val 115569"/>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lang="fa-IR" sz="2800" b="1" dirty="0" smtClean="0">
                <a:cs typeface="B Titr" panose="00000700000000000000" pitchFamily="2" charset="-78"/>
              </a:rPr>
              <a:t>تولید کل</a:t>
            </a:r>
          </a:p>
          <a:p>
            <a:pPr marL="0" marR="0" indent="0" algn="ctr" defTabSz="914400" rtl="1"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err="1" smtClean="0">
                <a:ln>
                  <a:noFill/>
                </a:ln>
                <a:solidFill>
                  <a:schemeClr val="tx1"/>
                </a:solidFill>
                <a:effectLst/>
                <a:latin typeface="Times New Roman" panose="02020603050405020304" pitchFamily="18" charset="0"/>
                <a:cs typeface="Times New Roman" panose="02020603050405020304" pitchFamily="18" charset="0"/>
              </a:rPr>
              <a:t>Tp</a:t>
            </a:r>
            <a:endParaRPr kumimoji="0" lang="en-US" sz="32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pPr algn="just" eaLnBrk="1" hangingPunct="1">
              <a:defRPr/>
            </a:pPr>
            <a:endParaRPr lang="en-US" smtClean="0"/>
          </a:p>
        </p:txBody>
      </p:sp>
      <p:sp>
        <p:nvSpPr>
          <p:cNvPr id="286723" name="Rectangle 3"/>
          <p:cNvSpPr>
            <a:spLocks noGrp="1" noChangeArrowheads="1"/>
          </p:cNvSpPr>
          <p:nvPr>
            <p:ph idx="1"/>
          </p:nvPr>
        </p:nvSpPr>
        <p:spPr/>
        <p:txBody>
          <a:bodyPr/>
          <a:lstStyle/>
          <a:p>
            <a:pPr eaLnBrk="1" hangingPunct="1">
              <a:defRPr/>
            </a:pPr>
            <a:endParaRPr lang="en-US" smtClean="0"/>
          </a:p>
        </p:txBody>
      </p:sp>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b="796"/>
          <a:stretch/>
        </p:blipFill>
        <p:spPr bwMode="auto">
          <a:xfrm>
            <a:off x="0" y="1"/>
            <a:ext cx="9286875" cy="712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ular Callout 5"/>
          <p:cNvSpPr/>
          <p:nvPr/>
        </p:nvSpPr>
        <p:spPr bwMode="auto">
          <a:xfrm>
            <a:off x="4860032" y="332656"/>
            <a:ext cx="2304256" cy="1080120"/>
          </a:xfrm>
          <a:prstGeom prst="wedgeRoundRectCallout">
            <a:avLst>
              <a:gd name="adj1" fmla="val -117329"/>
              <a:gd name="adj2" fmla="val 120623"/>
              <a:gd name="adj3" fmla="val 16667"/>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lang="fa-IR" sz="2800" b="1" dirty="0" smtClean="0">
                <a:solidFill>
                  <a:schemeClr val="bg2">
                    <a:lumMod val="20000"/>
                    <a:lumOff val="80000"/>
                  </a:schemeClr>
                </a:solidFill>
                <a:cs typeface="B Titr" panose="00000700000000000000" pitchFamily="2" charset="-78"/>
              </a:rPr>
              <a:t>تولید نهایی</a:t>
            </a:r>
          </a:p>
          <a:p>
            <a:pPr marL="0" marR="0" indent="0" algn="ctr" defTabSz="914400" rtl="1" eaLnBrk="1" fontAlgn="base" latinLnBrk="0" hangingPunct="1">
              <a:lnSpc>
                <a:spcPct val="100000"/>
              </a:lnSpc>
              <a:spcBef>
                <a:spcPct val="0"/>
              </a:spcBef>
              <a:spcAft>
                <a:spcPct val="0"/>
              </a:spcAft>
              <a:buClrTx/>
              <a:buSzTx/>
              <a:buFontTx/>
              <a:buNone/>
              <a:tabLst/>
            </a:pPr>
            <a:r>
              <a:rPr lang="en-US" sz="3200" b="1" dirty="0" err="1">
                <a:solidFill>
                  <a:schemeClr val="bg2">
                    <a:lumMod val="20000"/>
                    <a:lumOff val="80000"/>
                  </a:schemeClr>
                </a:solidFill>
                <a:latin typeface="Times New Roman" panose="02020603050405020304" pitchFamily="18" charset="0"/>
                <a:cs typeface="Times New Roman" panose="02020603050405020304" pitchFamily="18" charset="0"/>
              </a:rPr>
              <a:t>M</a:t>
            </a:r>
            <a:r>
              <a:rPr kumimoji="0" lang="en-US" sz="3200" b="1" i="0" u="none" strike="noStrike" cap="none" normalizeH="0" baseline="0" dirty="0" err="1" smtClean="0">
                <a:ln>
                  <a:noFill/>
                </a:ln>
                <a:solidFill>
                  <a:schemeClr val="bg2">
                    <a:lumMod val="20000"/>
                    <a:lumOff val="80000"/>
                  </a:schemeClr>
                </a:solidFill>
                <a:effectLst/>
                <a:latin typeface="Times New Roman" panose="02020603050405020304" pitchFamily="18" charset="0"/>
                <a:cs typeface="Times New Roman" panose="02020603050405020304" pitchFamily="18" charset="0"/>
              </a:rPr>
              <a:t>p</a:t>
            </a:r>
            <a:endParaRPr kumimoji="0" lang="en-US" sz="3200" b="1" i="0" u="none" strike="noStrike" cap="none" normalizeH="0" baseline="0" dirty="0" smtClean="0">
              <a:ln>
                <a:noFill/>
              </a:ln>
              <a:solidFill>
                <a:schemeClr val="bg2">
                  <a:lumMod val="20000"/>
                  <a:lumOff val="80000"/>
                </a:schemeClr>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3"/>
          <p:cNvSpPr>
            <a:spLocks noGrp="1" noChangeArrowheads="1"/>
          </p:cNvSpPr>
          <p:nvPr>
            <p:ph idx="1"/>
          </p:nvPr>
        </p:nvSpPr>
        <p:spPr>
          <a:xfrm>
            <a:off x="0" y="-171450"/>
            <a:ext cx="9109075" cy="5510213"/>
          </a:xfrm>
        </p:spPr>
        <p:txBody>
          <a:bodyPr/>
          <a:lstStyle/>
          <a:p>
            <a:pPr algn="just" eaLnBrk="1" hangingPunct="1">
              <a:lnSpc>
                <a:spcPct val="150000"/>
              </a:lnSpc>
              <a:buFont typeface="Wingdings" pitchFamily="2" charset="2"/>
              <a:buNone/>
              <a:defRPr/>
            </a:pPr>
            <a:r>
              <a:rPr lang="fa-IR" sz="4400" b="1" smtClean="0">
                <a:solidFill>
                  <a:srgbClr val="FF0000"/>
                </a:solidFill>
                <a:cs typeface="B Nazanin" pitchFamily="2" charset="-78"/>
              </a:rPr>
              <a:t>2- نهایی‏گرایی</a:t>
            </a:r>
            <a:r>
              <a:rPr lang="fa-IR" sz="4400" b="1" dirty="0" smtClean="0">
                <a:solidFill>
                  <a:srgbClr val="FF0000"/>
                </a:solidFill>
                <a:cs typeface="B Nazanin" pitchFamily="2" charset="-78"/>
              </a:rPr>
              <a:t>: </a:t>
            </a:r>
            <a:r>
              <a:rPr lang="en-US" sz="4400" b="1" dirty="0" smtClean="0">
                <a:solidFill>
                  <a:srgbClr val="FF0000"/>
                </a:solidFill>
                <a:cs typeface="B Nazanin" pitchFamily="2" charset="-78"/>
              </a:rPr>
              <a:t> </a:t>
            </a:r>
            <a:r>
              <a:rPr lang="en-US" sz="4400" b="1" dirty="0" smtClean="0">
                <a:solidFill>
                  <a:srgbClr val="FF0000"/>
                </a:solidFill>
                <a:latin typeface="Times New Roman" panose="02020603050405020304" pitchFamily="18" charset="0"/>
                <a:cs typeface="Times New Roman" panose="02020603050405020304" pitchFamily="18" charset="0"/>
              </a:rPr>
              <a:t>(Marginalism)</a:t>
            </a:r>
            <a:r>
              <a:rPr lang="fa-IR" sz="4400" b="1" dirty="0" smtClean="0">
                <a:latin typeface="Times New Roman" panose="02020603050405020304" pitchFamily="18" charset="0"/>
                <a:cs typeface="Times New Roman" panose="02020603050405020304" pitchFamily="18" charset="0"/>
              </a:rPr>
              <a:t> </a:t>
            </a:r>
          </a:p>
          <a:p>
            <a:pPr eaLnBrk="1" hangingPunct="1">
              <a:lnSpc>
                <a:spcPct val="150000"/>
              </a:lnSpc>
              <a:defRPr/>
            </a:pPr>
            <a:r>
              <a:rPr lang="fa-IR" sz="4400" b="1" dirty="0" smtClean="0">
                <a:cs typeface="B Nazanin" pitchFamily="2" charset="-78"/>
              </a:rPr>
              <a:t>چنانچه اطلاعات در خصوص </a:t>
            </a:r>
            <a:r>
              <a:rPr lang="fa-IR" sz="4400" b="1" smtClean="0">
                <a:cs typeface="B Nazanin" pitchFamily="2" charset="-78"/>
              </a:rPr>
              <a:t>آخرین واحد، مورد نظر باشد، مبحث </a:t>
            </a:r>
            <a:r>
              <a:rPr lang="fa-IR" sz="4400" b="1" smtClean="0">
                <a:solidFill>
                  <a:srgbClr val="FFFF00"/>
                </a:solidFill>
                <a:cs typeface="B Nazanin" pitchFamily="2" charset="-78"/>
              </a:rPr>
              <a:t>نهایی‏گرایی </a:t>
            </a:r>
            <a:r>
              <a:rPr lang="fa-IR" sz="4400" b="1" dirty="0" smtClean="0">
                <a:cs typeface="B Nazanin" pitchFamily="2" charset="-78"/>
              </a:rPr>
              <a:t>مطرح است. مثلا ً </a:t>
            </a:r>
            <a:r>
              <a:rPr lang="fa-IR" sz="4400" b="1" dirty="0" smtClean="0">
                <a:solidFill>
                  <a:srgbClr val="FFFF00"/>
                </a:solidFill>
                <a:cs typeface="B Nazanin" pitchFamily="2" charset="-78"/>
              </a:rPr>
              <a:t>هزینه نهایی </a:t>
            </a:r>
            <a:r>
              <a:rPr lang="fa-IR" sz="4400" b="1" dirty="0" smtClean="0">
                <a:cs typeface="B Nazanin" pitchFamily="2" charset="-78"/>
              </a:rPr>
              <a:t>یعنی هزینه آخرین واحد محصول تولید شده یا </a:t>
            </a:r>
            <a:r>
              <a:rPr lang="fa-IR" sz="4400" b="1" dirty="0" smtClean="0">
                <a:solidFill>
                  <a:srgbClr val="FFFF00"/>
                </a:solidFill>
                <a:cs typeface="B Nazanin" pitchFamily="2" charset="-78"/>
              </a:rPr>
              <a:t>تولید نهایی </a:t>
            </a:r>
            <a:r>
              <a:rPr lang="fa-IR" sz="4400" b="1" dirty="0" smtClean="0">
                <a:cs typeface="B Nazanin" pitchFamily="2" charset="-78"/>
              </a:rPr>
              <a:t>یعنی میزان تولید آخرین واحد عامل تولید به کار گرفته شده.</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قانون بازده </a:t>
            </a:r>
            <a:r>
              <a:rPr lang="fa-IR" sz="4800" b="1" dirty="0" smtClean="0">
                <a:solidFill>
                  <a:srgbClr val="FF0000"/>
                </a:solidFill>
                <a:latin typeface="+mn-lt"/>
                <a:ea typeface="+mn-ea"/>
                <a:cs typeface="B Nazanin" pitchFamily="2" charset="-78"/>
              </a:rPr>
              <a:t>نزولی:</a:t>
            </a:r>
            <a:endParaRPr lang="en-US" sz="4800" b="1" dirty="0">
              <a:solidFill>
                <a:srgbClr val="FF0000"/>
              </a:solidFill>
              <a:latin typeface="+mn-lt"/>
              <a:ea typeface="+mn-ea"/>
              <a:cs typeface="B Nazanin" pitchFamily="2" charset="-78"/>
            </a:endParaRPr>
          </a:p>
        </p:txBody>
      </p:sp>
      <p:sp>
        <p:nvSpPr>
          <p:cNvPr id="175107" name="Rectangle 3"/>
          <p:cNvSpPr>
            <a:spLocks noGrp="1" noChangeArrowheads="1"/>
          </p:cNvSpPr>
          <p:nvPr>
            <p:ph idx="1"/>
          </p:nvPr>
        </p:nvSpPr>
        <p:spPr>
          <a:xfrm>
            <a:off x="457200" y="1124744"/>
            <a:ext cx="8229600"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smtClean="0">
                <a:solidFill>
                  <a:srgbClr val="FFFFFF"/>
                </a:solidFill>
                <a:cs typeface="B Nazanin" pitchFamily="2" charset="-78"/>
              </a:rPr>
              <a:t>وقتی </a:t>
            </a:r>
            <a:r>
              <a:rPr lang="fa-IR" sz="4000" b="1" dirty="0">
                <a:solidFill>
                  <a:srgbClr val="FFFFFF"/>
                </a:solidFill>
                <a:cs typeface="B Nazanin" pitchFamily="2" charset="-78"/>
              </a:rPr>
              <a:t>مقادیر بیشتری از یک </a:t>
            </a:r>
            <a:r>
              <a:rPr lang="fa-IR" sz="4000" b="1" dirty="0">
                <a:solidFill>
                  <a:schemeClr val="bg2">
                    <a:lumMod val="40000"/>
                    <a:lumOff val="60000"/>
                  </a:schemeClr>
                </a:solidFill>
                <a:cs typeface="B Nazanin" pitchFamily="2" charset="-78"/>
              </a:rPr>
              <a:t>نهاده متغیر </a:t>
            </a:r>
            <a:r>
              <a:rPr lang="fa-IR" sz="4000" b="1" dirty="0">
                <a:solidFill>
                  <a:srgbClr val="FFFFFF"/>
                </a:solidFill>
                <a:cs typeface="B Nazanin" pitchFamily="2" charset="-78"/>
              </a:rPr>
              <a:t>به یک </a:t>
            </a:r>
            <a:r>
              <a:rPr lang="fa-IR" sz="4000" b="1" dirty="0">
                <a:solidFill>
                  <a:schemeClr val="tx2">
                    <a:lumMod val="75000"/>
                  </a:schemeClr>
                </a:solidFill>
                <a:cs typeface="B Nazanin" pitchFamily="2" charset="-78"/>
              </a:rPr>
              <a:t>نهاده ثابت </a:t>
            </a:r>
            <a:r>
              <a:rPr lang="fa-IR" sz="4000" b="1" dirty="0">
                <a:solidFill>
                  <a:srgbClr val="FFFFFF"/>
                </a:solidFill>
                <a:cs typeface="B Nazanin" pitchFamily="2" charset="-78"/>
              </a:rPr>
              <a:t>اضافه می شود، از مرحله ای به بعد به تدریج </a:t>
            </a:r>
            <a:r>
              <a:rPr lang="fa-IR" sz="4000" b="1" dirty="0">
                <a:solidFill>
                  <a:schemeClr val="bg1">
                    <a:lumMod val="10000"/>
                    <a:lumOff val="90000"/>
                  </a:schemeClr>
                </a:solidFill>
                <a:cs typeface="B Nazanin" pitchFamily="2" charset="-78"/>
              </a:rPr>
              <a:t>تولید نهایی </a:t>
            </a:r>
            <a:r>
              <a:rPr lang="fa-IR" sz="4000" b="1" dirty="0">
                <a:solidFill>
                  <a:srgbClr val="FFFFFF"/>
                </a:solidFill>
                <a:cs typeface="B Nazanin" pitchFamily="2" charset="-78"/>
              </a:rPr>
              <a:t>آن عامل متغیر </a:t>
            </a:r>
            <a:r>
              <a:rPr lang="fa-IR" sz="4000" b="1" dirty="0">
                <a:solidFill>
                  <a:srgbClr val="66FF66"/>
                </a:solidFill>
                <a:cs typeface="B Nazanin" pitchFamily="2" charset="-78"/>
              </a:rPr>
              <a:t>کاهش</a:t>
            </a:r>
            <a:r>
              <a:rPr lang="fa-IR" sz="4000" b="1" dirty="0">
                <a:solidFill>
                  <a:srgbClr val="FFFFFF"/>
                </a:solidFill>
                <a:cs typeface="B Nazanin" pitchFamily="2" charset="-78"/>
              </a:rPr>
              <a:t> خواهد یافت. </a:t>
            </a:r>
            <a:endParaRPr lang="en-US" sz="4000" b="1" dirty="0">
              <a:solidFill>
                <a:srgbClr val="FFFFFF"/>
              </a:solidFill>
              <a:cs typeface="B Nazanin" pitchFamily="2" charset="-78"/>
            </a:endParaRP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457200" y="-171400"/>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قانون بازده </a:t>
            </a:r>
            <a:r>
              <a:rPr lang="fa-IR" sz="4800" b="1" dirty="0" smtClean="0">
                <a:solidFill>
                  <a:srgbClr val="FF0000"/>
                </a:solidFill>
                <a:latin typeface="+mn-lt"/>
                <a:ea typeface="+mn-ea"/>
                <a:cs typeface="B Nazanin" pitchFamily="2" charset="-78"/>
              </a:rPr>
              <a:t>نزولی:</a:t>
            </a:r>
            <a:endParaRPr lang="en-US" sz="4800" b="1" dirty="0">
              <a:solidFill>
                <a:srgbClr val="FF0000"/>
              </a:solidFill>
              <a:latin typeface="+mn-lt"/>
              <a:ea typeface="+mn-ea"/>
              <a:cs typeface="B Nazanin" pitchFamily="2" charset="-78"/>
            </a:endParaRPr>
          </a:p>
        </p:txBody>
      </p:sp>
      <p:sp>
        <p:nvSpPr>
          <p:cNvPr id="175107" name="Rectangle 3"/>
          <p:cNvSpPr>
            <a:spLocks noGrp="1" noChangeArrowheads="1"/>
          </p:cNvSpPr>
          <p:nvPr>
            <p:ph idx="1"/>
          </p:nvPr>
        </p:nvSpPr>
        <p:spPr>
          <a:xfrm>
            <a:off x="457200" y="692696"/>
            <a:ext cx="8229600"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smtClean="0">
                <a:solidFill>
                  <a:srgbClr val="66FF66"/>
                </a:solidFill>
                <a:cs typeface="B Nazanin" pitchFamily="2" charset="-78"/>
              </a:rPr>
              <a:t>قانون </a:t>
            </a:r>
            <a:r>
              <a:rPr lang="fa-IR" sz="4000" b="1" dirty="0">
                <a:solidFill>
                  <a:srgbClr val="66FF66"/>
                </a:solidFill>
                <a:cs typeface="B Nazanin" pitchFamily="2" charset="-78"/>
              </a:rPr>
              <a:t>بازده نزولی </a:t>
            </a:r>
            <a:r>
              <a:rPr lang="fa-IR" sz="4000" b="1" dirty="0">
                <a:solidFill>
                  <a:srgbClr val="FFFFFF"/>
                </a:solidFill>
                <a:cs typeface="B Nazanin" pitchFamily="2" charset="-78"/>
              </a:rPr>
              <a:t>در کوتاه مدت صدق می نماید زیرا در بلند مدت تمام یا اکثر نهاده ها متغیر هستند.</a:t>
            </a:r>
          </a:p>
          <a:p>
            <a:pPr marL="0" indent="0" algn="just" eaLnBrk="1" hangingPunct="1">
              <a:lnSpc>
                <a:spcPts val="8000"/>
              </a:lnSpc>
              <a:buNone/>
            </a:pPr>
            <a:r>
              <a:rPr lang="fa-IR" sz="4000" b="1" dirty="0" smtClean="0">
                <a:solidFill>
                  <a:srgbClr val="FFFFFF"/>
                </a:solidFill>
                <a:cs typeface="B Nazanin" pitchFamily="2" charset="-78"/>
              </a:rPr>
              <a:t>بازده </a:t>
            </a:r>
            <a:r>
              <a:rPr lang="fa-IR" sz="4000" b="1" dirty="0">
                <a:solidFill>
                  <a:srgbClr val="FFFFFF"/>
                </a:solidFill>
                <a:cs typeface="B Nazanin" pitchFamily="2" charset="-78"/>
              </a:rPr>
              <a:t>نزولی به این معنی است که شیب منحنی </a:t>
            </a:r>
            <a:r>
              <a:rPr lang="fa-IR" sz="4000" b="1" dirty="0">
                <a:solidFill>
                  <a:srgbClr val="FFFF00"/>
                </a:solidFill>
                <a:cs typeface="B Nazanin" pitchFamily="2" charset="-78"/>
              </a:rPr>
              <a:t>تولید نهایی </a:t>
            </a:r>
            <a:r>
              <a:rPr lang="fa-IR" sz="4000" b="1" dirty="0">
                <a:solidFill>
                  <a:srgbClr val="FFFFFF"/>
                </a:solidFill>
                <a:cs typeface="B Nazanin" pitchFamily="2" charset="-78"/>
              </a:rPr>
              <a:t>از مرحله ای به بعد </a:t>
            </a:r>
            <a:r>
              <a:rPr lang="fa-IR" sz="4000" b="1" dirty="0">
                <a:solidFill>
                  <a:srgbClr val="FFFF00"/>
                </a:solidFill>
                <a:cs typeface="B Nazanin" pitchFamily="2" charset="-78"/>
              </a:rPr>
              <a:t>منفی</a:t>
            </a:r>
            <a:r>
              <a:rPr lang="fa-IR" sz="4000" b="1" dirty="0">
                <a:solidFill>
                  <a:srgbClr val="FFFFFF"/>
                </a:solidFill>
                <a:cs typeface="B Nazanin" pitchFamily="2" charset="-78"/>
              </a:rPr>
              <a:t> خواهد بود. </a:t>
            </a:r>
            <a:endParaRPr lang="en-US" sz="4000" b="1" dirty="0">
              <a:solidFill>
                <a:srgbClr val="FFFFFF"/>
              </a:solidFill>
              <a:cs typeface="B Nazanin" pitchFamily="2" charset="-78"/>
            </a:endParaRPr>
          </a:p>
        </p:txBody>
      </p:sp>
    </p:spTree>
    <p:extLst>
      <p:ext uri="{BB962C8B-B14F-4D97-AF65-F5344CB8AC3E}">
        <p14:creationId xmlns:p14="http://schemas.microsoft.com/office/powerpoint/2010/main" val="1506847837"/>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4544" y="-223142"/>
            <a:ext cx="9458325" cy="7400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ular Callout 6"/>
          <p:cNvSpPr/>
          <p:nvPr/>
        </p:nvSpPr>
        <p:spPr bwMode="auto">
          <a:xfrm>
            <a:off x="5724128" y="0"/>
            <a:ext cx="3392760" cy="3861048"/>
          </a:xfrm>
          <a:prstGeom prst="wedgeRoundRectCallout">
            <a:avLst>
              <a:gd name="adj1" fmla="val -112249"/>
              <a:gd name="adj2" fmla="val 76072"/>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3200" dirty="0">
                <a:cs typeface="B Titr" panose="00000700000000000000" pitchFamily="2" charset="-78"/>
              </a:rPr>
              <a:t> در نقطه </a:t>
            </a:r>
            <a:r>
              <a:rPr lang="en-US" sz="3600" b="1" dirty="0" smtClean="0">
                <a:solidFill>
                  <a:srgbClr val="FF0000"/>
                </a:solidFill>
                <a:latin typeface="Times New Roman" panose="02020603050405020304" pitchFamily="18" charset="0"/>
                <a:cs typeface="Times New Roman" panose="02020603050405020304" pitchFamily="18" charset="0"/>
              </a:rPr>
              <a:t>L2</a:t>
            </a:r>
          </a:p>
          <a:p>
            <a:r>
              <a:rPr lang="fa-IR" sz="3200" dirty="0" smtClean="0">
                <a:cs typeface="B Titr" panose="00000700000000000000" pitchFamily="2" charset="-78"/>
              </a:rPr>
              <a:t> </a:t>
            </a:r>
            <a:r>
              <a:rPr lang="fa-IR" sz="2800" dirty="0" smtClean="0">
                <a:cs typeface="B Titr" panose="00000700000000000000" pitchFamily="2" charset="-78"/>
              </a:rPr>
              <a:t>عددی </a:t>
            </a:r>
            <a:r>
              <a:rPr lang="fa-IR" sz="2800" dirty="0">
                <a:cs typeface="B Titr" panose="00000700000000000000" pitchFamily="2" charset="-78"/>
              </a:rPr>
              <a:t>بین 4و 3 واحد نیروی </a:t>
            </a:r>
            <a:r>
              <a:rPr lang="fa-IR" sz="2800" dirty="0" smtClean="0">
                <a:cs typeface="B Titr" panose="00000700000000000000" pitchFamily="2" charset="-78"/>
              </a:rPr>
              <a:t>کار</a:t>
            </a:r>
          </a:p>
          <a:p>
            <a:r>
              <a:rPr lang="fa-IR" sz="3200" dirty="0" smtClean="0">
                <a:cs typeface="B Titr" panose="00000700000000000000" pitchFamily="2" charset="-78"/>
              </a:rPr>
              <a:t> </a:t>
            </a:r>
            <a:r>
              <a:rPr lang="en-US" sz="3600" b="1" dirty="0" err="1" smtClean="0">
                <a:solidFill>
                  <a:srgbClr val="FF0000"/>
                </a:solidFill>
                <a:latin typeface="Times New Roman" panose="02020603050405020304" pitchFamily="18" charset="0"/>
                <a:cs typeface="Times New Roman" panose="02020603050405020304" pitchFamily="18" charset="0"/>
              </a:rPr>
              <a:t>Ap</a:t>
            </a:r>
            <a:r>
              <a:rPr lang="en-US" sz="3600" b="1" dirty="0" smtClean="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smtClean="0">
                <a:solidFill>
                  <a:srgbClr val="FF0000"/>
                </a:solidFill>
                <a:latin typeface="Times New Roman" panose="02020603050405020304" pitchFamily="18" charset="0"/>
                <a:cs typeface="Times New Roman" panose="02020603050405020304" pitchFamily="18" charset="0"/>
              </a:rPr>
              <a:t>Mp</a:t>
            </a:r>
            <a:endParaRPr lang="fa-IR" sz="3600" b="1" dirty="0">
              <a:solidFill>
                <a:srgbClr val="FF0000"/>
              </a:solidFill>
              <a:latin typeface="Times New Roman" panose="02020603050405020304" pitchFamily="18" charset="0"/>
              <a:cs typeface="Times New Roman" panose="02020603050405020304" pitchFamily="18" charset="0"/>
            </a:endParaRPr>
          </a:p>
          <a:p>
            <a:pPr marL="514350" indent="-514350">
              <a:buFont typeface="+mj-lt"/>
              <a:buAutoNum type="arabicPeriod"/>
            </a:pPr>
            <a:r>
              <a:rPr lang="fa-IR" sz="3200" dirty="0" smtClean="0">
                <a:cs typeface="B Titr" panose="00000700000000000000" pitchFamily="2" charset="-78"/>
              </a:rPr>
              <a:t> </a:t>
            </a:r>
            <a:r>
              <a:rPr lang="fa-IR" sz="3200" dirty="0">
                <a:cs typeface="B Titr" panose="00000700000000000000" pitchFamily="2" charset="-78"/>
              </a:rPr>
              <a:t>و تولید متوسط به حداکثر خود </a:t>
            </a:r>
            <a:endParaRPr lang="fa-IR" sz="3200" dirty="0" smtClean="0">
              <a:cs typeface="B Titr" panose="00000700000000000000" pitchFamily="2" charset="-78"/>
            </a:endParaRPr>
          </a:p>
          <a:p>
            <a:r>
              <a:rPr lang="fa-IR" sz="3200" dirty="0" smtClean="0">
                <a:cs typeface="B Titr" panose="00000700000000000000" pitchFamily="2" charset="-78"/>
              </a:rPr>
              <a:t>می </a:t>
            </a:r>
            <a:r>
              <a:rPr lang="fa-IR" sz="3200" dirty="0">
                <a:cs typeface="B Titr" panose="00000700000000000000" pitchFamily="2" charset="-78"/>
              </a:rPr>
              <a:t>رسد.</a:t>
            </a:r>
          </a:p>
        </p:txBody>
      </p:sp>
      <p:sp>
        <p:nvSpPr>
          <p:cNvPr id="8" name="Rounded Rectangular Callout 7"/>
          <p:cNvSpPr/>
          <p:nvPr/>
        </p:nvSpPr>
        <p:spPr bwMode="auto">
          <a:xfrm>
            <a:off x="5715744" y="576064"/>
            <a:ext cx="3392760" cy="3861048"/>
          </a:xfrm>
          <a:prstGeom prst="wedgeRoundRectCallout">
            <a:avLst>
              <a:gd name="adj1" fmla="val -54629"/>
              <a:gd name="adj2" fmla="val 89138"/>
              <a:gd name="adj3" fmla="val 16667"/>
            </a:avLst>
          </a:prstGeom>
          <a:solidFill>
            <a:schemeClr val="bg1">
              <a:lumMod val="90000"/>
              <a:lumOff val="1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3200" dirty="0">
                <a:cs typeface="B Titr" panose="00000700000000000000" pitchFamily="2" charset="-78"/>
              </a:rPr>
              <a:t>در نقطه </a:t>
            </a:r>
            <a:r>
              <a:rPr lang="en-US" sz="4000" b="1" dirty="0" smtClean="0">
                <a:solidFill>
                  <a:srgbClr val="FF0000"/>
                </a:solidFill>
                <a:latin typeface="Times New Roman" panose="02020603050405020304" pitchFamily="18" charset="0"/>
                <a:cs typeface="Times New Roman" panose="02020603050405020304" pitchFamily="18" charset="0"/>
              </a:rPr>
              <a:t>L3</a:t>
            </a:r>
          </a:p>
          <a:p>
            <a:r>
              <a:rPr lang="fa-IR" sz="2800" dirty="0" smtClean="0">
                <a:cs typeface="B Titr" panose="00000700000000000000" pitchFamily="2" charset="-78"/>
              </a:rPr>
              <a:t>(6 </a:t>
            </a:r>
            <a:r>
              <a:rPr lang="fa-IR" sz="2800" dirty="0">
                <a:cs typeface="B Titr" panose="00000700000000000000" pitchFamily="2" charset="-78"/>
              </a:rPr>
              <a:t>واحد نیروی کار) </a:t>
            </a:r>
            <a:r>
              <a:rPr lang="en-US" sz="4000" b="1" dirty="0" err="1" smtClean="0">
                <a:solidFill>
                  <a:srgbClr val="FF0000"/>
                </a:solidFill>
                <a:latin typeface="Times New Roman" panose="02020603050405020304" pitchFamily="18" charset="0"/>
                <a:cs typeface="Times New Roman" panose="02020603050405020304" pitchFamily="18" charset="0"/>
              </a:rPr>
              <a:t>Mp</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 0</a:t>
            </a:r>
            <a:r>
              <a:rPr lang="fa-IR" sz="4000" b="1" dirty="0">
                <a:solidFill>
                  <a:srgbClr val="FF0000"/>
                </a:solidFill>
                <a:latin typeface="Times New Roman" panose="02020603050405020304" pitchFamily="18" charset="0"/>
                <a:cs typeface="Times New Roman" panose="02020603050405020304" pitchFamily="18" charset="0"/>
              </a:rPr>
              <a:t> </a:t>
            </a:r>
            <a:endParaRPr lang="en-US" sz="4000" b="1" dirty="0">
              <a:solidFill>
                <a:srgbClr val="FF0000"/>
              </a:solidFill>
              <a:latin typeface="Times New Roman" panose="02020603050405020304" pitchFamily="18" charset="0"/>
              <a:cs typeface="Times New Roman" panose="02020603050405020304" pitchFamily="18" charset="0"/>
            </a:endParaRPr>
          </a:p>
          <a:p>
            <a:r>
              <a:rPr lang="fa-IR" sz="3200" dirty="0" smtClean="0">
                <a:cs typeface="B Titr" panose="00000700000000000000" pitchFamily="2" charset="-78"/>
              </a:rPr>
              <a:t>و </a:t>
            </a:r>
            <a:r>
              <a:rPr lang="fa-IR" sz="3200" dirty="0">
                <a:cs typeface="B Titr" panose="00000700000000000000" pitchFamily="2" charset="-78"/>
              </a:rPr>
              <a:t>شیب منحنی تولید کل صفر است (موازی محور افقی</a:t>
            </a:r>
            <a:r>
              <a:rPr lang="fa-IR" sz="3200" dirty="0" smtClean="0">
                <a:cs typeface="B Titr" panose="00000700000000000000" pitchFamily="2" charset="-78"/>
              </a:rPr>
              <a:t>) </a:t>
            </a:r>
            <a:endParaRPr lang="fa-IR" sz="3200" dirty="0">
              <a:cs typeface="B Titr" panose="00000700000000000000" pitchFamily="2" charset="-78"/>
            </a:endParaRPr>
          </a:p>
        </p:txBody>
      </p:sp>
      <p:sp>
        <p:nvSpPr>
          <p:cNvPr id="9" name="Rounded Rectangular Callout 8"/>
          <p:cNvSpPr/>
          <p:nvPr/>
        </p:nvSpPr>
        <p:spPr bwMode="auto">
          <a:xfrm>
            <a:off x="5724128" y="1152128"/>
            <a:ext cx="3392760" cy="2708920"/>
          </a:xfrm>
          <a:prstGeom prst="wedgeRoundRectCallout">
            <a:avLst>
              <a:gd name="adj1" fmla="val -131302"/>
              <a:gd name="adj2" fmla="val 84092"/>
              <a:gd name="adj3" fmla="val 16667"/>
            </a:avLst>
          </a:prstGeom>
          <a:solidFill>
            <a:srgbClr val="6633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3200" dirty="0">
                <a:cs typeface="B Titr" panose="00000700000000000000" pitchFamily="2" charset="-78"/>
              </a:rPr>
              <a:t>وقتی منحنی </a:t>
            </a:r>
            <a:r>
              <a:rPr lang="en-US" sz="3600" b="1" dirty="0" err="1" smtClean="0">
                <a:solidFill>
                  <a:srgbClr val="FF0000"/>
                </a:solidFill>
                <a:latin typeface="Times New Roman" panose="02020603050405020304" pitchFamily="18" charset="0"/>
                <a:cs typeface="Times New Roman" panose="02020603050405020304" pitchFamily="18" charset="0"/>
              </a:rPr>
              <a:t>Mp</a:t>
            </a:r>
            <a:r>
              <a:rPr lang="fa-IR" sz="3200" dirty="0" smtClean="0">
                <a:cs typeface="B Titr" panose="00000700000000000000" pitchFamily="2" charset="-78"/>
              </a:rPr>
              <a:t> </a:t>
            </a:r>
            <a:r>
              <a:rPr lang="fa-IR" sz="3200" dirty="0">
                <a:cs typeface="B Titr" panose="00000700000000000000" pitchFamily="2" charset="-78"/>
              </a:rPr>
              <a:t>در بالای منحنی </a:t>
            </a:r>
            <a:r>
              <a:rPr lang="en-US" sz="3600" b="1" dirty="0" err="1" smtClean="0">
                <a:solidFill>
                  <a:srgbClr val="FF0000"/>
                </a:solidFill>
                <a:latin typeface="Times New Roman" panose="02020603050405020304" pitchFamily="18" charset="0"/>
                <a:cs typeface="Times New Roman" panose="02020603050405020304" pitchFamily="18" charset="0"/>
              </a:rPr>
              <a:t>Ap</a:t>
            </a:r>
            <a:r>
              <a:rPr lang="fa-IR" sz="3200" dirty="0" smtClean="0">
                <a:cs typeface="B Titr" panose="00000700000000000000" pitchFamily="2" charset="-78"/>
              </a:rPr>
              <a:t> </a:t>
            </a:r>
            <a:r>
              <a:rPr lang="fa-IR" sz="3200" dirty="0">
                <a:cs typeface="B Titr" panose="00000700000000000000" pitchFamily="2" charset="-78"/>
              </a:rPr>
              <a:t>قرار دارد، منحنی </a:t>
            </a:r>
            <a:r>
              <a:rPr lang="en-US" sz="3600" b="1" dirty="0" err="1" smtClean="0">
                <a:solidFill>
                  <a:srgbClr val="FF0000"/>
                </a:solidFill>
                <a:latin typeface="Times New Roman" panose="02020603050405020304" pitchFamily="18" charset="0"/>
                <a:cs typeface="Times New Roman" panose="02020603050405020304" pitchFamily="18" charset="0"/>
              </a:rPr>
              <a:t>Ap</a:t>
            </a:r>
            <a:r>
              <a:rPr lang="fa-IR" sz="3200" dirty="0" smtClean="0">
                <a:cs typeface="B Titr" panose="00000700000000000000" pitchFamily="2" charset="-78"/>
              </a:rPr>
              <a:t> </a:t>
            </a:r>
            <a:r>
              <a:rPr lang="fa-IR" sz="3200" dirty="0">
                <a:cs typeface="B Titr" panose="00000700000000000000" pitchFamily="2" charset="-78"/>
              </a:rPr>
              <a:t>صعودی است. </a:t>
            </a:r>
          </a:p>
        </p:txBody>
      </p:sp>
      <p:sp>
        <p:nvSpPr>
          <p:cNvPr id="10" name="Rounded Rectangular Callout 9"/>
          <p:cNvSpPr/>
          <p:nvPr/>
        </p:nvSpPr>
        <p:spPr bwMode="auto">
          <a:xfrm>
            <a:off x="5724128" y="1930524"/>
            <a:ext cx="3392760" cy="3235052"/>
          </a:xfrm>
          <a:prstGeom prst="wedgeRoundRectCallout">
            <a:avLst>
              <a:gd name="adj1" fmla="val -62529"/>
              <a:gd name="adj2" fmla="val 58514"/>
              <a:gd name="adj3" fmla="val 16667"/>
            </a:avLst>
          </a:prstGeom>
          <a:solidFill>
            <a:srgbClr val="33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3200" dirty="0">
                <a:cs typeface="B Titr" panose="00000700000000000000" pitchFamily="2" charset="-78"/>
              </a:rPr>
              <a:t>وقتی منحنی </a:t>
            </a:r>
            <a:r>
              <a:rPr lang="en-US" sz="3600" b="1" dirty="0" err="1" smtClean="0">
                <a:solidFill>
                  <a:srgbClr val="FF0000"/>
                </a:solidFill>
                <a:latin typeface="Times New Roman" panose="02020603050405020304" pitchFamily="18" charset="0"/>
                <a:cs typeface="Times New Roman" panose="02020603050405020304" pitchFamily="18" charset="0"/>
              </a:rPr>
              <a:t>Mp</a:t>
            </a:r>
            <a:r>
              <a:rPr lang="fa-IR" sz="3200" dirty="0" smtClean="0">
                <a:cs typeface="B Titr" panose="00000700000000000000" pitchFamily="2" charset="-78"/>
              </a:rPr>
              <a:t> </a:t>
            </a:r>
            <a:r>
              <a:rPr lang="fa-IR" sz="3200" dirty="0">
                <a:cs typeface="B Titr" panose="00000700000000000000" pitchFamily="2" charset="-78"/>
              </a:rPr>
              <a:t>در زیر منحنی </a:t>
            </a:r>
            <a:r>
              <a:rPr lang="en-US" sz="3600" b="1" dirty="0" err="1" smtClean="0">
                <a:solidFill>
                  <a:srgbClr val="FF0000"/>
                </a:solidFill>
                <a:latin typeface="Times New Roman" panose="02020603050405020304" pitchFamily="18" charset="0"/>
                <a:cs typeface="Times New Roman" panose="02020603050405020304" pitchFamily="18" charset="0"/>
              </a:rPr>
              <a:t>Ap</a:t>
            </a:r>
            <a:r>
              <a:rPr lang="fa-IR" sz="3200" dirty="0" smtClean="0">
                <a:cs typeface="B Titr" panose="00000700000000000000" pitchFamily="2" charset="-78"/>
              </a:rPr>
              <a:t> </a:t>
            </a:r>
            <a:r>
              <a:rPr lang="fa-IR" sz="3200" dirty="0">
                <a:cs typeface="B Titr" panose="00000700000000000000" pitchFamily="2" charset="-78"/>
              </a:rPr>
              <a:t>قرار دارد، </a:t>
            </a:r>
            <a:endParaRPr lang="en-US" sz="3200" dirty="0" smtClean="0">
              <a:cs typeface="B Titr" panose="00000700000000000000" pitchFamily="2" charset="-78"/>
            </a:endParaRPr>
          </a:p>
          <a:p>
            <a:r>
              <a:rPr lang="fa-IR" sz="3200" dirty="0" smtClean="0">
                <a:cs typeface="B Titr" panose="00000700000000000000" pitchFamily="2" charset="-78"/>
              </a:rPr>
              <a:t>منحنی </a:t>
            </a:r>
            <a:r>
              <a:rPr lang="en-US" sz="3600" b="1" dirty="0" err="1" smtClean="0">
                <a:solidFill>
                  <a:srgbClr val="FF0000"/>
                </a:solidFill>
                <a:latin typeface="Times New Roman" panose="02020603050405020304" pitchFamily="18" charset="0"/>
                <a:cs typeface="Times New Roman" panose="02020603050405020304" pitchFamily="18" charset="0"/>
              </a:rPr>
              <a:t>Ap</a:t>
            </a:r>
            <a:r>
              <a:rPr lang="fa-IR" sz="3200" dirty="0" smtClean="0">
                <a:cs typeface="B Titr" panose="00000700000000000000" pitchFamily="2" charset="-78"/>
              </a:rPr>
              <a:t> </a:t>
            </a:r>
            <a:r>
              <a:rPr lang="fa-IR" sz="3200" dirty="0">
                <a:cs typeface="B Titr" panose="00000700000000000000" pitchFamily="2" charset="-78"/>
              </a:rPr>
              <a:t>نزولی است. </a:t>
            </a:r>
            <a:endParaRPr lang="en-US" sz="3200" dirty="0">
              <a:cs typeface="B Titr" panose="00000700000000000000" pitchFamily="2" charset="-78"/>
            </a:endParaRPr>
          </a:p>
        </p:txBody>
      </p:sp>
      <p:sp>
        <p:nvSpPr>
          <p:cNvPr id="2" name="Rounded Rectangular Callout 1"/>
          <p:cNvSpPr/>
          <p:nvPr/>
        </p:nvSpPr>
        <p:spPr bwMode="auto">
          <a:xfrm>
            <a:off x="6156176" y="0"/>
            <a:ext cx="2808312" cy="2924944"/>
          </a:xfrm>
          <a:prstGeom prst="wedgeRoundRectCallout">
            <a:avLst>
              <a:gd name="adj1" fmla="val -181951"/>
              <a:gd name="adj2" fmla="val 108854"/>
              <a:gd name="adj3" fmla="val 1666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defRPr/>
            </a:pPr>
            <a:r>
              <a:rPr lang="fa-IR" sz="3200" dirty="0">
                <a:cs typeface="B Titr" panose="00000700000000000000" pitchFamily="2" charset="-78"/>
              </a:rPr>
              <a:t> در نقطه </a:t>
            </a:r>
            <a:r>
              <a:rPr lang="en-US" sz="4000" b="1" dirty="0" smtClean="0">
                <a:solidFill>
                  <a:srgbClr val="FF0000"/>
                </a:solidFill>
                <a:latin typeface="Times New Roman" panose="02020603050405020304" pitchFamily="18" charset="0"/>
                <a:cs typeface="Times New Roman" panose="02020603050405020304" pitchFamily="18" charset="0"/>
              </a:rPr>
              <a:t>L1</a:t>
            </a:r>
            <a:r>
              <a:rPr lang="fa-IR" sz="3200" dirty="0" smtClean="0">
                <a:latin typeface="Times New Roman" panose="02020603050405020304" pitchFamily="18" charset="0"/>
                <a:cs typeface="Times New Roman" panose="02020603050405020304" pitchFamily="18" charset="0"/>
              </a:rPr>
              <a:t>   </a:t>
            </a:r>
            <a:r>
              <a:rPr lang="fa-IR" sz="2400" dirty="0" smtClean="0">
                <a:cs typeface="B Titr" panose="00000700000000000000" pitchFamily="2" charset="-78"/>
              </a:rPr>
              <a:t>(2 </a:t>
            </a:r>
            <a:r>
              <a:rPr lang="fa-IR" sz="2400" dirty="0">
                <a:cs typeface="B Titr" panose="00000700000000000000" pitchFamily="2" charset="-78"/>
              </a:rPr>
              <a:t>واحد نیروی کار) </a:t>
            </a:r>
            <a:r>
              <a:rPr lang="fa-IR" sz="3200" dirty="0">
                <a:solidFill>
                  <a:srgbClr val="FFFF00"/>
                </a:solidFill>
                <a:cs typeface="B Titr" panose="00000700000000000000" pitchFamily="2" charset="-78"/>
              </a:rPr>
              <a:t>تولید نهایی </a:t>
            </a:r>
            <a:r>
              <a:rPr lang="fa-IR" sz="3200" dirty="0">
                <a:cs typeface="B Titr" panose="00000700000000000000" pitchFamily="2" charset="-78"/>
              </a:rPr>
              <a:t>به حداکثر خود </a:t>
            </a:r>
            <a:endParaRPr lang="fa-IR" sz="3200" dirty="0" smtClean="0">
              <a:cs typeface="B Titr" panose="00000700000000000000" pitchFamily="2" charset="-78"/>
            </a:endParaRPr>
          </a:p>
          <a:p>
            <a:pPr eaLnBrk="1" hangingPunct="1">
              <a:defRPr/>
            </a:pPr>
            <a:r>
              <a:rPr lang="fa-IR" sz="3200" dirty="0" smtClean="0">
                <a:cs typeface="B Titr" panose="00000700000000000000" pitchFamily="2" charset="-78"/>
              </a:rPr>
              <a:t>می </a:t>
            </a:r>
            <a:r>
              <a:rPr lang="fa-IR" sz="3200" dirty="0">
                <a:cs typeface="B Titr" panose="00000700000000000000" pitchFamily="2" charset="-78"/>
              </a:rPr>
              <a:t>رسد.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2"/>
                                        </p:tgtEl>
                                      </p:cBhvr>
                                    </p:animEffect>
                                    <p:anim calcmode="lin" valueType="num">
                                      <p:cBhvr>
                                        <p:cTn id="14" dur="1000"/>
                                        <p:tgtEl>
                                          <p:spTgt spid="2"/>
                                        </p:tgtEl>
                                        <p:attrNameLst>
                                          <p:attrName>ppt_x</p:attrName>
                                        </p:attrNameLst>
                                      </p:cBhvr>
                                      <p:tavLst>
                                        <p:tav tm="0">
                                          <p:val>
                                            <p:strVal val="ppt_x"/>
                                          </p:val>
                                        </p:tav>
                                        <p:tav tm="100000">
                                          <p:val>
                                            <p:strVal val="ppt_x"/>
                                          </p:val>
                                        </p:tav>
                                      </p:tavLst>
                                    </p:anim>
                                    <p:anim calcmode="lin" valueType="num">
                                      <p:cBhvr>
                                        <p:cTn id="15" dur="1000"/>
                                        <p:tgtEl>
                                          <p:spTgt spid="2"/>
                                        </p:tgtEl>
                                        <p:attrNameLst>
                                          <p:attrName>ppt_y</p:attrName>
                                        </p:attrNameLst>
                                      </p:cBhvr>
                                      <p:tavLst>
                                        <p:tav tm="0">
                                          <p:val>
                                            <p:strVal val="ppt_y"/>
                                          </p:val>
                                        </p:tav>
                                        <p:tav tm="100000">
                                          <p:val>
                                            <p:strVal val="ppt_y+.1"/>
                                          </p:val>
                                        </p:tav>
                                      </p:tavLst>
                                    </p:anim>
                                    <p:set>
                                      <p:cBhvr>
                                        <p:cTn id="16" dur="1" fill="hold">
                                          <p:stCondLst>
                                            <p:cond delay="999"/>
                                          </p:stCondLst>
                                        </p:cTn>
                                        <p:tgtEl>
                                          <p:spTgt spid="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7"/>
                                        </p:tgtEl>
                                      </p:cBhvr>
                                    </p:animEffect>
                                    <p:anim calcmode="lin" valueType="num">
                                      <p:cBhvr>
                                        <p:cTn id="28" dur="1000"/>
                                        <p:tgtEl>
                                          <p:spTgt spid="7"/>
                                        </p:tgtEl>
                                        <p:attrNameLst>
                                          <p:attrName>ppt_x</p:attrName>
                                        </p:attrNameLst>
                                      </p:cBhvr>
                                      <p:tavLst>
                                        <p:tav tm="0">
                                          <p:val>
                                            <p:strVal val="ppt_x"/>
                                          </p:val>
                                        </p:tav>
                                        <p:tav tm="100000">
                                          <p:val>
                                            <p:strVal val="ppt_x"/>
                                          </p:val>
                                        </p:tav>
                                      </p:tavLst>
                                    </p:anim>
                                    <p:anim calcmode="lin" valueType="num">
                                      <p:cBhvr>
                                        <p:cTn id="29" dur="1000"/>
                                        <p:tgtEl>
                                          <p:spTgt spid="7"/>
                                        </p:tgtEl>
                                        <p:attrNameLst>
                                          <p:attrName>ppt_y</p:attrName>
                                        </p:attrNameLst>
                                      </p:cBhvr>
                                      <p:tavLst>
                                        <p:tav tm="0">
                                          <p:val>
                                            <p:strVal val="ppt_y"/>
                                          </p:val>
                                        </p:tav>
                                        <p:tav tm="100000">
                                          <p:val>
                                            <p:strVal val="ppt_y+.1"/>
                                          </p:val>
                                        </p:tav>
                                      </p:tavLst>
                                    </p:anim>
                                    <p:set>
                                      <p:cBhvr>
                                        <p:cTn id="30" dur="1" fill="hold">
                                          <p:stCondLst>
                                            <p:cond delay="999"/>
                                          </p:stCondLst>
                                        </p:cTn>
                                        <p:tgtEl>
                                          <p:spTgt spid="7"/>
                                        </p:tgtEl>
                                        <p:attrNameLst>
                                          <p:attrName>style.visibility</p:attrName>
                                        </p:attrNameLst>
                                      </p:cBhvr>
                                      <p:to>
                                        <p:strVal val="hidden"/>
                                      </p:to>
                                    </p:set>
                                  </p:childTnLst>
                                </p:cTn>
                              </p:par>
                            </p:childTnLst>
                          </p:cTn>
                        </p:par>
                        <p:par>
                          <p:cTn id="31" fill="hold">
                            <p:stCondLst>
                              <p:cond delay="1000"/>
                            </p:stCondLst>
                            <p:childTnLst>
                              <p:par>
                                <p:cTn id="32" presetID="16" presetClass="exit" presetSubtype="21" fill="hold" grpId="2" nodeType="afterEffect">
                                  <p:stCondLst>
                                    <p:cond delay="0"/>
                                  </p:stCondLst>
                                  <p:childTnLst>
                                    <p:animEffect transition="out" filter="barn(inVertical)">
                                      <p:cBhvr>
                                        <p:cTn id="33" dur="500"/>
                                        <p:tgtEl>
                                          <p:spTgt spid="7"/>
                                        </p:tgtEl>
                                      </p:cBhvr>
                                    </p:animEffect>
                                    <p:set>
                                      <p:cBhvr>
                                        <p:cTn id="34" dur="1" fill="hold">
                                          <p:stCondLst>
                                            <p:cond delay="499"/>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grpId="1" nodeType="clickEffect">
                                  <p:stCondLst>
                                    <p:cond delay="0"/>
                                  </p:stCondLst>
                                  <p:childTnLst>
                                    <p:animEffect transition="out" filter="fade">
                                      <p:cBhvr>
                                        <p:cTn id="45" dur="1000"/>
                                        <p:tgtEl>
                                          <p:spTgt spid="8"/>
                                        </p:tgtEl>
                                      </p:cBhvr>
                                    </p:animEffect>
                                    <p:anim calcmode="lin" valueType="num">
                                      <p:cBhvr>
                                        <p:cTn id="46" dur="1000"/>
                                        <p:tgtEl>
                                          <p:spTgt spid="8"/>
                                        </p:tgtEl>
                                        <p:attrNameLst>
                                          <p:attrName>ppt_x</p:attrName>
                                        </p:attrNameLst>
                                      </p:cBhvr>
                                      <p:tavLst>
                                        <p:tav tm="0">
                                          <p:val>
                                            <p:strVal val="ppt_x"/>
                                          </p:val>
                                        </p:tav>
                                        <p:tav tm="100000">
                                          <p:val>
                                            <p:strVal val="ppt_x"/>
                                          </p:val>
                                        </p:tav>
                                      </p:tavLst>
                                    </p:anim>
                                    <p:anim calcmode="lin" valueType="num">
                                      <p:cBhvr>
                                        <p:cTn id="47" dur="1000"/>
                                        <p:tgtEl>
                                          <p:spTgt spid="8"/>
                                        </p:tgtEl>
                                        <p:attrNameLst>
                                          <p:attrName>ppt_y</p:attrName>
                                        </p:attrNameLst>
                                      </p:cBhvr>
                                      <p:tavLst>
                                        <p:tav tm="0">
                                          <p:val>
                                            <p:strVal val="ppt_y"/>
                                          </p:val>
                                        </p:tav>
                                        <p:tav tm="100000">
                                          <p:val>
                                            <p:strVal val="ppt_y+.1"/>
                                          </p:val>
                                        </p:tav>
                                      </p:tavLst>
                                    </p:anim>
                                    <p:set>
                                      <p:cBhvr>
                                        <p:cTn id="48" dur="1" fill="hold">
                                          <p:stCondLst>
                                            <p:cond delay="999"/>
                                          </p:stCondLst>
                                        </p:cTn>
                                        <p:tgtEl>
                                          <p:spTgt spid="8"/>
                                        </p:tgtEl>
                                        <p:attrNameLst>
                                          <p:attrName>style.visibility</p:attrName>
                                        </p:attrNameLst>
                                      </p:cBhvr>
                                      <p:to>
                                        <p:strVal val="hidden"/>
                                      </p:to>
                                    </p:set>
                                  </p:childTnLst>
                                </p:cTn>
                              </p:par>
                            </p:childTnLst>
                          </p:cTn>
                        </p:par>
                        <p:par>
                          <p:cTn id="49" fill="hold">
                            <p:stCondLst>
                              <p:cond delay="1000"/>
                            </p:stCondLst>
                            <p:childTnLst>
                              <p:par>
                                <p:cTn id="50" presetID="16" presetClass="exit" presetSubtype="21" fill="hold" grpId="2" nodeType="afterEffect">
                                  <p:stCondLst>
                                    <p:cond delay="0"/>
                                  </p:stCondLst>
                                  <p:childTnLst>
                                    <p:animEffect transition="out" filter="barn(inVertical)">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xit" presetSubtype="0" fill="hold" grpId="1" nodeType="clickEffect">
                                  <p:stCondLst>
                                    <p:cond delay="0"/>
                                  </p:stCondLst>
                                  <p:childTnLst>
                                    <p:animEffect transition="out" filter="fade">
                                      <p:cBhvr>
                                        <p:cTn id="63" dur="1000"/>
                                        <p:tgtEl>
                                          <p:spTgt spid="9"/>
                                        </p:tgtEl>
                                      </p:cBhvr>
                                    </p:animEffect>
                                    <p:anim calcmode="lin" valueType="num">
                                      <p:cBhvr>
                                        <p:cTn id="64" dur="1000"/>
                                        <p:tgtEl>
                                          <p:spTgt spid="9"/>
                                        </p:tgtEl>
                                        <p:attrNameLst>
                                          <p:attrName>ppt_x</p:attrName>
                                        </p:attrNameLst>
                                      </p:cBhvr>
                                      <p:tavLst>
                                        <p:tav tm="0">
                                          <p:val>
                                            <p:strVal val="ppt_x"/>
                                          </p:val>
                                        </p:tav>
                                        <p:tav tm="100000">
                                          <p:val>
                                            <p:strVal val="ppt_x"/>
                                          </p:val>
                                        </p:tav>
                                      </p:tavLst>
                                    </p:anim>
                                    <p:anim calcmode="lin" valueType="num">
                                      <p:cBhvr>
                                        <p:cTn id="65" dur="1000"/>
                                        <p:tgtEl>
                                          <p:spTgt spid="9"/>
                                        </p:tgtEl>
                                        <p:attrNameLst>
                                          <p:attrName>ppt_y</p:attrName>
                                        </p:attrNameLst>
                                      </p:cBhvr>
                                      <p:tavLst>
                                        <p:tav tm="0">
                                          <p:val>
                                            <p:strVal val="ppt_y"/>
                                          </p:val>
                                        </p:tav>
                                        <p:tav tm="100000">
                                          <p:val>
                                            <p:strVal val="ppt_y+.1"/>
                                          </p:val>
                                        </p:tav>
                                      </p:tavLst>
                                    </p:anim>
                                    <p:set>
                                      <p:cBhvr>
                                        <p:cTn id="66" dur="1" fill="hold">
                                          <p:stCondLst>
                                            <p:cond delay="999"/>
                                          </p:stCondLst>
                                        </p:cTn>
                                        <p:tgtEl>
                                          <p:spTgt spid="9"/>
                                        </p:tgtEl>
                                        <p:attrNameLst>
                                          <p:attrName>style.visibility</p:attrName>
                                        </p:attrNameLst>
                                      </p:cBhvr>
                                      <p:to>
                                        <p:strVal val="hidden"/>
                                      </p:to>
                                    </p:set>
                                  </p:childTnLst>
                                </p:cTn>
                              </p:par>
                            </p:childTnLst>
                          </p:cTn>
                        </p:par>
                        <p:par>
                          <p:cTn id="67" fill="hold">
                            <p:stCondLst>
                              <p:cond delay="1000"/>
                            </p:stCondLst>
                            <p:childTnLst>
                              <p:par>
                                <p:cTn id="68" presetID="16" presetClass="exit" presetSubtype="21" fill="hold" grpId="2" nodeType="afterEffect">
                                  <p:stCondLst>
                                    <p:cond delay="0"/>
                                  </p:stCondLst>
                                  <p:childTnLst>
                                    <p:animEffect transition="out" filter="barn(inVertical)">
                                      <p:cBhvr>
                                        <p:cTn id="69" dur="500"/>
                                        <p:tgtEl>
                                          <p:spTgt spid="9"/>
                                        </p:tgtEl>
                                      </p:cBhvr>
                                    </p:animEffect>
                                    <p:set>
                                      <p:cBhvr>
                                        <p:cTn id="70" dur="1" fill="hold">
                                          <p:stCondLst>
                                            <p:cond delay="499"/>
                                          </p:stCondLst>
                                        </p:cTn>
                                        <p:tgtEl>
                                          <p:spTgt spid="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anim calcmode="lin" valueType="num">
                                      <p:cBhvr>
                                        <p:cTn id="75" dur="500" fill="hold"/>
                                        <p:tgtEl>
                                          <p:spTgt spid="10"/>
                                        </p:tgtEl>
                                        <p:attrNameLst>
                                          <p:attrName>ppt_w</p:attrName>
                                        </p:attrNameLst>
                                      </p:cBhvr>
                                      <p:tavLst>
                                        <p:tav tm="0">
                                          <p:val>
                                            <p:fltVal val="0"/>
                                          </p:val>
                                        </p:tav>
                                        <p:tav tm="100000">
                                          <p:val>
                                            <p:strVal val="#ppt_w"/>
                                          </p:val>
                                        </p:tav>
                                      </p:tavLst>
                                    </p:anim>
                                    <p:anim calcmode="lin" valueType="num">
                                      <p:cBhvr>
                                        <p:cTn id="76" dur="500" fill="hold"/>
                                        <p:tgtEl>
                                          <p:spTgt spid="10"/>
                                        </p:tgtEl>
                                        <p:attrNameLst>
                                          <p:attrName>ppt_h</p:attrName>
                                        </p:attrNameLst>
                                      </p:cBhvr>
                                      <p:tavLst>
                                        <p:tav tm="0">
                                          <p:val>
                                            <p:fltVal val="0"/>
                                          </p:val>
                                        </p:tav>
                                        <p:tav tm="100000">
                                          <p:val>
                                            <p:strVal val="#ppt_h"/>
                                          </p:val>
                                        </p:tav>
                                      </p:tavLst>
                                    </p:anim>
                                    <p:animEffect transition="in" filter="fade">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xit" presetSubtype="0" fill="hold" grpId="1" nodeType="clickEffect">
                                  <p:stCondLst>
                                    <p:cond delay="0"/>
                                  </p:stCondLst>
                                  <p:childTnLst>
                                    <p:animEffect transition="out" filter="fade">
                                      <p:cBhvr>
                                        <p:cTn id="81" dur="1000"/>
                                        <p:tgtEl>
                                          <p:spTgt spid="10"/>
                                        </p:tgtEl>
                                      </p:cBhvr>
                                    </p:animEffect>
                                    <p:anim calcmode="lin" valueType="num">
                                      <p:cBhvr>
                                        <p:cTn id="82" dur="1000"/>
                                        <p:tgtEl>
                                          <p:spTgt spid="10"/>
                                        </p:tgtEl>
                                        <p:attrNameLst>
                                          <p:attrName>ppt_x</p:attrName>
                                        </p:attrNameLst>
                                      </p:cBhvr>
                                      <p:tavLst>
                                        <p:tav tm="0">
                                          <p:val>
                                            <p:strVal val="ppt_x"/>
                                          </p:val>
                                        </p:tav>
                                        <p:tav tm="100000">
                                          <p:val>
                                            <p:strVal val="ppt_x"/>
                                          </p:val>
                                        </p:tav>
                                      </p:tavLst>
                                    </p:anim>
                                    <p:anim calcmode="lin" valueType="num">
                                      <p:cBhvr>
                                        <p:cTn id="83" dur="1000"/>
                                        <p:tgtEl>
                                          <p:spTgt spid="10"/>
                                        </p:tgtEl>
                                        <p:attrNameLst>
                                          <p:attrName>ppt_y</p:attrName>
                                        </p:attrNameLst>
                                      </p:cBhvr>
                                      <p:tavLst>
                                        <p:tav tm="0">
                                          <p:val>
                                            <p:strVal val="ppt_y"/>
                                          </p:val>
                                        </p:tav>
                                        <p:tav tm="100000">
                                          <p:val>
                                            <p:strVal val="ppt_y+.1"/>
                                          </p:val>
                                        </p:tav>
                                      </p:tavLst>
                                    </p:anim>
                                    <p:set>
                                      <p:cBhvr>
                                        <p:cTn id="84" dur="1" fill="hold">
                                          <p:stCondLst>
                                            <p:cond delay="999"/>
                                          </p:stCondLst>
                                        </p:cTn>
                                        <p:tgtEl>
                                          <p:spTgt spid="10"/>
                                        </p:tgtEl>
                                        <p:attrNameLst>
                                          <p:attrName>style.visibility</p:attrName>
                                        </p:attrNameLst>
                                      </p:cBhvr>
                                      <p:to>
                                        <p:strVal val="hidden"/>
                                      </p:to>
                                    </p:set>
                                  </p:childTnLst>
                                </p:cTn>
                              </p:par>
                            </p:childTnLst>
                          </p:cTn>
                        </p:par>
                        <p:par>
                          <p:cTn id="85" fill="hold">
                            <p:stCondLst>
                              <p:cond delay="1000"/>
                            </p:stCondLst>
                            <p:childTnLst>
                              <p:par>
                                <p:cTn id="86" presetID="16" presetClass="exit" presetSubtype="21" fill="hold" grpId="2" nodeType="afterEffect">
                                  <p:stCondLst>
                                    <p:cond delay="0"/>
                                  </p:stCondLst>
                                  <p:childTnLst>
                                    <p:animEffect transition="out" filter="barn(inVertical)">
                                      <p:cBhvr>
                                        <p:cTn id="87" dur="500"/>
                                        <p:tgtEl>
                                          <p:spTgt spid="10"/>
                                        </p:tgtEl>
                                      </p:cBhvr>
                                    </p:animEffect>
                                    <p:set>
                                      <p:cBhvr>
                                        <p:cTn id="8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8" grpId="0" animBg="1"/>
      <p:bldP spid="8" grpId="1" animBg="1"/>
      <p:bldP spid="8" grpId="2" animBg="1"/>
      <p:bldP spid="9" grpId="0" animBg="1"/>
      <p:bldP spid="9" grpId="1" animBg="1"/>
      <p:bldP spid="9" grpId="2" animBg="1"/>
      <p:bldP spid="10" grpId="0" animBg="1"/>
      <p:bldP spid="10" grpId="1" animBg="1"/>
      <p:bldP spid="10" grpId="2" animBg="1"/>
      <p:bldP spid="2" grpId="0" animBg="1"/>
      <p:bldP spid="2" grpId="1"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57200" y="277813"/>
            <a:ext cx="8229600" cy="7747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افزایش همزمان سرمایه و نیروی کار:</a:t>
            </a:r>
            <a:endParaRPr lang="en-US" sz="4800" b="1" dirty="0">
              <a:solidFill>
                <a:srgbClr val="FF0000"/>
              </a:solidFill>
              <a:latin typeface="+mn-lt"/>
              <a:ea typeface="+mn-ea"/>
              <a:cs typeface="B Nazanin" pitchFamily="2" charset="-78"/>
            </a:endParaRPr>
          </a:p>
        </p:txBody>
      </p:sp>
      <p:sp>
        <p:nvSpPr>
          <p:cNvPr id="178179" name="Rectangle 3"/>
          <p:cNvSpPr>
            <a:spLocks noGrp="1" noChangeArrowheads="1"/>
          </p:cNvSpPr>
          <p:nvPr>
            <p:ph idx="1"/>
          </p:nvPr>
        </p:nvSpPr>
        <p:spPr>
          <a:xfrm>
            <a:off x="457200" y="1125538"/>
            <a:ext cx="8229600" cy="5005387"/>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smtClean="0">
                <a:solidFill>
                  <a:srgbClr val="FFFFFF"/>
                </a:solidFill>
                <a:cs typeface="B Nazanin" pitchFamily="2" charset="-78"/>
              </a:rPr>
              <a:t>اگر </a:t>
            </a:r>
            <a:r>
              <a:rPr lang="fa-IR" sz="4000" b="1" dirty="0">
                <a:solidFill>
                  <a:srgbClr val="FFFFFF"/>
                </a:solidFill>
                <a:cs typeface="B Nazanin" pitchFamily="2" charset="-78"/>
              </a:rPr>
              <a:t>به منظور افزایش تولید، همزمان با افزایش نیروی کار، سرمایه (مثلاٌ تعداد اجاق گاز در مغازه ساندویچ فروشی) نیز افزایش یابد، آنگاه افزایش سرمایه، باعث افزایش تولید نهایی نیروی کار می شود.</a:t>
            </a:r>
            <a:endParaRPr lang="en-US" sz="4000" b="1" dirty="0">
              <a:solidFill>
                <a:srgbClr val="FFFFFF"/>
              </a:solidFill>
              <a:cs typeface="B Nazanin" pitchFamily="2" charset="-78"/>
            </a:endParaRPr>
          </a:p>
        </p:txBody>
      </p:sp>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4174"/>
          <a:stretch/>
        </p:blipFill>
        <p:spPr bwMode="auto">
          <a:xfrm>
            <a:off x="-76200" y="-42348"/>
            <a:ext cx="9296400" cy="6927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bwMode="auto">
          <a:xfrm>
            <a:off x="7452320" y="-171400"/>
            <a:ext cx="1767880" cy="7029400"/>
          </a:xfrm>
          <a:prstGeom prst="roundRect">
            <a:avLst/>
          </a:prstGeom>
          <a:solidFill>
            <a:schemeClr val="accent1">
              <a:alpha val="75000"/>
            </a:schemeClr>
          </a:solidFill>
          <a:ln w="9525" cap="flat" cmpd="sng" algn="ctr">
            <a:solidFill>
              <a:schemeClr val="tx1"/>
            </a:solidFill>
            <a:prstDash val="solid"/>
            <a:round/>
            <a:headEnd type="none" w="med" len="med"/>
            <a:tailEnd type="none" w="med" len="med"/>
          </a:ln>
          <a:effectLst>
            <a:outerShdw blurRad="190500" dist="165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nSpc>
                <a:spcPct val="150000"/>
              </a:lnSpc>
            </a:pPr>
            <a:r>
              <a:rPr lang="fa-IR" sz="3200" dirty="0">
                <a:solidFill>
                  <a:schemeClr val="bg2">
                    <a:lumMod val="40000"/>
                    <a:lumOff val="60000"/>
                  </a:schemeClr>
                </a:solidFill>
                <a:cs typeface="B Titr" panose="00000700000000000000" pitchFamily="2" charset="-78"/>
              </a:rPr>
              <a:t>در اثر افزایش سرمایه، تولید نهایی نیروی کار افزایش یافته است</a:t>
            </a:r>
            <a:endParaRPr lang="en-US" sz="3200" dirty="0">
              <a:solidFill>
                <a:schemeClr val="bg2">
                  <a:lumMod val="40000"/>
                  <a:lumOff val="60000"/>
                </a:schemeClr>
              </a:solidFill>
              <a:cs typeface="B Titr" panose="00000700000000000000" pitchFamily="2" charset="-78"/>
            </a:endParaRPr>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p:txBody>
          <a:bodyPr/>
          <a:lstStyle/>
          <a:p>
            <a:pPr algn="just" eaLnBrk="1" hangingPunct="1">
              <a:defRPr/>
            </a:pPr>
            <a:endParaRPr lang="en-US" smtClean="0"/>
          </a:p>
        </p:txBody>
      </p:sp>
      <p:sp>
        <p:nvSpPr>
          <p:cNvPr id="289795" name="Rectangle 3"/>
          <p:cNvSpPr>
            <a:spLocks noGrp="1" noChangeArrowheads="1"/>
          </p:cNvSpPr>
          <p:nvPr>
            <p:ph idx="1"/>
          </p:nvPr>
        </p:nvSpPr>
        <p:spPr/>
        <p:txBody>
          <a:bodyPr/>
          <a:lstStyle/>
          <a:p>
            <a:pPr eaLnBrk="1" hangingPunct="1">
              <a:defRPr/>
            </a:pPr>
            <a:endParaRPr lang="en-US" smtClean="0"/>
          </a:p>
        </p:txBody>
      </p:sp>
      <p:pic>
        <p:nvPicPr>
          <p:cNvPr id="208900" name="Picture 4" descr="a117"/>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Lst>
          </a:blip>
          <a:srcRect/>
          <a:stretch>
            <a:fillRect/>
          </a:stretch>
        </p:blipFill>
        <p:spPr bwMode="auto">
          <a:xfrm>
            <a:off x="-36512" y="0"/>
            <a:ext cx="9180512" cy="6876040"/>
          </a:xfrm>
          <a:prstGeom prst="rect">
            <a:avLst/>
          </a:prstGeom>
          <a:noFill/>
          <a:ln w="9525">
            <a:noFill/>
            <a:miter lim="800000"/>
            <a:headEnd/>
            <a:tailEnd/>
          </a:ln>
        </p:spPr>
      </p:pic>
      <p:sp>
        <p:nvSpPr>
          <p:cNvPr id="5" name="Rounded Rectangle 4"/>
          <p:cNvSpPr/>
          <p:nvPr/>
        </p:nvSpPr>
        <p:spPr bwMode="auto">
          <a:xfrm>
            <a:off x="5148064" y="-27384"/>
            <a:ext cx="4000128" cy="2808312"/>
          </a:xfrm>
          <a:prstGeom prst="roundRect">
            <a:avLst/>
          </a:prstGeom>
          <a:solidFill>
            <a:schemeClr val="accent1">
              <a:alpha val="75000"/>
            </a:schemeClr>
          </a:solidFill>
          <a:ln w="9525" cap="flat" cmpd="sng" algn="ctr">
            <a:solidFill>
              <a:schemeClr val="tx1"/>
            </a:solidFill>
            <a:prstDash val="solid"/>
            <a:round/>
            <a:headEnd type="none" w="med" len="med"/>
            <a:tailEnd type="none" w="med" len="med"/>
          </a:ln>
          <a:effectLst>
            <a:outerShdw blurRad="190500" dist="165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nSpc>
                <a:spcPct val="150000"/>
              </a:lnSpc>
            </a:pPr>
            <a:r>
              <a:rPr lang="fa-IR" sz="2400" dirty="0">
                <a:solidFill>
                  <a:schemeClr val="bg2">
                    <a:lumMod val="40000"/>
                    <a:lumOff val="60000"/>
                  </a:schemeClr>
                </a:solidFill>
                <a:cs typeface="B Titr" panose="00000700000000000000" pitchFamily="2" charset="-78"/>
              </a:rPr>
              <a:t>رشد اقتصادی کشورهایی نظیر ژاپن و کره در اثر افزایش سرمایه و نتیجتا ً افزایش تولید نهایی نیروی کار بوده است. </a:t>
            </a:r>
            <a:endParaRPr lang="en-US" sz="2400" dirty="0">
              <a:solidFill>
                <a:schemeClr val="bg2">
                  <a:lumMod val="40000"/>
                  <a:lumOff val="60000"/>
                </a:schemeClr>
              </a:solidFill>
              <a:cs typeface="B Titr" panose="00000700000000000000" pitchFamily="2" charset="-78"/>
            </a:endParaRPr>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5496" y="205011"/>
            <a:ext cx="9011344" cy="8477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منحنی های تولید یکسان یا </a:t>
            </a:r>
            <a:r>
              <a:rPr lang="en-US" sz="4800" b="1" dirty="0" smtClean="0">
                <a:solidFill>
                  <a:srgbClr val="FF0000"/>
                </a:solidFill>
                <a:latin typeface="+mn-lt"/>
                <a:ea typeface="+mn-ea"/>
                <a:cs typeface="B Nazanin" pitchFamily="2" charset="-78"/>
              </a:rPr>
              <a:t/>
            </a:r>
            <a:br>
              <a:rPr lang="en-US" sz="4800" b="1" dirty="0" smtClean="0">
                <a:solidFill>
                  <a:srgbClr val="FF0000"/>
                </a:solidFill>
                <a:latin typeface="+mn-lt"/>
                <a:ea typeface="+mn-ea"/>
                <a:cs typeface="B Nazanin" pitchFamily="2" charset="-78"/>
              </a:rPr>
            </a:br>
            <a:r>
              <a:rPr lang="fa-IR" sz="4800" b="1" dirty="0" smtClean="0">
                <a:solidFill>
                  <a:srgbClr val="FF0000"/>
                </a:solidFill>
                <a:latin typeface="+mn-lt"/>
                <a:ea typeface="+mn-ea"/>
                <a:cs typeface="B Nazanin" pitchFamily="2" charset="-78"/>
              </a:rPr>
              <a:t>منحنی </a:t>
            </a:r>
            <a:r>
              <a:rPr lang="fa-IR" sz="4800" b="1" dirty="0">
                <a:solidFill>
                  <a:srgbClr val="FF0000"/>
                </a:solidFill>
                <a:latin typeface="+mn-lt"/>
                <a:ea typeface="+mn-ea"/>
                <a:cs typeface="B Nazanin" pitchFamily="2" charset="-78"/>
              </a:rPr>
              <a:t>های بی تفاوتی در تولید:</a:t>
            </a:r>
            <a:endParaRPr lang="en-US" sz="4800" b="1" dirty="0">
              <a:solidFill>
                <a:srgbClr val="FF0000"/>
              </a:solidFill>
              <a:latin typeface="+mn-lt"/>
              <a:ea typeface="+mn-ea"/>
              <a:cs typeface="B Nazanin" pitchFamily="2" charset="-78"/>
            </a:endParaRPr>
          </a:p>
        </p:txBody>
      </p:sp>
      <p:sp>
        <p:nvSpPr>
          <p:cNvPr id="180227" name="Rectangle 3"/>
          <p:cNvSpPr>
            <a:spLocks noGrp="1" noChangeArrowheads="1"/>
          </p:cNvSpPr>
          <p:nvPr>
            <p:ph idx="1"/>
          </p:nvPr>
        </p:nvSpPr>
        <p:spPr>
          <a:xfrm>
            <a:off x="457200" y="1268413"/>
            <a:ext cx="8229600" cy="4862512"/>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ts val="8000"/>
              </a:lnSpc>
              <a:buNone/>
            </a:pPr>
            <a:r>
              <a:rPr lang="fa-IR" sz="4000" b="1" dirty="0">
                <a:solidFill>
                  <a:srgbClr val="FFFFFF"/>
                </a:solidFill>
                <a:cs typeface="B Nazanin" pitchFamily="2" charset="-78"/>
              </a:rPr>
              <a:t>مکان هندسی ترکیبات مختلفی از نهاده های متغیر که سطح تولید برابری را ارائه می </a:t>
            </a:r>
            <a:r>
              <a:rPr lang="fa-IR" sz="4000" b="1" dirty="0" smtClean="0">
                <a:solidFill>
                  <a:srgbClr val="FFFFFF"/>
                </a:solidFill>
                <a:cs typeface="B Nazanin" pitchFamily="2" charset="-78"/>
              </a:rPr>
              <a:t>کند</a:t>
            </a:r>
            <a:r>
              <a:rPr lang="fa-IR" sz="4000" b="1" dirty="0">
                <a:solidFill>
                  <a:srgbClr val="FFFFFF"/>
                </a:solidFill>
                <a:cs typeface="B Nazanin" pitchFamily="2" charset="-78"/>
              </a:rPr>
              <a:t>، منحنی </a:t>
            </a:r>
            <a:r>
              <a:rPr lang="fa-IR" sz="4000" b="1" dirty="0">
                <a:solidFill>
                  <a:srgbClr val="FF0000"/>
                </a:solidFill>
                <a:cs typeface="B Nazanin" pitchFamily="2" charset="-78"/>
              </a:rPr>
              <a:t>تولید یکسان </a:t>
            </a:r>
            <a:r>
              <a:rPr lang="fa-IR" sz="4000" b="1" dirty="0">
                <a:solidFill>
                  <a:srgbClr val="FFFFFF"/>
                </a:solidFill>
                <a:cs typeface="B Nazanin" pitchFamily="2" charset="-78"/>
              </a:rPr>
              <a:t>نامیده میشود.</a:t>
            </a:r>
          </a:p>
          <a:p>
            <a:pPr marL="0" indent="0" algn="just" eaLnBrk="1" hangingPunct="1">
              <a:lnSpc>
                <a:spcPts val="8000"/>
              </a:lnSpc>
              <a:buNone/>
            </a:pPr>
            <a:r>
              <a:rPr lang="fa-IR" sz="4000" b="1" dirty="0">
                <a:solidFill>
                  <a:srgbClr val="FFFFFF"/>
                </a:solidFill>
                <a:cs typeface="B Nazanin" pitchFamily="2" charset="-78"/>
              </a:rPr>
              <a:t>کالای تولیدی را می توان به شیوه های مختلف (کاربر، سرمایه بر و ... ) تولید نمود</a:t>
            </a:r>
            <a:r>
              <a:rPr lang="fa-IR" sz="4000" b="1" dirty="0" smtClean="0">
                <a:solidFill>
                  <a:srgbClr val="FFFFFF"/>
                </a:solidFill>
                <a:cs typeface="B Nazanin" pitchFamily="2" charset="-78"/>
              </a:rPr>
              <a:t>.</a:t>
            </a:r>
            <a:endParaRPr lang="fa-IR" sz="4000" b="1" dirty="0">
              <a:solidFill>
                <a:srgbClr val="FFFFFF"/>
              </a:solidFill>
              <a:cs typeface="B Nazanin" pitchFamily="2" charset="-78"/>
            </a:endParaRP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8" name="Picture 4" descr="a118"/>
          <p:cNvPicPr>
            <a:picLocks noChangeAspect="1" noChangeArrowheads="1"/>
          </p:cNvPicPr>
          <p:nvPr/>
        </p:nvPicPr>
        <p:blipFill>
          <a:blip r:embed="rId2" cstate="print"/>
          <a:srcRect/>
          <a:stretch>
            <a:fillRect/>
          </a:stretch>
        </p:blipFill>
        <p:spPr bwMode="auto">
          <a:xfrm>
            <a:off x="-36511" y="0"/>
            <a:ext cx="6192687" cy="6858000"/>
          </a:xfrm>
          <a:prstGeom prst="rect">
            <a:avLst/>
          </a:prstGeom>
          <a:noFill/>
          <a:ln w="9525">
            <a:noFill/>
            <a:miter lim="800000"/>
            <a:headEnd/>
            <a:tailEnd/>
          </a:ln>
        </p:spPr>
      </p:pic>
      <p:sp>
        <p:nvSpPr>
          <p:cNvPr id="5" name="Rounded Rectangle 4"/>
          <p:cNvSpPr/>
          <p:nvPr/>
        </p:nvSpPr>
        <p:spPr bwMode="auto">
          <a:xfrm>
            <a:off x="5796136" y="332656"/>
            <a:ext cx="3352056" cy="5976664"/>
          </a:xfrm>
          <a:prstGeom prst="roundRect">
            <a:avLst/>
          </a:prstGeom>
          <a:solidFill>
            <a:schemeClr val="accent1">
              <a:alpha val="75000"/>
            </a:schemeClr>
          </a:solidFill>
          <a:ln w="9525" cap="flat" cmpd="sng" algn="ctr">
            <a:solidFill>
              <a:schemeClr val="tx1"/>
            </a:solidFill>
            <a:prstDash val="solid"/>
            <a:round/>
            <a:headEnd type="none" w="med" len="med"/>
            <a:tailEnd type="none" w="med" len="med"/>
          </a:ln>
          <a:effectLst>
            <a:outerShdw blurRad="190500" dist="165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a:lnSpc>
                <a:spcPct val="150000"/>
              </a:lnSpc>
            </a:pPr>
            <a:r>
              <a:rPr lang="fa-IR" sz="3200" dirty="0">
                <a:solidFill>
                  <a:schemeClr val="bg2">
                    <a:lumMod val="40000"/>
                    <a:lumOff val="60000"/>
                  </a:schemeClr>
                </a:solidFill>
                <a:cs typeface="B Titr" panose="00000700000000000000" pitchFamily="2" charset="-78"/>
              </a:rPr>
              <a:t>برای رسم منحنی </a:t>
            </a:r>
            <a:r>
              <a:rPr lang="fa-IR" sz="3200" dirty="0">
                <a:solidFill>
                  <a:srgbClr val="FF0000"/>
                </a:solidFill>
                <a:cs typeface="B Titr" panose="00000700000000000000" pitchFamily="2" charset="-78"/>
              </a:rPr>
              <a:t>تولید یکسان</a:t>
            </a:r>
            <a:r>
              <a:rPr lang="fa-IR" sz="3200" dirty="0">
                <a:solidFill>
                  <a:schemeClr val="bg2">
                    <a:lumMod val="40000"/>
                    <a:lumOff val="60000"/>
                  </a:schemeClr>
                </a:solidFill>
                <a:cs typeface="B Titr" panose="00000700000000000000" pitchFamily="2" charset="-78"/>
              </a:rPr>
              <a:t>، نیاز به جدول تولید و میزان تغییرات و جایگزینی عوامل تولید با یکدیگر داریم. </a:t>
            </a:r>
            <a:endParaRPr lang="en-US" sz="3200" dirty="0">
              <a:solidFill>
                <a:schemeClr val="bg2">
                  <a:lumMod val="40000"/>
                  <a:lumOff val="60000"/>
                </a:schemeClr>
              </a:solidFill>
              <a:cs typeface="B Titr" panose="00000700000000000000" pitchFamily="2" charset="-78"/>
            </a:endParaRPr>
          </a:p>
        </p:txBody>
      </p:sp>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894" y="476672"/>
            <a:ext cx="9140106" cy="6055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457200" y="200943"/>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نرخ نهایی تکنیکی جانشینی </a:t>
            </a:r>
            <a:r>
              <a:rPr lang="fa-IR" sz="4800" b="1" dirty="0">
                <a:solidFill>
                  <a:srgbClr val="FF0000"/>
                </a:solidFill>
                <a:latin typeface="Times New Roman" panose="02020603050405020304" pitchFamily="18" charset="0"/>
                <a:ea typeface="+mn-ea"/>
                <a:cs typeface="Times New Roman" panose="02020603050405020304" pitchFamily="18" charset="0"/>
              </a:rPr>
              <a:t>(</a:t>
            </a:r>
            <a:r>
              <a:rPr lang="en-US" sz="4800" b="1" dirty="0">
                <a:solidFill>
                  <a:srgbClr val="FF0000"/>
                </a:solidFill>
                <a:latin typeface="Times New Roman" panose="02020603050405020304" pitchFamily="18" charset="0"/>
                <a:ea typeface="+mn-ea"/>
                <a:cs typeface="Times New Roman" panose="02020603050405020304" pitchFamily="18" charset="0"/>
              </a:rPr>
              <a:t>MRTS</a:t>
            </a:r>
            <a:r>
              <a:rPr lang="fa-IR" sz="4800" b="1" dirty="0" smtClean="0">
                <a:solidFill>
                  <a:srgbClr val="FF0000"/>
                </a:solidFill>
                <a:latin typeface="Times New Roman" panose="02020603050405020304" pitchFamily="18" charset="0"/>
                <a:ea typeface="+mn-ea"/>
                <a:cs typeface="Times New Roman" panose="02020603050405020304" pitchFamily="18" charset="0"/>
              </a:rPr>
              <a:t>)</a:t>
            </a:r>
            <a:endParaRPr lang="en-US" sz="4800" b="1" dirty="0">
              <a:solidFill>
                <a:srgbClr val="FF0000"/>
              </a:solidFill>
              <a:latin typeface="Times New Roman" panose="02020603050405020304" pitchFamily="18" charset="0"/>
              <a:ea typeface="+mn-ea"/>
              <a:cs typeface="Times New Roman" panose="02020603050405020304" pitchFamily="18" charset="0"/>
            </a:endParaRPr>
          </a:p>
        </p:txBody>
      </p:sp>
      <p:sp>
        <p:nvSpPr>
          <p:cNvPr id="181251" name="Rectangle 3"/>
          <p:cNvSpPr>
            <a:spLocks noGrp="1" noChangeArrowheads="1"/>
          </p:cNvSpPr>
          <p:nvPr>
            <p:ph idx="1"/>
          </p:nvPr>
        </p:nvSpPr>
        <p:spPr>
          <a:xfrm>
            <a:off x="251520" y="1484784"/>
            <a:ext cx="8686800" cy="4530725"/>
          </a:xfrm>
        </p:spPr>
        <p:txBody>
          <a:bodyPr/>
          <a:lstStyle/>
          <a:p>
            <a:pPr marL="0" indent="0" algn="just" eaLnBrk="1" hangingPunct="1">
              <a:buNone/>
              <a:defRPr/>
            </a:pPr>
            <a:r>
              <a:rPr lang="fa-IR" sz="4000" b="1" dirty="0">
                <a:solidFill>
                  <a:srgbClr val="FFFFFF"/>
                </a:solidFill>
                <a:cs typeface="B Nazanin" pitchFamily="2" charset="-78"/>
              </a:rPr>
              <a:t>نرخ نهایی تکنیکی جانشینی </a:t>
            </a:r>
            <a:r>
              <a:rPr lang="fa-IR" sz="4000" b="1" dirty="0">
                <a:solidFill>
                  <a:schemeClr val="tx2">
                    <a:lumMod val="75000"/>
                  </a:schemeClr>
                </a:solidFill>
                <a:cs typeface="B Nazanin" pitchFamily="2" charset="-78"/>
              </a:rPr>
              <a:t>کار</a:t>
            </a:r>
            <a:r>
              <a:rPr lang="fa-IR" sz="4000" b="1" dirty="0">
                <a:solidFill>
                  <a:srgbClr val="FFFFFF"/>
                </a:solidFill>
                <a:cs typeface="B Nazanin" pitchFamily="2" charset="-78"/>
              </a:rPr>
              <a:t> برای </a:t>
            </a:r>
            <a:r>
              <a:rPr lang="fa-IR" sz="4000" b="1" dirty="0">
                <a:solidFill>
                  <a:schemeClr val="bg2">
                    <a:lumMod val="40000"/>
                    <a:lumOff val="60000"/>
                  </a:schemeClr>
                </a:solidFill>
                <a:cs typeface="B Nazanin" pitchFamily="2" charset="-78"/>
              </a:rPr>
              <a:t>سرمایه</a:t>
            </a:r>
            <a:r>
              <a:rPr lang="fa-IR" sz="4000" b="1" dirty="0">
                <a:solidFill>
                  <a:srgbClr val="FFFFFF"/>
                </a:solidFill>
                <a:cs typeface="B Nazanin" pitchFamily="2" charset="-78"/>
              </a:rPr>
              <a:t>، اندازه مقدار </a:t>
            </a:r>
            <a:r>
              <a:rPr lang="fa-IR" sz="4000" b="1" dirty="0">
                <a:solidFill>
                  <a:schemeClr val="bg2">
                    <a:lumMod val="40000"/>
                    <a:lumOff val="60000"/>
                  </a:schemeClr>
                </a:solidFill>
                <a:cs typeface="B Nazanin" pitchFamily="2" charset="-78"/>
              </a:rPr>
              <a:t>سرمایه ای </a:t>
            </a:r>
            <a:r>
              <a:rPr lang="fa-IR" sz="4000" b="1" dirty="0">
                <a:solidFill>
                  <a:srgbClr val="FFFFFF"/>
                </a:solidFill>
                <a:cs typeface="B Nazanin" pitchFamily="2" charset="-78"/>
              </a:rPr>
              <a:t>است که می توان بدون تغییر در سطح ستاده، برای یک واحد </a:t>
            </a:r>
            <a:r>
              <a:rPr lang="fa-IR" sz="4000" b="1" dirty="0">
                <a:solidFill>
                  <a:schemeClr val="tx2">
                    <a:lumMod val="75000"/>
                  </a:schemeClr>
                </a:solidFill>
                <a:cs typeface="B Nazanin" pitchFamily="2" charset="-78"/>
              </a:rPr>
              <a:t>کار</a:t>
            </a:r>
            <a:r>
              <a:rPr lang="fa-IR" sz="4000" b="1" dirty="0">
                <a:solidFill>
                  <a:srgbClr val="FFFFFF"/>
                </a:solidFill>
                <a:cs typeface="B Nazanin" pitchFamily="2" charset="-78"/>
              </a:rPr>
              <a:t> جانشین نمود. </a:t>
            </a:r>
          </a:p>
          <a:p>
            <a:pPr marL="0" indent="0" algn="just" eaLnBrk="1" hangingPunct="1">
              <a:buNone/>
              <a:defRPr/>
            </a:pPr>
            <a:r>
              <a:rPr lang="fa-IR" sz="4000" b="1" dirty="0">
                <a:solidFill>
                  <a:srgbClr val="FFFFFF"/>
                </a:solidFill>
                <a:cs typeface="B Nazanin" pitchFamily="2" charset="-78"/>
              </a:rPr>
              <a:t>نرخ نهایی تکنیکی جانشینی در هر نقطه روی منحنی </a:t>
            </a:r>
            <a:r>
              <a:rPr lang="fa-IR" sz="4000" b="1" dirty="0">
                <a:solidFill>
                  <a:srgbClr val="FF0000"/>
                </a:solidFill>
                <a:cs typeface="B Nazanin" pitchFamily="2" charset="-78"/>
              </a:rPr>
              <a:t>تولید یکسان </a:t>
            </a:r>
            <a:r>
              <a:rPr lang="fa-IR" sz="4000" b="1" dirty="0">
                <a:solidFill>
                  <a:srgbClr val="FFFFFF"/>
                </a:solidFill>
                <a:cs typeface="B Nazanin" pitchFamily="2" charset="-78"/>
              </a:rPr>
              <a:t>با شیب منحنی در آن نقطه نشان داده می شود. </a:t>
            </a:r>
          </a:p>
          <a:p>
            <a:pPr marL="0" indent="0" algn="just" eaLnBrk="1" hangingPunct="1">
              <a:buNone/>
              <a:defRPr/>
            </a:pPr>
            <a:r>
              <a:rPr lang="fa-IR" sz="3600" dirty="0" smtClean="0">
                <a:solidFill>
                  <a:srgbClr val="FFFF99"/>
                </a:solidFill>
              </a:rPr>
              <a:t>                 </a:t>
            </a:r>
            <a:r>
              <a:rPr lang="en-US" sz="4800" b="1" dirty="0" smtClean="0">
                <a:solidFill>
                  <a:srgbClr val="FF0000"/>
                </a:solidFill>
                <a:latin typeface="Times New Roman" panose="02020603050405020304" pitchFamily="18" charset="0"/>
                <a:cs typeface="Times New Roman" panose="02020603050405020304" pitchFamily="18" charset="0"/>
              </a:rPr>
              <a:t>MRTS</a:t>
            </a:r>
            <a:r>
              <a:rPr lang="en-US" sz="4800" b="1" baseline="-22000" dirty="0" smtClean="0">
                <a:solidFill>
                  <a:srgbClr val="FF0000"/>
                </a:solidFill>
                <a:latin typeface="Times New Roman" panose="02020603050405020304" pitchFamily="18" charset="0"/>
                <a:cs typeface="Times New Roman" panose="02020603050405020304" pitchFamily="18" charset="0"/>
              </a:rPr>
              <a:t>LK</a:t>
            </a:r>
            <a:r>
              <a:rPr lang="en-US" sz="4800" b="1" dirty="0" smtClean="0">
                <a:solidFill>
                  <a:srgbClr val="FF0000"/>
                </a:solidFill>
                <a:latin typeface="Times New Roman" panose="02020603050405020304" pitchFamily="18" charset="0"/>
                <a:cs typeface="Times New Roman" panose="02020603050405020304" pitchFamily="18" charset="0"/>
              </a:rPr>
              <a:t> </a:t>
            </a:r>
            <a:r>
              <a:rPr lang="en-US" sz="4800" b="1" dirty="0">
                <a:solidFill>
                  <a:srgbClr val="FF0000"/>
                </a:solidFill>
                <a:latin typeface="Times New Roman" panose="02020603050405020304" pitchFamily="18" charset="0"/>
                <a:cs typeface="Times New Roman" panose="02020603050405020304" pitchFamily="18" charset="0"/>
              </a:rPr>
              <a:t>= -ΔK ∕ ΔL</a:t>
            </a:r>
            <a:r>
              <a:rPr lang="fa-IR" sz="4800" b="1" dirty="0">
                <a:solidFill>
                  <a:srgbClr val="FF0000"/>
                </a:solidFill>
                <a:latin typeface="Times New Roman" panose="02020603050405020304" pitchFamily="18" charset="0"/>
                <a:cs typeface="Times New Roman" panose="02020603050405020304" pitchFamily="18" charset="0"/>
              </a:rPr>
              <a:t> </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xfrm>
            <a:off x="0" y="333375"/>
            <a:ext cx="9036050" cy="6264275"/>
          </a:xfrm>
        </p:spPr>
        <p:txBody>
          <a:bodyPr/>
          <a:lstStyle/>
          <a:p>
            <a:pPr eaLnBrk="1" hangingPunct="1">
              <a:lnSpc>
                <a:spcPct val="150000"/>
              </a:lnSpc>
              <a:buFont typeface="Wingdings" pitchFamily="2" charset="2"/>
              <a:buNone/>
              <a:defRPr/>
            </a:pPr>
            <a:r>
              <a:rPr lang="fa-IR" sz="4400" b="1" dirty="0" smtClean="0">
                <a:solidFill>
                  <a:srgbClr val="FF0000"/>
                </a:solidFill>
                <a:cs typeface="B Nazanin" pitchFamily="2" charset="-78"/>
              </a:rPr>
              <a:t>3- بازارهای کارآمد:</a:t>
            </a:r>
          </a:p>
          <a:p>
            <a:pPr algn="ctr" eaLnBrk="1" hangingPunct="1">
              <a:lnSpc>
                <a:spcPct val="150000"/>
              </a:lnSpc>
              <a:buFont typeface="Wingdings" pitchFamily="2" charset="2"/>
              <a:buNone/>
              <a:defRPr/>
            </a:pPr>
            <a:r>
              <a:rPr lang="fa-IR" sz="4400" b="1" dirty="0" smtClean="0">
                <a:solidFill>
                  <a:srgbClr val="FF0000"/>
                </a:solidFill>
                <a:cs typeface="B Nazanin" pitchFamily="2" charset="-78"/>
              </a:rPr>
              <a:t> </a:t>
            </a:r>
            <a:r>
              <a:rPr lang="en-US" sz="4400" b="1" dirty="0" smtClean="0">
                <a:solidFill>
                  <a:srgbClr val="FF0000"/>
                </a:solidFill>
                <a:latin typeface="Times New Roman" panose="02020603050405020304" pitchFamily="18" charset="0"/>
                <a:cs typeface="Times New Roman" panose="02020603050405020304" pitchFamily="18" charset="0"/>
              </a:rPr>
              <a:t>(Efficient Markets)</a:t>
            </a:r>
            <a:endParaRPr lang="fa-IR" sz="4400" b="1" dirty="0" smtClean="0">
              <a:solidFill>
                <a:srgbClr val="FF0000"/>
              </a:solidFill>
              <a:latin typeface="Times New Roman" panose="02020603050405020304" pitchFamily="18" charset="0"/>
              <a:cs typeface="Times New Roman" panose="02020603050405020304" pitchFamily="18" charset="0"/>
            </a:endParaRPr>
          </a:p>
          <a:p>
            <a:pPr eaLnBrk="1" hangingPunct="1">
              <a:lnSpc>
                <a:spcPct val="150000"/>
              </a:lnSpc>
              <a:defRPr/>
            </a:pPr>
            <a:r>
              <a:rPr lang="fa-IR" sz="4400" b="1" dirty="0" smtClean="0">
                <a:cs typeface="B Nazanin" pitchFamily="2" charset="-78"/>
              </a:rPr>
              <a:t>بازارهایی که حاوی </a:t>
            </a:r>
            <a:r>
              <a:rPr lang="fa-IR" sz="4400" b="1" smtClean="0">
                <a:cs typeface="B Nazanin" pitchFamily="2" charset="-78"/>
              </a:rPr>
              <a:t>فرصت سودآوری </a:t>
            </a:r>
            <a:r>
              <a:rPr lang="fa-IR" sz="4400" b="1" dirty="0" smtClean="0">
                <a:cs typeface="B Nazanin" pitchFamily="2" charset="-78"/>
              </a:rPr>
              <a:t>هستند، بازارهای کارآمد </a:t>
            </a:r>
            <a:r>
              <a:rPr lang="fa-IR" sz="4400" b="1" smtClean="0">
                <a:cs typeface="B Nazanin" pitchFamily="2" charset="-78"/>
              </a:rPr>
              <a:t>نامیده می‏شوند</a:t>
            </a:r>
            <a:r>
              <a:rPr lang="fa-IR" sz="4400" b="1" dirty="0" smtClean="0">
                <a:cs typeface="B Nazanin" pitchFamily="2" charset="-78"/>
              </a:rPr>
              <a:t>.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1" t="3495" r="5930" b="5643"/>
          <a:stretch/>
        </p:blipFill>
        <p:spPr bwMode="auto">
          <a:xfrm>
            <a:off x="35496" y="44624"/>
            <a:ext cx="6155140" cy="5322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1403648" y="1177588"/>
            <a:ext cx="504056" cy="523220"/>
          </a:xfrm>
          <a:prstGeom prst="rect">
            <a:avLst/>
          </a:prstGeom>
          <a:noFill/>
        </p:spPr>
        <p:txBody>
          <a:bodyPr wrap="square" rtlCol="0">
            <a:spAutoFit/>
          </a:bodyPr>
          <a:lstStyle/>
          <a:p>
            <a:r>
              <a:rPr lang="en-US" sz="28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endPar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6" name="TextBox 15"/>
          <p:cNvSpPr txBox="1"/>
          <p:nvPr/>
        </p:nvSpPr>
        <p:spPr>
          <a:xfrm>
            <a:off x="2483768" y="1196752"/>
            <a:ext cx="504056" cy="523220"/>
          </a:xfrm>
          <a:prstGeom prst="rect">
            <a:avLst/>
          </a:prstGeom>
          <a:noFill/>
        </p:spPr>
        <p:txBody>
          <a:bodyPr wrap="square" rtlCol="0">
            <a:spAutoFit/>
          </a:bodyPr>
          <a:lstStyle/>
          <a:p>
            <a:r>
              <a:rPr lang="en-US" sz="28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endParaRPr lang="en-US" sz="28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Rounded Rectangle 16"/>
          <p:cNvSpPr/>
          <p:nvPr/>
        </p:nvSpPr>
        <p:spPr bwMode="auto">
          <a:xfrm>
            <a:off x="6190636" y="44624"/>
            <a:ext cx="2957556" cy="5322627"/>
          </a:xfrm>
          <a:prstGeom prst="roundRect">
            <a:avLst>
              <a:gd name="adj" fmla="val 8524"/>
            </a:avLst>
          </a:prstGeom>
          <a:solidFill>
            <a:schemeClr val="accent1">
              <a:alpha val="75000"/>
            </a:schemeClr>
          </a:solidFill>
          <a:ln w="9525" cap="flat" cmpd="sng" algn="ctr">
            <a:solidFill>
              <a:schemeClr val="tx1"/>
            </a:solidFill>
            <a:prstDash val="solid"/>
            <a:round/>
            <a:headEnd type="none" w="med" len="med"/>
            <a:tailEnd type="none" w="med" len="med"/>
          </a:ln>
          <a:effectLst>
            <a:outerShdw blurRad="190500" dist="165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indent="0" eaLnBrk="1" hangingPunct="1">
              <a:lnSpc>
                <a:spcPct val="150000"/>
              </a:lnSpc>
              <a:buNone/>
            </a:pPr>
            <a:r>
              <a:rPr lang="fa-IR" sz="3200" b="1" dirty="0">
                <a:solidFill>
                  <a:srgbClr val="FFFFFF"/>
                </a:solidFill>
                <a:cs typeface="B Nazanin" pitchFamily="2" charset="-78"/>
              </a:rPr>
              <a:t>نرخ نهایی تکنیکی جانشینی کار برای سرمایه با افزایش جانشینی کار برای سرمایه کاهش خواهد یافت (نزولی است). </a:t>
            </a:r>
          </a:p>
        </p:txBody>
      </p:sp>
      <p:sp>
        <p:nvSpPr>
          <p:cNvPr id="18" name="Rounded Rectangle 17"/>
          <p:cNvSpPr/>
          <p:nvPr/>
        </p:nvSpPr>
        <p:spPr bwMode="auto">
          <a:xfrm>
            <a:off x="0" y="5367251"/>
            <a:ext cx="9144000" cy="1456047"/>
          </a:xfrm>
          <a:prstGeom prst="roundRect">
            <a:avLst>
              <a:gd name="adj" fmla="val 8524"/>
            </a:avLst>
          </a:prstGeom>
          <a:solidFill>
            <a:srgbClr val="002060">
              <a:alpha val="75000"/>
            </a:srgbClr>
          </a:solidFill>
          <a:ln w="9525" cap="flat" cmpd="sng" algn="ctr">
            <a:solidFill>
              <a:schemeClr val="tx1"/>
            </a:solidFill>
            <a:prstDash val="solid"/>
            <a:round/>
            <a:headEnd type="none" w="med" len="med"/>
            <a:tailEnd type="none" w="med" len="med"/>
          </a:ln>
          <a:effectLst>
            <a:outerShdw blurRad="190500" dist="165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indent="0" eaLnBrk="1" hangingPunct="1">
              <a:lnSpc>
                <a:spcPct val="150000"/>
              </a:lnSpc>
              <a:buNone/>
            </a:pPr>
            <a:r>
              <a:rPr lang="fa-IR" sz="2400" b="1" dirty="0" smtClean="0">
                <a:solidFill>
                  <a:srgbClr val="FFFFFF"/>
                </a:solidFill>
                <a:cs typeface="B Nazanin" pitchFamily="2" charset="-78"/>
              </a:rPr>
              <a:t>به </a:t>
            </a:r>
            <a:r>
              <a:rPr lang="fa-IR" sz="2400" b="1" dirty="0">
                <a:solidFill>
                  <a:srgbClr val="FFFFFF"/>
                </a:solidFill>
                <a:cs typeface="B Nazanin" pitchFamily="2" charset="-78"/>
              </a:rPr>
              <a:t>عبارت دیگر با جانشینی بیشتر کار برای سرمایه، برای جانشینی تعداد ساعات معین وقت ماشین (سرمایه)، ساعات کار بیشتری مورد نیاز است تا سطح ستاده ثابت بماند. </a:t>
            </a:r>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6512" y="-27384"/>
            <a:ext cx="9180512" cy="6885384"/>
            <a:chOff x="-36512" y="-27384"/>
            <a:chExt cx="9180512" cy="6885384"/>
          </a:xfrm>
        </p:grpSpPr>
        <p:sp>
          <p:nvSpPr>
            <p:cNvPr id="2" name="Rectangle 1"/>
            <p:cNvSpPr/>
            <p:nvPr/>
          </p:nvSpPr>
          <p:spPr bwMode="auto">
            <a:xfrm>
              <a:off x="-36512" y="-27384"/>
              <a:ext cx="9180512" cy="6885384"/>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pic>
          <p:nvPicPr>
            <p:cNvPr id="218116" name="Picture 4" descr="a12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l="13145" t="4645" b="10593"/>
            <a:stretch/>
          </p:blipFill>
          <p:spPr bwMode="auto">
            <a:xfrm>
              <a:off x="-36512" y="-27384"/>
              <a:ext cx="7004406" cy="4981434"/>
            </a:xfrm>
            <a:prstGeom prst="rect">
              <a:avLst/>
            </a:prstGeom>
            <a:noFill/>
            <a:ln w="9525">
              <a:noFill/>
              <a:miter lim="800000"/>
              <a:headEnd/>
              <a:tailEnd/>
            </a:ln>
          </p:spPr>
        </p:pic>
      </p:grpSp>
      <p:sp>
        <p:nvSpPr>
          <p:cNvPr id="8" name="Rounded Rectangular Callout 7"/>
          <p:cNvSpPr/>
          <p:nvPr/>
        </p:nvSpPr>
        <p:spPr bwMode="auto">
          <a:xfrm>
            <a:off x="-36512" y="4797152"/>
            <a:ext cx="9145016" cy="2060848"/>
          </a:xfrm>
          <a:prstGeom prst="wedgeRoundRectCallout">
            <a:avLst>
              <a:gd name="adj1" fmla="val -48793"/>
              <a:gd name="adj2" fmla="val 30932"/>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eaLnBrk="1" hangingPunct="1">
              <a:buNone/>
            </a:pPr>
            <a:r>
              <a:rPr lang="fa-IR" sz="3600" b="1" dirty="0">
                <a:solidFill>
                  <a:srgbClr val="FFFFFF"/>
                </a:solidFill>
                <a:cs typeface="B Nazanin" pitchFamily="2" charset="-78"/>
              </a:rPr>
              <a:t>در یک دستگاه مختصات بی نهایت </a:t>
            </a:r>
            <a:r>
              <a:rPr lang="fa-IR" sz="3600" b="1" dirty="0">
                <a:solidFill>
                  <a:schemeClr val="bg2">
                    <a:lumMod val="40000"/>
                    <a:lumOff val="60000"/>
                  </a:schemeClr>
                </a:solidFill>
                <a:cs typeface="B Nazanin" pitchFamily="2" charset="-78"/>
              </a:rPr>
              <a:t>منحنی های تولید یکسان</a:t>
            </a:r>
            <a:r>
              <a:rPr lang="fa-IR" sz="3600" b="1" dirty="0">
                <a:solidFill>
                  <a:srgbClr val="FFFFFF"/>
                </a:solidFill>
                <a:cs typeface="B Nazanin" pitchFamily="2" charset="-78"/>
              </a:rPr>
              <a:t> قرار دارند که به مجموعه آنها نقشه منحنی های تولید یکسان گویند.</a:t>
            </a:r>
          </a:p>
        </p:txBody>
      </p:sp>
      <p:sp>
        <p:nvSpPr>
          <p:cNvPr id="9" name="Rounded Rectangular Callout 8"/>
          <p:cNvSpPr/>
          <p:nvPr/>
        </p:nvSpPr>
        <p:spPr bwMode="auto">
          <a:xfrm>
            <a:off x="5796136" y="0"/>
            <a:ext cx="3347864" cy="6858000"/>
          </a:xfrm>
          <a:prstGeom prst="wedgeRoundRectCallout">
            <a:avLst>
              <a:gd name="adj1" fmla="val -48793"/>
              <a:gd name="adj2" fmla="val 30932"/>
              <a:gd name="adj3" fmla="val 16667"/>
            </a:avLst>
          </a:prstGeom>
          <a:solidFill>
            <a:schemeClr val="tx1">
              <a:lumMod val="1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eaLnBrk="1" hangingPunct="1">
              <a:buNone/>
            </a:pPr>
            <a:r>
              <a:rPr lang="fa-IR" sz="4000" b="1" dirty="0">
                <a:solidFill>
                  <a:srgbClr val="FFFFFF"/>
                </a:solidFill>
                <a:cs typeface="B Nazanin" pitchFamily="2" charset="-78"/>
              </a:rPr>
              <a:t>برای تولید </a:t>
            </a:r>
            <a:r>
              <a:rPr lang="fa-IR" sz="4000" b="1" dirty="0">
                <a:solidFill>
                  <a:srgbClr val="FFFF00"/>
                </a:solidFill>
                <a:cs typeface="B Nazanin" pitchFamily="2" charset="-78"/>
              </a:rPr>
              <a:t>ستاده </a:t>
            </a:r>
            <a:r>
              <a:rPr lang="fa-IR" sz="4000" b="1" dirty="0" smtClean="0">
                <a:solidFill>
                  <a:srgbClr val="FFFF00"/>
                </a:solidFill>
                <a:cs typeface="B Nazanin" pitchFamily="2" charset="-78"/>
              </a:rPr>
              <a:t>بیشتر</a:t>
            </a:r>
            <a:r>
              <a:rPr lang="fa-IR" sz="4000" b="1" dirty="0">
                <a:solidFill>
                  <a:srgbClr val="FFFFFF"/>
                </a:solidFill>
                <a:cs typeface="B Nazanin" pitchFamily="2" charset="-78"/>
              </a:rPr>
              <a:t>،</a:t>
            </a:r>
            <a:r>
              <a:rPr lang="fa-IR" sz="4000" b="1" dirty="0" smtClean="0">
                <a:solidFill>
                  <a:srgbClr val="FFFFFF"/>
                </a:solidFill>
                <a:cs typeface="B Nazanin" pitchFamily="2" charset="-78"/>
              </a:rPr>
              <a:t> کار </a:t>
            </a:r>
            <a:r>
              <a:rPr lang="fa-IR" sz="4000" b="1" dirty="0">
                <a:solidFill>
                  <a:srgbClr val="FFFFFF"/>
                </a:solidFill>
                <a:cs typeface="B Nazanin" pitchFamily="2" charset="-78"/>
              </a:rPr>
              <a:t>و سرمایه </a:t>
            </a:r>
            <a:r>
              <a:rPr lang="fa-IR" sz="4000" b="1" dirty="0" smtClean="0">
                <a:solidFill>
                  <a:srgbClr val="FFFF00"/>
                </a:solidFill>
                <a:cs typeface="B Nazanin" pitchFamily="2" charset="-78"/>
              </a:rPr>
              <a:t>بیشتر</a:t>
            </a:r>
            <a:r>
              <a:rPr lang="fa-IR" sz="4000" b="1" dirty="0" smtClean="0">
                <a:solidFill>
                  <a:srgbClr val="FFFFFF"/>
                </a:solidFill>
                <a:cs typeface="B Nazanin" pitchFamily="2" charset="-78"/>
              </a:rPr>
              <a:t>،</a:t>
            </a:r>
          </a:p>
          <a:p>
            <a:pPr marL="0" indent="0" eaLnBrk="1" hangingPunct="1">
              <a:buNone/>
            </a:pPr>
            <a:r>
              <a:rPr lang="fa-IR" sz="4000" b="1" dirty="0" smtClean="0">
                <a:solidFill>
                  <a:srgbClr val="FFFFFF"/>
                </a:solidFill>
                <a:cs typeface="B Nazanin" pitchFamily="2" charset="-78"/>
              </a:rPr>
              <a:t>و </a:t>
            </a:r>
            <a:r>
              <a:rPr lang="fa-IR" sz="4000" b="1" dirty="0">
                <a:solidFill>
                  <a:srgbClr val="FFFFFF"/>
                </a:solidFill>
                <a:cs typeface="B Nazanin" pitchFamily="2" charset="-78"/>
              </a:rPr>
              <a:t>برای تولید </a:t>
            </a:r>
            <a:r>
              <a:rPr lang="fa-IR" sz="4000" b="1" dirty="0">
                <a:solidFill>
                  <a:srgbClr val="FFC000"/>
                </a:solidFill>
                <a:cs typeface="B Nazanin" pitchFamily="2" charset="-78"/>
              </a:rPr>
              <a:t>ستاده کمتر </a:t>
            </a:r>
            <a:endParaRPr lang="fa-IR" sz="4000" b="1" dirty="0" smtClean="0">
              <a:solidFill>
                <a:srgbClr val="FFC000"/>
              </a:solidFill>
              <a:cs typeface="B Nazanin" pitchFamily="2" charset="-78"/>
            </a:endParaRPr>
          </a:p>
          <a:p>
            <a:pPr marL="0" indent="0" eaLnBrk="1" hangingPunct="1">
              <a:buNone/>
            </a:pPr>
            <a:r>
              <a:rPr lang="fa-IR" sz="4000" b="1" dirty="0" smtClean="0">
                <a:solidFill>
                  <a:srgbClr val="FFFFFF"/>
                </a:solidFill>
                <a:cs typeface="B Nazanin" pitchFamily="2" charset="-78"/>
              </a:rPr>
              <a:t>کار </a:t>
            </a:r>
            <a:r>
              <a:rPr lang="fa-IR" sz="4000" b="1" dirty="0">
                <a:solidFill>
                  <a:srgbClr val="FFFFFF"/>
                </a:solidFill>
                <a:cs typeface="B Nazanin" pitchFamily="2" charset="-78"/>
              </a:rPr>
              <a:t>و سرمایه </a:t>
            </a:r>
            <a:r>
              <a:rPr lang="fa-IR" sz="4000" b="1" dirty="0" smtClean="0">
                <a:solidFill>
                  <a:srgbClr val="FFC000"/>
                </a:solidFill>
                <a:cs typeface="B Nazanin" pitchFamily="2" charset="-78"/>
              </a:rPr>
              <a:t>کمتری</a:t>
            </a:r>
          </a:p>
          <a:p>
            <a:pPr marL="0" indent="0" eaLnBrk="1" hangingPunct="1">
              <a:buNone/>
            </a:pPr>
            <a:r>
              <a:rPr lang="fa-IR" sz="4000" b="1" dirty="0" smtClean="0">
                <a:solidFill>
                  <a:srgbClr val="FFFFFF"/>
                </a:solidFill>
                <a:cs typeface="B Nazanin" pitchFamily="2" charset="-78"/>
              </a:rPr>
              <a:t> </a:t>
            </a:r>
            <a:r>
              <a:rPr lang="fa-IR" sz="4000" b="1" dirty="0">
                <a:solidFill>
                  <a:srgbClr val="FFFFFF"/>
                </a:solidFill>
                <a:cs typeface="B Nazanin" pitchFamily="2" charset="-78"/>
              </a:rPr>
              <a:t>نیاز خواهد بود. </a:t>
            </a:r>
          </a:p>
        </p:txBody>
      </p:sp>
      <p:sp>
        <p:nvSpPr>
          <p:cNvPr id="10" name="Rounded Rectangular Callout 9"/>
          <p:cNvSpPr/>
          <p:nvPr/>
        </p:nvSpPr>
        <p:spPr bwMode="auto">
          <a:xfrm>
            <a:off x="-36512" y="4797152"/>
            <a:ext cx="9180512" cy="2088232"/>
          </a:xfrm>
          <a:prstGeom prst="wedgeRoundRectCallout">
            <a:avLst>
              <a:gd name="adj1" fmla="val -48793"/>
              <a:gd name="adj2" fmla="val 30932"/>
              <a:gd name="adj3" fmla="val 16667"/>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eaLnBrk="1" hangingPunct="1">
              <a:buNone/>
            </a:pPr>
            <a:r>
              <a:rPr lang="fa-IR" sz="4000" b="1" dirty="0">
                <a:solidFill>
                  <a:srgbClr val="FFFFFF"/>
                </a:solidFill>
                <a:cs typeface="B Nazanin" pitchFamily="2" charset="-78"/>
              </a:rPr>
              <a:t>اگر منحنی های تولید یکسان برای تولید </a:t>
            </a:r>
            <a:r>
              <a:rPr lang="fa-IR" sz="4000" b="1" dirty="0" smtClean="0">
                <a:solidFill>
                  <a:srgbClr val="FFFFFF"/>
                </a:solidFill>
                <a:cs typeface="B Nazanin" pitchFamily="2" charset="-78"/>
              </a:rPr>
              <a:t>200 </a:t>
            </a:r>
            <a:r>
              <a:rPr lang="fa-IR" sz="4000" b="1" dirty="0">
                <a:solidFill>
                  <a:srgbClr val="FFFFFF"/>
                </a:solidFill>
                <a:cs typeface="B Nazanin" pitchFamily="2" charset="-78"/>
              </a:rPr>
              <a:t>و 400  جفت کفش را رسم نماییم یک نقشه منحنی های تولید یکسان بدست خواهد آمد</a:t>
            </a:r>
          </a:p>
        </p:txBody>
      </p:sp>
      <p:sp>
        <p:nvSpPr>
          <p:cNvPr id="11" name="Rounded Rectangular Callout 10"/>
          <p:cNvSpPr/>
          <p:nvPr/>
        </p:nvSpPr>
        <p:spPr bwMode="auto">
          <a:xfrm>
            <a:off x="5796136" y="0"/>
            <a:ext cx="3347864" cy="5841268"/>
          </a:xfrm>
          <a:prstGeom prst="wedgeRoundRectCallout">
            <a:avLst>
              <a:gd name="adj1" fmla="val -48793"/>
              <a:gd name="adj2" fmla="val 30932"/>
              <a:gd name="adj3" fmla="val 16667"/>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4400" b="1" dirty="0">
                <a:solidFill>
                  <a:srgbClr val="FFFF00"/>
                </a:solidFill>
                <a:cs typeface="B Nazanin" pitchFamily="2" charset="-78"/>
              </a:rPr>
              <a:t>منحنی های تولید </a:t>
            </a:r>
            <a:r>
              <a:rPr lang="fa-IR" sz="4400" b="1" dirty="0" smtClean="0">
                <a:solidFill>
                  <a:srgbClr val="FFFF00"/>
                </a:solidFill>
                <a:cs typeface="B Nazanin" pitchFamily="2" charset="-78"/>
              </a:rPr>
              <a:t>یکسان</a:t>
            </a:r>
          </a:p>
          <a:p>
            <a:r>
              <a:rPr lang="fa-IR" sz="4400" b="1" dirty="0" smtClean="0">
                <a:solidFill>
                  <a:srgbClr val="FFFFFF"/>
                </a:solidFill>
                <a:cs typeface="B Nazanin" pitchFamily="2" charset="-78"/>
              </a:rPr>
              <a:t> </a:t>
            </a:r>
            <a:r>
              <a:rPr lang="fa-IR" sz="4400" b="1" dirty="0">
                <a:solidFill>
                  <a:srgbClr val="FFFFFF"/>
                </a:solidFill>
                <a:cs typeface="B Nazanin" pitchFamily="2" charset="-78"/>
              </a:rPr>
              <a:t>که نسبت به مبدا مختصات </a:t>
            </a:r>
            <a:r>
              <a:rPr lang="fa-IR" sz="4400" b="1" dirty="0">
                <a:solidFill>
                  <a:schemeClr val="bg2">
                    <a:lumMod val="40000"/>
                    <a:lumOff val="60000"/>
                  </a:schemeClr>
                </a:solidFill>
                <a:cs typeface="B Nazanin" pitchFamily="2" charset="-78"/>
              </a:rPr>
              <a:t>دورتر</a:t>
            </a:r>
            <a:r>
              <a:rPr lang="fa-IR" sz="4400" b="1" dirty="0">
                <a:solidFill>
                  <a:srgbClr val="FFFFFF"/>
                </a:solidFill>
                <a:cs typeface="B Nazanin" pitchFamily="2" charset="-78"/>
              </a:rPr>
              <a:t> هستند نماینده سطوح </a:t>
            </a:r>
            <a:r>
              <a:rPr lang="fa-IR" sz="4400" b="1" dirty="0">
                <a:solidFill>
                  <a:schemeClr val="bg2">
                    <a:lumMod val="40000"/>
                    <a:lumOff val="60000"/>
                  </a:schemeClr>
                </a:solidFill>
                <a:cs typeface="B Nazanin" pitchFamily="2" charset="-78"/>
              </a:rPr>
              <a:t>تولید بیشتری </a:t>
            </a:r>
            <a:r>
              <a:rPr lang="fa-IR" sz="4400" b="1" dirty="0">
                <a:solidFill>
                  <a:srgbClr val="FFFFFF"/>
                </a:solidFill>
                <a:cs typeface="B Nazanin" pitchFamily="2" charset="-78"/>
              </a:rPr>
              <a:t>می باشند. </a:t>
            </a:r>
            <a:endParaRPr lang="en-US" sz="4400" b="1" dirty="0">
              <a:solidFill>
                <a:srgbClr val="FFFFFF"/>
              </a:solidFill>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10"/>
                                        </p:tgtEl>
                                      </p:cBhvr>
                                    </p:animEffect>
                                    <p:anim calcmode="lin" valueType="num">
                                      <p:cBhvr>
                                        <p:cTn id="42" dur="1000"/>
                                        <p:tgtEl>
                                          <p:spTgt spid="10"/>
                                        </p:tgtEl>
                                        <p:attrNameLst>
                                          <p:attrName>ppt_x</p:attrName>
                                        </p:attrNameLst>
                                      </p:cBhvr>
                                      <p:tavLst>
                                        <p:tav tm="0">
                                          <p:val>
                                            <p:strVal val="ppt_x"/>
                                          </p:val>
                                        </p:tav>
                                        <p:tav tm="100000">
                                          <p:val>
                                            <p:strVal val="ppt_x"/>
                                          </p:val>
                                        </p:tav>
                                      </p:tavLst>
                                    </p:anim>
                                    <p:anim calcmode="lin" valueType="num">
                                      <p:cBhvr>
                                        <p:cTn id="43" dur="1000"/>
                                        <p:tgtEl>
                                          <p:spTgt spid="10"/>
                                        </p:tgtEl>
                                        <p:attrNameLst>
                                          <p:attrName>ppt_y</p:attrName>
                                        </p:attrNameLst>
                                      </p:cBhvr>
                                      <p:tavLst>
                                        <p:tav tm="0">
                                          <p:val>
                                            <p:strVal val="ppt_y"/>
                                          </p:val>
                                        </p:tav>
                                        <p:tav tm="100000">
                                          <p:val>
                                            <p:strVal val="ppt_y+.1"/>
                                          </p:val>
                                        </p:tav>
                                      </p:tavLst>
                                    </p:anim>
                                    <p:set>
                                      <p:cBhvr>
                                        <p:cTn id="44" dur="1" fill="hold">
                                          <p:stCondLst>
                                            <p:cond delay="9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1"/>
                                        </p:tgtEl>
                                      </p:cBhvr>
                                    </p:animEffect>
                                    <p:anim calcmode="lin" valueType="num">
                                      <p:cBhvr>
                                        <p:cTn id="56" dur="1000"/>
                                        <p:tgtEl>
                                          <p:spTgt spid="11"/>
                                        </p:tgtEl>
                                        <p:attrNameLst>
                                          <p:attrName>ppt_x</p:attrName>
                                        </p:attrNameLst>
                                      </p:cBhvr>
                                      <p:tavLst>
                                        <p:tav tm="0">
                                          <p:val>
                                            <p:strVal val="ppt_x"/>
                                          </p:val>
                                        </p:tav>
                                        <p:tav tm="100000">
                                          <p:val>
                                            <p:strVal val="ppt_x"/>
                                          </p:val>
                                        </p:tav>
                                      </p:tavLst>
                                    </p:anim>
                                    <p:anim calcmode="lin" valueType="num">
                                      <p:cBhvr>
                                        <p:cTn id="57" dur="1000"/>
                                        <p:tgtEl>
                                          <p:spTgt spid="11"/>
                                        </p:tgtEl>
                                        <p:attrNameLst>
                                          <p:attrName>ppt_y</p:attrName>
                                        </p:attrNameLst>
                                      </p:cBhvr>
                                      <p:tavLst>
                                        <p:tav tm="0">
                                          <p:val>
                                            <p:strVal val="ppt_y"/>
                                          </p:val>
                                        </p:tav>
                                        <p:tav tm="100000">
                                          <p:val>
                                            <p:strVal val="ppt_y+.1"/>
                                          </p:val>
                                        </p:tav>
                                      </p:tavLst>
                                    </p:anim>
                                    <p:set>
                                      <p:cBhvr>
                                        <p:cTn id="58"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smtClean="0">
                <a:solidFill>
                  <a:srgbClr val="FF0000"/>
                </a:solidFill>
                <a:latin typeface="+mn-lt"/>
                <a:ea typeface="+mn-ea"/>
                <a:cs typeface="B Nazanin" pitchFamily="2" charset="-78"/>
              </a:rPr>
              <a:t>کشش </a:t>
            </a:r>
            <a:r>
              <a:rPr lang="fa-IR" sz="4800" b="1" dirty="0">
                <a:solidFill>
                  <a:srgbClr val="FF0000"/>
                </a:solidFill>
                <a:latin typeface="Times New Roman" panose="02020603050405020304" pitchFamily="18" charset="0"/>
                <a:ea typeface="+mn-ea"/>
                <a:cs typeface="Times New Roman" panose="02020603050405020304" pitchFamily="18" charset="0"/>
              </a:rPr>
              <a:t>(</a:t>
            </a:r>
            <a:r>
              <a:rPr lang="en-US" sz="4800" b="1" dirty="0">
                <a:solidFill>
                  <a:srgbClr val="FF0000"/>
                </a:solidFill>
                <a:latin typeface="Times New Roman" panose="02020603050405020304" pitchFamily="18" charset="0"/>
                <a:ea typeface="+mn-ea"/>
                <a:cs typeface="Times New Roman" panose="02020603050405020304" pitchFamily="18" charset="0"/>
              </a:rPr>
              <a:t>Elasticity</a:t>
            </a:r>
            <a:r>
              <a:rPr lang="fa-IR" sz="4800" b="1" dirty="0">
                <a:solidFill>
                  <a:srgbClr val="FF0000"/>
                </a:solidFill>
                <a:latin typeface="Times New Roman" panose="02020603050405020304" pitchFamily="18" charset="0"/>
                <a:ea typeface="+mn-ea"/>
                <a:cs typeface="Times New Roman" panose="02020603050405020304" pitchFamily="18" charset="0"/>
              </a:rPr>
              <a:t>)</a:t>
            </a:r>
            <a:endParaRPr lang="en-US" sz="4800" b="1" dirty="0">
              <a:solidFill>
                <a:srgbClr val="FF0000"/>
              </a:solidFill>
              <a:latin typeface="Times New Roman" panose="02020603050405020304" pitchFamily="18" charset="0"/>
              <a:ea typeface="+mn-ea"/>
              <a:cs typeface="Times New Roman" panose="02020603050405020304" pitchFamily="18" charset="0"/>
            </a:endParaRPr>
          </a:p>
        </p:txBody>
      </p:sp>
      <p:sp>
        <p:nvSpPr>
          <p:cNvPr id="185347" name="Rectangle 3"/>
          <p:cNvSpPr>
            <a:spLocks noGrp="1" noChangeArrowheads="1"/>
          </p:cNvSpPr>
          <p:nvPr>
            <p:ph idx="1"/>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buNone/>
            </a:pPr>
            <a:r>
              <a:rPr lang="fa-IR" sz="4000" b="1" dirty="0">
                <a:solidFill>
                  <a:srgbClr val="FFFFFF"/>
                </a:solidFill>
                <a:cs typeface="B Nazanin" pitchFamily="2" charset="-78"/>
              </a:rPr>
              <a:t>درصد تغییرات یک متغیر را به ازاء درصد تغییر در متغیر دیگر، </a:t>
            </a:r>
            <a:r>
              <a:rPr lang="fa-IR" sz="4000" b="1" dirty="0">
                <a:solidFill>
                  <a:srgbClr val="FF0000"/>
                </a:solidFill>
                <a:cs typeface="B Nazanin" pitchFamily="2" charset="-78"/>
              </a:rPr>
              <a:t>کشش</a:t>
            </a:r>
            <a:r>
              <a:rPr lang="fa-IR" sz="4000" b="1" dirty="0">
                <a:solidFill>
                  <a:srgbClr val="FFFFFF"/>
                </a:solidFill>
                <a:cs typeface="B Nazanin" pitchFamily="2" charset="-78"/>
              </a:rPr>
              <a:t> گویند. </a:t>
            </a:r>
            <a:endParaRPr lang="fa-IR" sz="4000" b="1" dirty="0" smtClean="0">
              <a:solidFill>
                <a:srgbClr val="FFFFFF"/>
              </a:solidFill>
              <a:cs typeface="B Nazanin" pitchFamily="2" charset="-78"/>
            </a:endParaRPr>
          </a:p>
          <a:p>
            <a:pPr marL="0" indent="0" eaLnBrk="1" hangingPunct="1">
              <a:buNone/>
            </a:pPr>
            <a:endParaRPr lang="fa-IR" sz="4000" b="1" dirty="0">
              <a:solidFill>
                <a:srgbClr val="FFFFFF"/>
              </a:solidFill>
              <a:cs typeface="B Nazanin" pitchFamily="2" charset="-78"/>
            </a:endParaRPr>
          </a:p>
          <a:p>
            <a:pPr marL="0" indent="0" eaLnBrk="1" hangingPunct="1">
              <a:buNone/>
            </a:pPr>
            <a:r>
              <a:rPr lang="fa-IR" sz="4000" b="1" dirty="0" smtClean="0">
                <a:solidFill>
                  <a:srgbClr val="FFFFFF"/>
                </a:solidFill>
                <a:cs typeface="B Nazanin" pitchFamily="2" charset="-78"/>
              </a:rPr>
              <a:t>افزایش </a:t>
            </a:r>
            <a:r>
              <a:rPr lang="fa-IR" sz="4000" b="1" dirty="0">
                <a:solidFill>
                  <a:srgbClr val="FFFFFF"/>
                </a:solidFill>
                <a:cs typeface="B Nazanin" pitchFamily="2" charset="-78"/>
              </a:rPr>
              <a:t>قیمت </a:t>
            </a:r>
            <a:r>
              <a:rPr lang="fa-IR" sz="4000" b="1" dirty="0" smtClean="0">
                <a:solidFill>
                  <a:srgbClr val="FFFFFF"/>
                </a:solidFill>
                <a:cs typeface="B Nazanin" pitchFamily="2" charset="-78"/>
              </a:rPr>
              <a:t>کالا          </a:t>
            </a:r>
            <a:r>
              <a:rPr lang="fa-IR" sz="4000" b="1" dirty="0">
                <a:solidFill>
                  <a:srgbClr val="FFFFFF"/>
                </a:solidFill>
                <a:cs typeface="B Nazanin" pitchFamily="2" charset="-78"/>
              </a:rPr>
              <a:t>عرضه </a:t>
            </a:r>
            <a:r>
              <a:rPr lang="fa-IR" sz="4000" b="1" dirty="0" smtClean="0">
                <a:solidFill>
                  <a:srgbClr val="FFFFFF"/>
                </a:solidFill>
                <a:cs typeface="B Nazanin" pitchFamily="2" charset="-78"/>
              </a:rPr>
              <a:t>    و    تقاضا </a:t>
            </a:r>
          </a:p>
          <a:p>
            <a:pPr marL="0" indent="0" eaLnBrk="1" hangingPunct="1">
              <a:buNone/>
            </a:pPr>
            <a:r>
              <a:rPr lang="fa-IR" sz="4000" b="1" dirty="0" smtClean="0">
                <a:solidFill>
                  <a:srgbClr val="FFFFFF"/>
                </a:solidFill>
                <a:cs typeface="B Nazanin" pitchFamily="2" charset="-78"/>
              </a:rPr>
              <a:t>کاهش  قیمت              </a:t>
            </a:r>
            <a:r>
              <a:rPr lang="fa-IR" sz="4000" b="1" dirty="0">
                <a:solidFill>
                  <a:srgbClr val="FFFFFF"/>
                </a:solidFill>
                <a:cs typeface="B Nazanin" pitchFamily="2" charset="-78"/>
              </a:rPr>
              <a:t>عکس آن اتفاق می افتد</a:t>
            </a:r>
            <a:r>
              <a:rPr lang="fa-IR" sz="4000" b="1" dirty="0" smtClean="0">
                <a:solidFill>
                  <a:srgbClr val="FFFFFF"/>
                </a:solidFill>
                <a:cs typeface="B Nazanin" pitchFamily="2" charset="-78"/>
              </a:rPr>
              <a:t>.</a:t>
            </a:r>
          </a:p>
          <a:p>
            <a:pPr marL="0" indent="0" algn="ctr" eaLnBrk="1" hangingPunct="1">
              <a:buNone/>
            </a:pPr>
            <a:r>
              <a:rPr lang="fa-IR" sz="4000" b="1" dirty="0" smtClean="0">
                <a:solidFill>
                  <a:srgbClr val="FFFFFF"/>
                </a:solidFill>
                <a:cs typeface="B Nazanin" pitchFamily="2" charset="-78"/>
              </a:rPr>
              <a:t> </a:t>
            </a:r>
            <a:r>
              <a:rPr lang="fa-IR" sz="6000" b="1" dirty="0">
                <a:solidFill>
                  <a:srgbClr val="FFFFFF"/>
                </a:solidFill>
                <a:cs typeface="B Nazanin" pitchFamily="2" charset="-78"/>
              </a:rPr>
              <a:t>اما </a:t>
            </a:r>
            <a:r>
              <a:rPr lang="fa-IR" sz="6000" b="1" dirty="0" smtClean="0">
                <a:solidFill>
                  <a:srgbClr val="FF0000"/>
                </a:solidFill>
                <a:cs typeface="B Nazanin" pitchFamily="2" charset="-78"/>
              </a:rPr>
              <a:t>چقدر؟</a:t>
            </a:r>
            <a:endParaRPr lang="en-US" sz="6000" b="1" dirty="0">
              <a:solidFill>
                <a:srgbClr val="FF0000"/>
              </a:solidFill>
              <a:cs typeface="B Nazanin" pitchFamily="2" charset="-78"/>
            </a:endParaRPr>
          </a:p>
        </p:txBody>
      </p:sp>
      <p:cxnSp>
        <p:nvCxnSpPr>
          <p:cNvPr id="3" name="Straight Arrow Connector 2"/>
          <p:cNvCxnSpPr/>
          <p:nvPr/>
        </p:nvCxnSpPr>
        <p:spPr bwMode="auto">
          <a:xfrm flipH="1">
            <a:off x="4572000" y="4077072"/>
            <a:ext cx="936104" cy="0"/>
          </a:xfrm>
          <a:prstGeom prst="straightConnector1">
            <a:avLst/>
          </a:prstGeom>
          <a:solidFill>
            <a:schemeClr val="accent1"/>
          </a:solidFill>
          <a:ln w="50800" cap="flat" cmpd="dbl" algn="ctr">
            <a:solidFill>
              <a:srgbClr val="FFFF00"/>
            </a:solidFill>
            <a:prstDash val="solid"/>
            <a:round/>
            <a:headEnd type="none" w="med" len="med"/>
            <a:tailEnd type="stealth" w="lg" len="lg"/>
          </a:ln>
          <a:effectLst/>
        </p:spPr>
      </p:cxnSp>
      <p:cxnSp>
        <p:nvCxnSpPr>
          <p:cNvPr id="6" name="Straight Arrow Connector 5"/>
          <p:cNvCxnSpPr/>
          <p:nvPr/>
        </p:nvCxnSpPr>
        <p:spPr bwMode="auto">
          <a:xfrm flipV="1">
            <a:off x="3347864" y="3430334"/>
            <a:ext cx="0" cy="790754"/>
          </a:xfrm>
          <a:prstGeom prst="straightConnector1">
            <a:avLst/>
          </a:prstGeom>
          <a:solidFill>
            <a:schemeClr val="accent1"/>
          </a:solidFill>
          <a:ln w="50800" cap="flat" cmpd="sng" algn="ctr">
            <a:solidFill>
              <a:schemeClr val="bg1">
                <a:lumMod val="25000"/>
                <a:lumOff val="75000"/>
              </a:schemeClr>
            </a:solidFill>
            <a:prstDash val="solid"/>
            <a:round/>
            <a:headEnd type="none" w="med" len="med"/>
            <a:tailEnd type="stealth" w="lg" len="lg"/>
          </a:ln>
          <a:effectLst/>
        </p:spPr>
      </p:cxnSp>
      <p:cxnSp>
        <p:nvCxnSpPr>
          <p:cNvPr id="8" name="Straight Arrow Connector 7"/>
          <p:cNvCxnSpPr/>
          <p:nvPr/>
        </p:nvCxnSpPr>
        <p:spPr bwMode="auto">
          <a:xfrm>
            <a:off x="1115616" y="3430334"/>
            <a:ext cx="0" cy="790754"/>
          </a:xfrm>
          <a:prstGeom prst="straightConnector1">
            <a:avLst/>
          </a:prstGeom>
          <a:solidFill>
            <a:schemeClr val="accent1"/>
          </a:solidFill>
          <a:ln w="50800" cap="flat" cmpd="sng" algn="ctr">
            <a:solidFill>
              <a:srgbClr val="FF0000"/>
            </a:solidFill>
            <a:prstDash val="solid"/>
            <a:round/>
            <a:headEnd type="none" w="med" len="med"/>
            <a:tailEnd type="stealth" w="lg" len="lg"/>
          </a:ln>
          <a:effectLst/>
        </p:spPr>
      </p:cxnSp>
      <p:cxnSp>
        <p:nvCxnSpPr>
          <p:cNvPr id="11" name="Straight Arrow Connector 10"/>
          <p:cNvCxnSpPr/>
          <p:nvPr/>
        </p:nvCxnSpPr>
        <p:spPr bwMode="auto">
          <a:xfrm flipH="1">
            <a:off x="5148064" y="4797152"/>
            <a:ext cx="936104" cy="0"/>
          </a:xfrm>
          <a:prstGeom prst="straightConnector1">
            <a:avLst/>
          </a:prstGeom>
          <a:solidFill>
            <a:schemeClr val="accent1"/>
          </a:solidFill>
          <a:ln w="50800" cap="flat" cmpd="dbl" algn="ctr">
            <a:solidFill>
              <a:srgbClr val="FFFF00"/>
            </a:solidFill>
            <a:prstDash val="solid"/>
            <a:round/>
            <a:headEnd type="none" w="med" len="med"/>
            <a:tailEnd type="stealth" w="lg" len="lg"/>
          </a:ln>
          <a:effectLst/>
        </p:spPr>
      </p:cxnSp>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24780"/>
            <a:ext cx="715327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ounded Rectangular Callout 6"/>
          <p:cNvSpPr/>
          <p:nvPr/>
        </p:nvSpPr>
        <p:spPr bwMode="auto">
          <a:xfrm rot="10800000" flipV="1">
            <a:off x="6732240" y="0"/>
            <a:ext cx="2411760" cy="6858000"/>
          </a:xfrm>
          <a:prstGeom prst="wedgeRoundRectCallout">
            <a:avLst>
              <a:gd name="adj1" fmla="val -48793"/>
              <a:gd name="adj2" fmla="val 30932"/>
              <a:gd name="adj3" fmla="val 16667"/>
            </a:avLst>
          </a:prstGeom>
          <a:solidFill>
            <a:schemeClr val="bg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eaLnBrk="1" hangingPunct="1">
              <a:buNone/>
            </a:pPr>
            <a:r>
              <a:rPr lang="fa-IR" sz="4000" b="1" dirty="0">
                <a:solidFill>
                  <a:srgbClr val="FFFFFF"/>
                </a:solidFill>
                <a:cs typeface="B Nazanin" pitchFamily="2" charset="-78"/>
              </a:rPr>
              <a:t>علی رغم اینکه شیب منحنی </a:t>
            </a:r>
            <a:r>
              <a:rPr lang="fa-IR" sz="4000" b="1" dirty="0" smtClean="0">
                <a:solidFill>
                  <a:srgbClr val="FFFFFF"/>
                </a:solidFill>
                <a:cs typeface="B Nazanin" pitchFamily="2" charset="-78"/>
              </a:rPr>
              <a:t>تقاضا</a:t>
            </a:r>
          </a:p>
          <a:p>
            <a:pPr marL="0" indent="0" eaLnBrk="1" hangingPunct="1">
              <a:buNone/>
            </a:pPr>
            <a:r>
              <a:rPr lang="fa-IR" sz="4000" b="1" dirty="0" smtClean="0">
                <a:solidFill>
                  <a:srgbClr val="FFFFFF"/>
                </a:solidFill>
                <a:cs typeface="B Nazanin" pitchFamily="2" charset="-78"/>
              </a:rPr>
              <a:t> </a:t>
            </a:r>
            <a:r>
              <a:rPr lang="fa-IR" sz="4000" b="1" dirty="0">
                <a:solidFill>
                  <a:srgbClr val="FFFFFF"/>
                </a:solidFill>
                <a:cs typeface="B Nazanin" pitchFamily="2" charset="-78"/>
              </a:rPr>
              <a:t>می تواند بازگو کننده اثر تغییرات قیمت در مقدار تقاضا باشد، </a:t>
            </a:r>
            <a:endParaRPr lang="en-US" sz="4000" b="1" dirty="0">
              <a:solidFill>
                <a:srgbClr val="FFFFFF"/>
              </a:solidFill>
              <a:cs typeface="B Nazanin" pitchFamily="2" charset="-78"/>
            </a:endParaRPr>
          </a:p>
        </p:txBody>
      </p:sp>
      <p:sp>
        <p:nvSpPr>
          <p:cNvPr id="9" name="Rounded Rectangular Callout 8"/>
          <p:cNvSpPr/>
          <p:nvPr/>
        </p:nvSpPr>
        <p:spPr bwMode="auto">
          <a:xfrm rot="10800000" flipH="1" flipV="1">
            <a:off x="0" y="4365104"/>
            <a:ext cx="9144000" cy="2537520"/>
          </a:xfrm>
          <a:prstGeom prst="wedgeRoundRectCallout">
            <a:avLst>
              <a:gd name="adj1" fmla="val -48793"/>
              <a:gd name="adj2" fmla="val 30932"/>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eaLnBrk="1" hangingPunct="1">
              <a:buNone/>
            </a:pPr>
            <a:r>
              <a:rPr lang="fa-IR" sz="3600" b="1" dirty="0">
                <a:solidFill>
                  <a:srgbClr val="FFFFFF"/>
                </a:solidFill>
                <a:cs typeface="B Nazanin" pitchFamily="2" charset="-78"/>
              </a:rPr>
              <a:t>ولی گاه کاملا ً گمراه کننده </a:t>
            </a:r>
            <a:r>
              <a:rPr lang="fa-IR" sz="3600" b="1" dirty="0" smtClean="0">
                <a:solidFill>
                  <a:srgbClr val="FFFFFF"/>
                </a:solidFill>
                <a:cs typeface="B Nazanin" pitchFamily="2" charset="-78"/>
              </a:rPr>
              <a:t>است</a:t>
            </a:r>
          </a:p>
          <a:p>
            <a:pPr marL="0" indent="0" eaLnBrk="1" hangingPunct="1">
              <a:buNone/>
            </a:pPr>
            <a:r>
              <a:rPr lang="fa-IR" sz="3600" b="1" dirty="0" smtClean="0">
                <a:solidFill>
                  <a:srgbClr val="FFFFFF"/>
                </a:solidFill>
                <a:cs typeface="B Nazanin" pitchFamily="2" charset="-78"/>
              </a:rPr>
              <a:t>(</a:t>
            </a:r>
            <a:r>
              <a:rPr lang="fa-IR" sz="3600" b="1" dirty="0">
                <a:solidFill>
                  <a:srgbClr val="FFFFFF"/>
                </a:solidFill>
                <a:cs typeface="B Nazanin" pitchFamily="2" charset="-78"/>
              </a:rPr>
              <a:t>مثلا ً اگر واحد اندازه گیری متغیرها یکسان نباشد). </a:t>
            </a:r>
            <a:endParaRPr lang="fa-IR" sz="3600" b="1" dirty="0" smtClean="0">
              <a:solidFill>
                <a:srgbClr val="FFFFFF"/>
              </a:solidFill>
              <a:cs typeface="B Nazanin" pitchFamily="2" charset="-78"/>
            </a:endParaRPr>
          </a:p>
          <a:p>
            <a:pPr marL="0" indent="0" eaLnBrk="1" hangingPunct="1">
              <a:buNone/>
            </a:pPr>
            <a:r>
              <a:rPr lang="fa-IR" sz="3600" b="1" dirty="0" smtClean="0">
                <a:solidFill>
                  <a:srgbClr val="FFFFFF"/>
                </a:solidFill>
                <a:cs typeface="B Nazanin" pitchFamily="2" charset="-78"/>
              </a:rPr>
              <a:t>به </a:t>
            </a:r>
            <a:r>
              <a:rPr lang="fa-IR" sz="3600" b="1" dirty="0">
                <a:solidFill>
                  <a:srgbClr val="FFFFFF"/>
                </a:solidFill>
                <a:cs typeface="B Nazanin" pitchFamily="2" charset="-78"/>
              </a:rPr>
              <a:t>عبارت دیگر شیب منحنی تقاضا به تنهایی معیار اندازه گیری مناسبی نیست.</a:t>
            </a:r>
            <a:endParaRPr lang="en-US" sz="3600" b="1" dirty="0">
              <a:solidFill>
                <a:srgbClr val="FFFFFF"/>
              </a:solidFill>
              <a:cs typeface="B Nazanin" pitchFamily="2" charset="-78"/>
            </a:endParaRPr>
          </a:p>
        </p:txBody>
      </p:sp>
      <p:sp>
        <p:nvSpPr>
          <p:cNvPr id="11" name="Rounded Rectangular Callout 10"/>
          <p:cNvSpPr/>
          <p:nvPr/>
        </p:nvSpPr>
        <p:spPr bwMode="auto">
          <a:xfrm rot="10800000" flipV="1">
            <a:off x="6732240" y="-27384"/>
            <a:ext cx="2411760" cy="6858000"/>
          </a:xfrm>
          <a:prstGeom prst="wedgeRoundRectCallout">
            <a:avLst>
              <a:gd name="adj1" fmla="val -48793"/>
              <a:gd name="adj2" fmla="val 30932"/>
              <a:gd name="adj3" fmla="val 16667"/>
            </a:avLst>
          </a:prstGeom>
          <a:solidFill>
            <a:schemeClr val="bg1">
              <a:lumMod val="90000"/>
              <a:lumOff val="1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3600" b="1" dirty="0">
                <a:solidFill>
                  <a:srgbClr val="FFFFFF"/>
                </a:solidFill>
                <a:cs typeface="B Nazanin" pitchFamily="2" charset="-78"/>
              </a:rPr>
              <a:t>برای توضیح بیشتر، دو منحنی تقاضای کاملاٌ یکسان را در نظر </a:t>
            </a:r>
            <a:endParaRPr lang="fa-IR" sz="3600" b="1" dirty="0" smtClean="0">
              <a:solidFill>
                <a:srgbClr val="FFFFFF"/>
              </a:solidFill>
              <a:cs typeface="B Nazanin" pitchFamily="2" charset="-78"/>
            </a:endParaRPr>
          </a:p>
          <a:p>
            <a:r>
              <a:rPr lang="fa-IR" sz="3600" b="1" dirty="0" smtClean="0">
                <a:solidFill>
                  <a:srgbClr val="FFFFFF"/>
                </a:solidFill>
                <a:cs typeface="B Nazanin" pitchFamily="2" charset="-78"/>
              </a:rPr>
              <a:t>می </a:t>
            </a:r>
            <a:r>
              <a:rPr lang="fa-IR" sz="3600" b="1" dirty="0">
                <a:solidFill>
                  <a:srgbClr val="FFFFFF"/>
                </a:solidFill>
                <a:cs typeface="B Nazanin" pitchFamily="2" charset="-78"/>
              </a:rPr>
              <a:t>گیریم. شیب این دو منحنی یکسان میباشد.</a:t>
            </a:r>
            <a:endParaRPr lang="en-US" sz="3600" b="1" dirty="0">
              <a:solidFill>
                <a:srgbClr val="FFFFFF"/>
              </a:solidFill>
              <a:cs typeface="B Nazanin" pitchFamily="2" charset="-78"/>
            </a:endParaRPr>
          </a:p>
        </p:txBody>
      </p:sp>
      <p:sp>
        <p:nvSpPr>
          <p:cNvPr id="12" name="Rounded Rectangular Callout 11"/>
          <p:cNvSpPr/>
          <p:nvPr/>
        </p:nvSpPr>
        <p:spPr bwMode="auto">
          <a:xfrm rot="10800000" flipH="1" flipV="1">
            <a:off x="-36512" y="4365104"/>
            <a:ext cx="9144000" cy="2537520"/>
          </a:xfrm>
          <a:prstGeom prst="wedgeRoundRectCallout">
            <a:avLst>
              <a:gd name="adj1" fmla="val -48793"/>
              <a:gd name="adj2" fmla="val 30932"/>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fa-IR" sz="3600" b="1" dirty="0">
                <a:solidFill>
                  <a:srgbClr val="FFFFFF"/>
                </a:solidFill>
                <a:cs typeface="B Nazanin" pitchFamily="2" charset="-78"/>
              </a:rPr>
              <a:t>اگر واحد اندازه گیری مقدار کالا را در یکی بر حسب کیلوگرم و در دیگری بر حسب دسی گرم در نظر بگیریم، آنگاه شیب های بدست آمده یکسان نخواهد بود در حالیکه باید یکسان باشد.</a:t>
            </a:r>
            <a:endParaRPr lang="en-US" sz="3600" b="1" dirty="0">
              <a:solidFill>
                <a:srgbClr val="FFFFFF"/>
              </a:solidFill>
              <a:cs typeface="B Nazanin" pitchFamily="2" charset="-78"/>
            </a:endParaRPr>
          </a:p>
        </p:txBody>
      </p:sp>
      <mc:AlternateContent xmlns:mc="http://schemas.openxmlformats.org/markup-compatibility/2006" xmlns:a14="http://schemas.microsoft.com/office/drawing/2010/main">
        <mc:Choice Requires="a14">
          <p:sp>
            <p:nvSpPr>
              <p:cNvPr id="6" name="TextBox 5"/>
              <p:cNvSpPr txBox="1"/>
              <p:nvPr/>
            </p:nvSpPr>
            <p:spPr>
              <a:xfrm>
                <a:off x="1907704" y="1124744"/>
                <a:ext cx="792088"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a:rPr>
                            <m:t>5</m:t>
                          </m:r>
                          <m:r>
                            <a:rPr lang="fa-IR" b="0" i="1" smtClean="0">
                              <a:solidFill>
                                <a:srgbClr val="FF0000"/>
                              </a:solidFill>
                              <a:latin typeface="Cambria Math"/>
                            </a:rPr>
                            <m:t>−</m:t>
                          </m:r>
                          <m:r>
                            <a:rPr lang="en-US" b="0" i="1" smtClean="0">
                              <a:solidFill>
                                <a:srgbClr val="FF0000"/>
                              </a:solidFill>
                              <a:latin typeface="Cambria Math"/>
                            </a:rPr>
                            <m:t>4</m:t>
                          </m:r>
                        </m:num>
                        <m:den>
                          <m:r>
                            <a:rPr lang="en-US" b="0" i="1" smtClean="0">
                              <a:solidFill>
                                <a:srgbClr val="FF0000"/>
                              </a:solidFill>
                              <a:latin typeface="Cambria Math"/>
                            </a:rPr>
                            <m:t>15</m:t>
                          </m:r>
                          <m:r>
                            <a:rPr lang="fa-IR" b="0" i="1" smtClean="0">
                              <a:solidFill>
                                <a:srgbClr val="FF0000"/>
                              </a:solidFill>
                              <a:latin typeface="Cambria Math"/>
                            </a:rPr>
                            <m:t>−</m:t>
                          </m:r>
                          <m:r>
                            <a:rPr lang="en-US" b="0" i="1" smtClean="0">
                              <a:solidFill>
                                <a:srgbClr val="FF0000"/>
                              </a:solidFill>
                              <a:latin typeface="Cambria Math"/>
                            </a:rPr>
                            <m:t>10</m:t>
                          </m:r>
                        </m:den>
                      </m:f>
                    </m:oMath>
                  </m:oMathPara>
                </a14:m>
                <a:endParaRPr lang="en-US" dirty="0">
                  <a:solidFill>
                    <a:srgbClr val="FF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907704" y="1124744"/>
                <a:ext cx="792088" cy="634789"/>
              </a:xfrm>
              <a:prstGeom prst="rect">
                <a:avLst/>
              </a:prstGeom>
              <a:blipFill rotWithShape="1">
                <a:blip r:embed="rId4"/>
                <a:stretch>
                  <a:fillRect l="-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5436096" y="1423966"/>
                <a:ext cx="792088" cy="63478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i="1" smtClean="0">
                              <a:solidFill>
                                <a:srgbClr val="FF0000"/>
                              </a:solidFill>
                              <a:latin typeface="Cambria Math" panose="02040503050406030204" pitchFamily="18" charset="0"/>
                            </a:rPr>
                          </m:ctrlPr>
                        </m:fPr>
                        <m:num>
                          <m:r>
                            <a:rPr lang="en-US" b="0" i="1" smtClean="0">
                              <a:solidFill>
                                <a:srgbClr val="FF0000"/>
                              </a:solidFill>
                              <a:latin typeface="Cambria Math"/>
                            </a:rPr>
                            <m:t>5</m:t>
                          </m:r>
                          <m:r>
                            <a:rPr lang="fa-IR" b="0" i="1" smtClean="0">
                              <a:solidFill>
                                <a:srgbClr val="FF0000"/>
                              </a:solidFill>
                              <a:latin typeface="Cambria Math"/>
                            </a:rPr>
                            <m:t>−</m:t>
                          </m:r>
                          <m:r>
                            <a:rPr lang="en-US" b="0" i="1" smtClean="0">
                              <a:solidFill>
                                <a:srgbClr val="FF0000"/>
                              </a:solidFill>
                              <a:latin typeface="Cambria Math"/>
                            </a:rPr>
                            <m:t>4</m:t>
                          </m:r>
                        </m:num>
                        <m:den>
                          <m:r>
                            <a:rPr lang="en-US" b="0" i="1" smtClean="0">
                              <a:solidFill>
                                <a:srgbClr val="FF0000"/>
                              </a:solidFill>
                              <a:latin typeface="Cambria Math"/>
                            </a:rPr>
                            <m:t>150</m:t>
                          </m:r>
                          <m:r>
                            <a:rPr lang="fa-IR" b="0" i="1" smtClean="0">
                              <a:solidFill>
                                <a:srgbClr val="FF0000"/>
                              </a:solidFill>
                              <a:latin typeface="Cambria Math"/>
                            </a:rPr>
                            <m:t>−</m:t>
                          </m:r>
                          <m:r>
                            <a:rPr lang="en-US" b="0" i="1" smtClean="0">
                              <a:solidFill>
                                <a:srgbClr val="FF0000"/>
                              </a:solidFill>
                              <a:latin typeface="Cambria Math"/>
                            </a:rPr>
                            <m:t>100</m:t>
                          </m:r>
                        </m:den>
                      </m:f>
                    </m:oMath>
                  </m:oMathPara>
                </a14:m>
                <a:endParaRPr lang="en-US"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5436096" y="1423966"/>
                <a:ext cx="792088" cy="634789"/>
              </a:xfrm>
              <a:prstGeom prst="rect">
                <a:avLst/>
              </a:prstGeom>
              <a:blipFill rotWithShape="1">
                <a:blip r:embed="rId5"/>
                <a:stretch>
                  <a:fillRect l="-20769" r="-10769"/>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7"/>
                                        </p:tgtEl>
                                      </p:cBhvr>
                                    </p:animEffect>
                                    <p:anim calcmode="lin" valueType="num">
                                      <p:cBhvr>
                                        <p:cTn id="14" dur="1000"/>
                                        <p:tgtEl>
                                          <p:spTgt spid="7"/>
                                        </p:tgtEl>
                                        <p:attrNameLst>
                                          <p:attrName>ppt_x</p:attrName>
                                        </p:attrNameLst>
                                      </p:cBhvr>
                                      <p:tavLst>
                                        <p:tav tm="0">
                                          <p:val>
                                            <p:strVal val="ppt_x"/>
                                          </p:val>
                                        </p:tav>
                                        <p:tav tm="100000">
                                          <p:val>
                                            <p:strVal val="ppt_x"/>
                                          </p:val>
                                        </p:tav>
                                      </p:tavLst>
                                    </p:anim>
                                    <p:anim calcmode="lin" valueType="num">
                                      <p:cBhvr>
                                        <p:cTn id="15" dur="1000"/>
                                        <p:tgtEl>
                                          <p:spTgt spid="7"/>
                                        </p:tgtEl>
                                        <p:attrNameLst>
                                          <p:attrName>ppt_y</p:attrName>
                                        </p:attrNameLst>
                                      </p:cBhvr>
                                      <p:tavLst>
                                        <p:tav tm="0">
                                          <p:val>
                                            <p:strVal val="ppt_y"/>
                                          </p:val>
                                        </p:tav>
                                        <p:tav tm="100000">
                                          <p:val>
                                            <p:strVal val="ppt_y+.1"/>
                                          </p:val>
                                        </p:tav>
                                      </p:tavLst>
                                    </p:anim>
                                    <p:set>
                                      <p:cBhvr>
                                        <p:cTn id="16" dur="1" fill="hold">
                                          <p:stCondLst>
                                            <p:cond delay="999"/>
                                          </p:stCondLst>
                                        </p:cTn>
                                        <p:tgtEl>
                                          <p:spTgt spid="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xit" presetSubtype="0" fill="hold" grpId="1"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grpId="1" nodeType="clickEffect">
                                  <p:stCondLst>
                                    <p:cond delay="0"/>
                                  </p:stCondLst>
                                  <p:childTnLst>
                                    <p:animEffect transition="out" filter="fade">
                                      <p:cBhvr>
                                        <p:cTn id="55" dur="1000"/>
                                        <p:tgtEl>
                                          <p:spTgt spid="12"/>
                                        </p:tgtEl>
                                      </p:cBhvr>
                                    </p:animEffect>
                                    <p:anim calcmode="lin" valueType="num">
                                      <p:cBhvr>
                                        <p:cTn id="56" dur="1000"/>
                                        <p:tgtEl>
                                          <p:spTgt spid="12"/>
                                        </p:tgtEl>
                                        <p:attrNameLst>
                                          <p:attrName>ppt_x</p:attrName>
                                        </p:attrNameLst>
                                      </p:cBhvr>
                                      <p:tavLst>
                                        <p:tav tm="0">
                                          <p:val>
                                            <p:strVal val="ppt_x"/>
                                          </p:val>
                                        </p:tav>
                                        <p:tav tm="100000">
                                          <p:val>
                                            <p:strVal val="ppt_x"/>
                                          </p:val>
                                        </p:tav>
                                      </p:tavLst>
                                    </p:anim>
                                    <p:anim calcmode="lin" valueType="num">
                                      <p:cBhvr>
                                        <p:cTn id="57" dur="1000"/>
                                        <p:tgtEl>
                                          <p:spTgt spid="12"/>
                                        </p:tgtEl>
                                        <p:attrNameLst>
                                          <p:attrName>ppt_y</p:attrName>
                                        </p:attrNameLst>
                                      </p:cBhvr>
                                      <p:tavLst>
                                        <p:tav tm="0">
                                          <p:val>
                                            <p:strVal val="ppt_y"/>
                                          </p:val>
                                        </p:tav>
                                        <p:tav tm="100000">
                                          <p:val>
                                            <p:strVal val="ppt_y+.1"/>
                                          </p:val>
                                        </p:tav>
                                      </p:tavLst>
                                    </p:anim>
                                    <p:set>
                                      <p:cBhvr>
                                        <p:cTn id="58" dur="1" fill="hold">
                                          <p:stCondLst>
                                            <p:cond delay="9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1000"/>
                                        <p:tgtEl>
                                          <p:spTgt spid="6"/>
                                        </p:tgtEl>
                                      </p:cBhvr>
                                    </p:animEffect>
                                    <p:anim calcmode="lin" valueType="num">
                                      <p:cBhvr>
                                        <p:cTn id="64" dur="1000" fill="hold"/>
                                        <p:tgtEl>
                                          <p:spTgt spid="6"/>
                                        </p:tgtEl>
                                        <p:attrNameLst>
                                          <p:attrName>ppt_x</p:attrName>
                                        </p:attrNameLst>
                                      </p:cBhvr>
                                      <p:tavLst>
                                        <p:tav tm="0">
                                          <p:val>
                                            <p:strVal val="#ppt_x"/>
                                          </p:val>
                                        </p:tav>
                                        <p:tav tm="100000">
                                          <p:val>
                                            <p:strVal val="#ppt_x"/>
                                          </p:val>
                                        </p:tav>
                                      </p:tavLst>
                                    </p:anim>
                                    <p:anim calcmode="lin" valueType="num">
                                      <p:cBhvr>
                                        <p:cTn id="65" dur="1000" fill="hold"/>
                                        <p:tgtEl>
                                          <p:spTgt spid="6"/>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53" presetClass="entr" presetSubtype="16"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animEffect transition="in" filter="fade">
                                      <p:cBhvr>
                                        <p:cTn id="7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1" grpId="0" animBg="1"/>
      <p:bldP spid="11" grpId="1" animBg="1"/>
      <p:bldP spid="12" grpId="0" animBg="1"/>
      <p:bldP spid="12" grpId="1" animBg="1"/>
      <p:bldP spid="6" grpId="0"/>
      <p:bldP spid="14"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قیمتی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sp>
        <p:nvSpPr>
          <p:cNvPr id="188419" name="Rectangle 3"/>
          <p:cNvSpPr>
            <a:spLocks noGrp="1" noChangeArrowheads="1"/>
          </p:cNvSpPr>
          <p:nvPr>
            <p:ph idx="1"/>
          </p:nvPr>
        </p:nvSpPr>
        <p:spPr>
          <a:xfrm>
            <a:off x="457200" y="1268760"/>
            <a:ext cx="8229600" cy="486216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buNone/>
            </a:pPr>
            <a:r>
              <a:rPr lang="en-US" sz="4000" b="1" dirty="0">
                <a:solidFill>
                  <a:srgbClr val="FF0000"/>
                </a:solidFill>
                <a:latin typeface="Times New Roman" panose="02020603050405020304" pitchFamily="18" charset="0"/>
                <a:cs typeface="Times New Roman" panose="02020603050405020304" pitchFamily="18" charset="0"/>
              </a:rPr>
              <a:t>E</a:t>
            </a:r>
            <a:r>
              <a:rPr lang="en-US" sz="4000" b="1" dirty="0">
                <a:solidFill>
                  <a:schemeClr val="accent2">
                    <a:lumMod val="75000"/>
                  </a:schemeClr>
                </a:solidFill>
                <a:latin typeface="Times New Roman" panose="02020603050405020304" pitchFamily="18" charset="0"/>
                <a:cs typeface="Times New Roman" panose="02020603050405020304" pitchFamily="18" charset="0"/>
              </a:rPr>
              <a:t>lasticity</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smtClean="0">
                <a:solidFill>
                  <a:srgbClr val="FFFFFF"/>
                </a:solidFill>
                <a:latin typeface="Times New Roman" panose="02020603050405020304" pitchFamily="18" charset="0"/>
                <a:cs typeface="Times New Roman" panose="02020603050405020304" pitchFamily="18" charset="0"/>
              </a:rPr>
              <a:t>=                 </a:t>
            </a:r>
            <a:endParaRPr lang="fa-IR" sz="4000" b="1" dirty="0" smtClean="0">
              <a:solidFill>
                <a:srgbClr val="FFFFFF"/>
              </a:solidFill>
              <a:latin typeface="Times New Roman" panose="02020603050405020304" pitchFamily="18" charset="0"/>
              <a:cs typeface="Times New Roman" panose="02020603050405020304" pitchFamily="18" charset="0"/>
            </a:endParaRPr>
          </a:p>
          <a:p>
            <a:pPr marL="0" indent="0" algn="ctr" eaLnBrk="1" hangingPunct="1">
              <a:buNone/>
            </a:pPr>
            <a:r>
              <a:rPr lang="fa-IR" sz="4000" b="1" dirty="0" smtClean="0">
                <a:solidFill>
                  <a:srgbClr val="FFFFFF"/>
                </a:solidFill>
                <a:cs typeface="B Nazanin" pitchFamily="2" charset="-78"/>
              </a:rPr>
              <a:t>کشش </a:t>
            </a:r>
            <a:r>
              <a:rPr lang="fa-IR" sz="4000" b="1" dirty="0">
                <a:solidFill>
                  <a:srgbClr val="FFFFFF"/>
                </a:solidFill>
                <a:cs typeface="B Nazanin" pitchFamily="2" charset="-78"/>
              </a:rPr>
              <a:t>قیمتی تقاضا برای یک </a:t>
            </a:r>
            <a:r>
              <a:rPr lang="fa-IR" sz="4000" b="1" dirty="0" smtClean="0">
                <a:solidFill>
                  <a:srgbClr val="FFFFFF"/>
                </a:solidFill>
                <a:cs typeface="B Nazanin" pitchFamily="2" charset="-78"/>
              </a:rPr>
              <a:t>کالا</a:t>
            </a:r>
          </a:p>
          <a:p>
            <a:pPr marL="0" indent="0" algn="ctr" eaLnBrk="1" hangingPunct="1">
              <a:buNone/>
            </a:pPr>
            <a:r>
              <a:rPr lang="fa-IR" sz="6000" b="1" dirty="0" smtClean="0">
                <a:solidFill>
                  <a:srgbClr val="FFFFFF"/>
                </a:solidFill>
                <a:cs typeface="B Nazanin" pitchFamily="2" charset="-78"/>
              </a:rPr>
              <a:t>=</a:t>
            </a:r>
          </a:p>
          <a:p>
            <a:pPr marL="0" indent="0" algn="ctr" eaLnBrk="1" hangingPunct="1">
              <a:buNone/>
            </a:pPr>
            <a:r>
              <a:rPr lang="fa-IR" sz="4000" b="1" dirty="0" smtClean="0">
                <a:solidFill>
                  <a:srgbClr val="FFFFFF"/>
                </a:solidFill>
                <a:cs typeface="B Nazanin" pitchFamily="2" charset="-78"/>
              </a:rPr>
              <a:t>درصد </a:t>
            </a:r>
            <a:r>
              <a:rPr lang="fa-IR" sz="4000" b="1" dirty="0">
                <a:solidFill>
                  <a:srgbClr val="FFFFFF"/>
                </a:solidFill>
                <a:cs typeface="B Nazanin" pitchFamily="2" charset="-78"/>
              </a:rPr>
              <a:t>تغییرات در </a:t>
            </a:r>
            <a:r>
              <a:rPr lang="fa-IR" sz="4000" b="1" dirty="0">
                <a:solidFill>
                  <a:schemeClr val="bg2">
                    <a:lumMod val="40000"/>
                    <a:lumOff val="60000"/>
                  </a:schemeClr>
                </a:solidFill>
                <a:cs typeface="B Nazanin" pitchFamily="2" charset="-78"/>
              </a:rPr>
              <a:t>مقدار</a:t>
            </a:r>
            <a:r>
              <a:rPr lang="fa-IR" sz="4000" b="1" dirty="0">
                <a:solidFill>
                  <a:srgbClr val="FFFFFF"/>
                </a:solidFill>
                <a:cs typeface="B Nazanin" pitchFamily="2" charset="-78"/>
              </a:rPr>
              <a:t> تقاضای آن کالا </a:t>
            </a:r>
            <a:endParaRPr lang="fa-IR" sz="4000" b="1" dirty="0" smtClean="0">
              <a:solidFill>
                <a:srgbClr val="FFFFFF"/>
              </a:solidFill>
              <a:cs typeface="B Nazanin" pitchFamily="2" charset="-78"/>
            </a:endParaRPr>
          </a:p>
          <a:p>
            <a:pPr marL="0" indent="0" algn="ctr" eaLnBrk="1" hangingPunct="1">
              <a:buNone/>
            </a:pPr>
            <a:endParaRPr lang="fa-IR" sz="4000" b="1" dirty="0">
              <a:solidFill>
                <a:srgbClr val="FFFFFF"/>
              </a:solidFill>
              <a:cs typeface="B Nazanin" pitchFamily="2" charset="-78"/>
            </a:endParaRPr>
          </a:p>
          <a:p>
            <a:pPr marL="0" indent="0" algn="ctr" eaLnBrk="1" hangingPunct="1">
              <a:buNone/>
            </a:pPr>
            <a:r>
              <a:rPr lang="fa-IR" sz="4000" b="1" dirty="0" smtClean="0">
                <a:solidFill>
                  <a:srgbClr val="FFFFFF"/>
                </a:solidFill>
                <a:cs typeface="B Nazanin" pitchFamily="2" charset="-78"/>
              </a:rPr>
              <a:t>درصد </a:t>
            </a:r>
            <a:r>
              <a:rPr lang="fa-IR" sz="4000" b="1" dirty="0">
                <a:solidFill>
                  <a:srgbClr val="FFFFFF"/>
                </a:solidFill>
                <a:cs typeface="B Nazanin" pitchFamily="2" charset="-78"/>
              </a:rPr>
              <a:t>تغییرات در </a:t>
            </a:r>
            <a:r>
              <a:rPr lang="fa-IR" sz="4000" b="1" dirty="0">
                <a:solidFill>
                  <a:schemeClr val="bg2">
                    <a:lumMod val="40000"/>
                    <a:lumOff val="60000"/>
                  </a:schemeClr>
                </a:solidFill>
                <a:cs typeface="B Nazanin" pitchFamily="2" charset="-78"/>
              </a:rPr>
              <a:t>قیمت</a:t>
            </a:r>
            <a:r>
              <a:rPr lang="fa-IR" sz="4000" b="1" dirty="0">
                <a:solidFill>
                  <a:srgbClr val="FFFFFF"/>
                </a:solidFill>
                <a:cs typeface="B Nazanin" pitchFamily="2" charset="-78"/>
              </a:rPr>
              <a:t> آن کالا</a:t>
            </a:r>
            <a:endParaRPr lang="en-US" sz="4000" b="1" dirty="0">
              <a:solidFill>
                <a:srgbClr val="FFFFFF"/>
              </a:solidFill>
              <a:cs typeface="B Nazanin" pitchFamily="2" charset="-78"/>
            </a:endParaRPr>
          </a:p>
        </p:txBody>
      </p:sp>
      <p:cxnSp>
        <p:nvCxnSpPr>
          <p:cNvPr id="3" name="Straight Connector 2"/>
          <p:cNvCxnSpPr/>
          <p:nvPr/>
        </p:nvCxnSpPr>
        <p:spPr bwMode="auto">
          <a:xfrm>
            <a:off x="1547664" y="4869160"/>
            <a:ext cx="597666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57200" y="421482"/>
            <a:ext cx="8229600" cy="703262"/>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انواع کالاها </a:t>
            </a:r>
            <a:r>
              <a:rPr lang="fa-IR" sz="4800" b="1" dirty="0" smtClean="0">
                <a:solidFill>
                  <a:srgbClr val="FF0000"/>
                </a:solidFill>
                <a:latin typeface="+mn-lt"/>
                <a:ea typeface="+mn-ea"/>
                <a:cs typeface="B Nazanin" pitchFamily="2" charset="-78"/>
              </a:rPr>
              <a:t>برحسب</a:t>
            </a:r>
            <a:br>
              <a:rPr lang="fa-IR" sz="4800" b="1" dirty="0" smtClean="0">
                <a:solidFill>
                  <a:srgbClr val="FF0000"/>
                </a:solidFill>
                <a:latin typeface="+mn-lt"/>
                <a:ea typeface="+mn-ea"/>
                <a:cs typeface="B Nazanin" pitchFamily="2" charset="-78"/>
              </a:rPr>
            </a:br>
            <a:r>
              <a:rPr lang="fa-IR" sz="4800" b="1" dirty="0" smtClean="0">
                <a:solidFill>
                  <a:srgbClr val="FF0000"/>
                </a:solidFill>
                <a:latin typeface="+mn-lt"/>
                <a:ea typeface="+mn-ea"/>
                <a:cs typeface="B Nazanin" pitchFamily="2" charset="-78"/>
              </a:rPr>
              <a:t> </a:t>
            </a:r>
            <a:r>
              <a:rPr lang="fa-IR" sz="4800" b="1" dirty="0">
                <a:solidFill>
                  <a:srgbClr val="FF0000"/>
                </a:solidFill>
                <a:latin typeface="+mn-lt"/>
                <a:ea typeface="+mn-ea"/>
                <a:cs typeface="B Nazanin" pitchFamily="2" charset="-78"/>
              </a:rPr>
              <a:t>کشش قیمتی تقاضای </a:t>
            </a:r>
            <a:r>
              <a:rPr lang="fa-IR" sz="4800" b="1" dirty="0" smtClean="0">
                <a:solidFill>
                  <a:srgbClr val="FF0000"/>
                </a:solidFill>
                <a:latin typeface="+mn-lt"/>
                <a:ea typeface="+mn-ea"/>
                <a:cs typeface="B Nazanin" pitchFamily="2" charset="-78"/>
              </a:rPr>
              <a:t>آنها</a:t>
            </a:r>
            <a:endParaRPr lang="en-US" sz="4800" b="1" dirty="0">
              <a:solidFill>
                <a:srgbClr val="FF0000"/>
              </a:solidFill>
              <a:latin typeface="+mn-lt"/>
              <a:ea typeface="+mn-ea"/>
              <a:cs typeface="B Nazanin" pitchFamily="2" charset="-78"/>
            </a:endParaRPr>
          </a:p>
        </p:txBody>
      </p:sp>
      <p:sp>
        <p:nvSpPr>
          <p:cNvPr id="189443" name="Rectangle 3"/>
          <p:cNvSpPr>
            <a:spLocks noGrp="1" noChangeArrowheads="1"/>
          </p:cNvSpPr>
          <p:nvPr>
            <p:ph idx="1"/>
          </p:nvPr>
        </p:nvSpPr>
        <p:spPr>
          <a:xfrm>
            <a:off x="313184" y="1412776"/>
            <a:ext cx="8435280" cy="4751586"/>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000" b="1" dirty="0">
                <a:solidFill>
                  <a:srgbClr val="FFFFFF"/>
                </a:solidFill>
                <a:cs typeface="B Nazanin" pitchFamily="2" charset="-78"/>
              </a:rPr>
              <a:t>1- کالای کاملا ً بدون کشش: </a:t>
            </a:r>
            <a:endParaRPr lang="fa-IR" sz="4000" b="1" dirty="0" smtClean="0">
              <a:solidFill>
                <a:srgbClr val="FFFFFF"/>
              </a:solidFill>
              <a:cs typeface="B Nazanin" pitchFamily="2" charset="-78"/>
            </a:endParaRPr>
          </a:p>
          <a:p>
            <a:pPr marL="0" indent="0" algn="ctr" eaLnBrk="1" hangingPunct="1">
              <a:lnSpc>
                <a:spcPct val="150000"/>
              </a:lnSpc>
              <a:buNone/>
            </a:pPr>
            <a:r>
              <a:rPr lang="fa-IR" sz="4000" b="1" dirty="0" smtClean="0">
                <a:solidFill>
                  <a:srgbClr val="FFFFFF"/>
                </a:solidFill>
                <a:cs typeface="B Nazanin" pitchFamily="2" charset="-78"/>
              </a:rPr>
              <a:t>  </a:t>
            </a:r>
            <a:r>
              <a:rPr lang="fa-IR" sz="4800" b="1" dirty="0" smtClean="0">
                <a:solidFill>
                  <a:srgbClr val="FF0000"/>
                </a:solidFill>
                <a:latin typeface="Times New Roman" panose="02020603050405020304" pitchFamily="18" charset="0"/>
                <a:cs typeface="Times New Roman" panose="02020603050405020304" pitchFamily="18" charset="0"/>
              </a:rPr>
              <a:t> </a:t>
            </a:r>
            <a:r>
              <a:rPr lang="fa-IR" sz="4800" b="1" dirty="0">
                <a:solidFill>
                  <a:srgbClr val="FF0000"/>
                </a:solidFill>
                <a:latin typeface="Times New Roman" panose="02020603050405020304" pitchFamily="18" charset="0"/>
                <a:cs typeface="Times New Roman" panose="02020603050405020304" pitchFamily="18" charset="0"/>
              </a:rPr>
              <a:t>0 =</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smtClean="0">
                <a:solidFill>
                  <a:srgbClr val="FF0000"/>
                </a:solidFill>
                <a:latin typeface="Times New Roman" panose="02020603050405020304" pitchFamily="18" charset="0"/>
                <a:cs typeface="Times New Roman" panose="02020603050405020304" pitchFamily="18" charset="0"/>
              </a:rPr>
              <a:t>E</a:t>
            </a:r>
            <a:r>
              <a:rPr lang="en-US" sz="4000" b="1" dirty="0" smtClean="0">
                <a:solidFill>
                  <a:srgbClr val="FFFFFF"/>
                </a:solidFill>
                <a:cs typeface="B Nazanin" pitchFamily="2" charset="-78"/>
              </a:rPr>
              <a:t> </a:t>
            </a:r>
            <a:endParaRPr lang="fa-IR" sz="4000" b="1" dirty="0" smtClean="0">
              <a:solidFill>
                <a:srgbClr val="FFFFFF"/>
              </a:solidFill>
              <a:cs typeface="B Nazanin" pitchFamily="2" charset="-78"/>
            </a:endParaRPr>
          </a:p>
          <a:p>
            <a:pPr marL="0" indent="0" eaLnBrk="1" hangingPunct="1">
              <a:lnSpc>
                <a:spcPct val="150000"/>
              </a:lnSpc>
              <a:buNone/>
            </a:pPr>
            <a:r>
              <a:rPr lang="fa-IR" sz="4000" b="1" dirty="0" smtClean="0">
                <a:solidFill>
                  <a:srgbClr val="FFFFFF"/>
                </a:solidFill>
                <a:cs typeface="B Nazanin" pitchFamily="2" charset="-78"/>
              </a:rPr>
              <a:t>مانند انسولین:</a:t>
            </a:r>
          </a:p>
          <a:p>
            <a:pPr marL="0" indent="0" eaLnBrk="1" hangingPunct="1">
              <a:lnSpc>
                <a:spcPct val="150000"/>
              </a:lnSpc>
              <a:buNone/>
            </a:pPr>
            <a:r>
              <a:rPr lang="fa-IR" sz="4000" b="1" dirty="0">
                <a:solidFill>
                  <a:srgbClr val="FFFFFF"/>
                </a:solidFill>
                <a:cs typeface="B Nazanin" pitchFamily="2" charset="-78"/>
              </a:rPr>
              <a:t>تغییرات قیمت </a:t>
            </a:r>
            <a:r>
              <a:rPr lang="fa-IR" sz="4000" b="1" dirty="0">
                <a:solidFill>
                  <a:srgbClr val="FF0000"/>
                </a:solidFill>
                <a:cs typeface="B Nazanin" pitchFamily="2" charset="-78"/>
              </a:rPr>
              <a:t>هیچ اثری </a:t>
            </a:r>
            <a:r>
              <a:rPr lang="fa-IR" sz="4000" b="1" dirty="0">
                <a:solidFill>
                  <a:srgbClr val="FFFFFF"/>
                </a:solidFill>
                <a:cs typeface="B Nazanin" pitchFamily="2" charset="-78"/>
              </a:rPr>
              <a:t>در </a:t>
            </a:r>
          </a:p>
          <a:p>
            <a:pPr marL="0" indent="0" eaLnBrk="1" hangingPunct="1">
              <a:lnSpc>
                <a:spcPct val="150000"/>
              </a:lnSpc>
              <a:buNone/>
            </a:pPr>
            <a:r>
              <a:rPr lang="fa-IR" sz="4000" b="1" dirty="0">
                <a:solidFill>
                  <a:srgbClr val="FFFFFF"/>
                </a:solidFill>
                <a:cs typeface="B Nazanin" pitchFamily="2" charset="-78"/>
              </a:rPr>
              <a:t>تغییرات مقدار تقاضای آن </a:t>
            </a:r>
            <a:r>
              <a:rPr lang="fa-IR" sz="4000" b="1" dirty="0" smtClean="0">
                <a:solidFill>
                  <a:srgbClr val="FF0000"/>
                </a:solidFill>
                <a:cs typeface="B Nazanin" pitchFamily="2" charset="-78"/>
              </a:rPr>
              <a:t>ندارد</a:t>
            </a:r>
            <a:r>
              <a:rPr lang="fa-IR" sz="4000" b="1" dirty="0" smtClean="0">
                <a:solidFill>
                  <a:srgbClr val="F8F8F8"/>
                </a:solidFill>
                <a:cs typeface="B Nazanin" pitchFamily="2" charset="-78"/>
              </a:rPr>
              <a:t>.</a:t>
            </a:r>
            <a:endParaRPr lang="fa-IR" sz="4000" b="1" dirty="0">
              <a:solidFill>
                <a:srgbClr val="F8F8F8"/>
              </a:solidFill>
              <a:cs typeface="B Nazanin" pitchFamily="2" charset="-78"/>
            </a:endParaRPr>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57200" y="421482"/>
            <a:ext cx="8229600" cy="703262"/>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انواع کالاها </a:t>
            </a:r>
            <a:r>
              <a:rPr lang="fa-IR" sz="4800" b="1" dirty="0" smtClean="0">
                <a:solidFill>
                  <a:srgbClr val="FF0000"/>
                </a:solidFill>
                <a:latin typeface="+mn-lt"/>
                <a:ea typeface="+mn-ea"/>
                <a:cs typeface="B Nazanin" pitchFamily="2" charset="-78"/>
              </a:rPr>
              <a:t>برحسب</a:t>
            </a:r>
            <a:br>
              <a:rPr lang="fa-IR" sz="4800" b="1" dirty="0" smtClean="0">
                <a:solidFill>
                  <a:srgbClr val="FF0000"/>
                </a:solidFill>
                <a:latin typeface="+mn-lt"/>
                <a:ea typeface="+mn-ea"/>
                <a:cs typeface="B Nazanin" pitchFamily="2" charset="-78"/>
              </a:rPr>
            </a:br>
            <a:r>
              <a:rPr lang="fa-IR" sz="4800" b="1" dirty="0" smtClean="0">
                <a:solidFill>
                  <a:srgbClr val="FF0000"/>
                </a:solidFill>
                <a:latin typeface="+mn-lt"/>
                <a:ea typeface="+mn-ea"/>
                <a:cs typeface="B Nazanin" pitchFamily="2" charset="-78"/>
              </a:rPr>
              <a:t> </a:t>
            </a:r>
            <a:r>
              <a:rPr lang="fa-IR" sz="4800" b="1" dirty="0">
                <a:solidFill>
                  <a:srgbClr val="FF0000"/>
                </a:solidFill>
                <a:latin typeface="+mn-lt"/>
                <a:ea typeface="+mn-ea"/>
                <a:cs typeface="B Nazanin" pitchFamily="2" charset="-78"/>
              </a:rPr>
              <a:t>کشش قیمتی تقاضای </a:t>
            </a:r>
            <a:r>
              <a:rPr lang="fa-IR" sz="4800" b="1" dirty="0" smtClean="0">
                <a:solidFill>
                  <a:srgbClr val="FF0000"/>
                </a:solidFill>
                <a:latin typeface="+mn-lt"/>
                <a:ea typeface="+mn-ea"/>
                <a:cs typeface="B Nazanin" pitchFamily="2" charset="-78"/>
              </a:rPr>
              <a:t>آنها</a:t>
            </a:r>
            <a:endParaRPr lang="en-US" sz="4800" b="1" dirty="0">
              <a:solidFill>
                <a:srgbClr val="FF0000"/>
              </a:solidFill>
              <a:latin typeface="+mn-lt"/>
              <a:ea typeface="+mn-ea"/>
              <a:cs typeface="B Nazanin" pitchFamily="2" charset="-78"/>
            </a:endParaRPr>
          </a:p>
        </p:txBody>
      </p:sp>
      <p:sp>
        <p:nvSpPr>
          <p:cNvPr id="189443" name="Rectangle 3"/>
          <p:cNvSpPr>
            <a:spLocks noGrp="1" noChangeArrowheads="1"/>
          </p:cNvSpPr>
          <p:nvPr>
            <p:ph idx="1"/>
          </p:nvPr>
        </p:nvSpPr>
        <p:spPr>
          <a:xfrm>
            <a:off x="251520" y="1484784"/>
            <a:ext cx="8435280" cy="532765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000" b="1" dirty="0" smtClean="0">
                <a:solidFill>
                  <a:srgbClr val="FFFFFF"/>
                </a:solidFill>
                <a:cs typeface="B Nazanin" pitchFamily="2" charset="-78"/>
              </a:rPr>
              <a:t>2- </a:t>
            </a:r>
            <a:r>
              <a:rPr lang="fa-IR" sz="4000" b="1" dirty="0">
                <a:solidFill>
                  <a:srgbClr val="FFFFFF"/>
                </a:solidFill>
                <a:cs typeface="B Nazanin" pitchFamily="2" charset="-78"/>
              </a:rPr>
              <a:t>کالای ضروری یا کم کشش</a:t>
            </a:r>
            <a:r>
              <a:rPr lang="fa-IR" sz="4000" b="1" dirty="0" smtClean="0">
                <a:solidFill>
                  <a:srgbClr val="FFFFFF"/>
                </a:solidFill>
                <a:cs typeface="B Nazanin" pitchFamily="2" charset="-78"/>
              </a:rPr>
              <a:t>:</a:t>
            </a:r>
          </a:p>
          <a:p>
            <a:pPr marL="0" indent="0" algn="ctr" eaLnBrk="1" hangingPunct="1">
              <a:lnSpc>
                <a:spcPct val="150000"/>
              </a:lnSpc>
              <a:buNone/>
            </a:pPr>
            <a:r>
              <a:rPr lang="fa-IR" sz="4000" b="1" dirty="0" smtClean="0">
                <a:solidFill>
                  <a:srgbClr val="FFFFFF"/>
                </a:solidFill>
                <a:cs typeface="B Nazanin" pitchFamily="2" charset="-78"/>
              </a:rPr>
              <a:t> </a:t>
            </a:r>
            <a:r>
              <a:rPr lang="fa-IR" sz="4800" b="1" dirty="0" smtClean="0">
                <a:solidFill>
                  <a:srgbClr val="FF0000"/>
                </a:solidFill>
                <a:latin typeface="Times New Roman" panose="02020603050405020304" pitchFamily="18" charset="0"/>
                <a:cs typeface="Times New Roman" panose="02020603050405020304" pitchFamily="18" charset="0"/>
              </a:rPr>
              <a:t> </a:t>
            </a:r>
            <a:r>
              <a:rPr lang="fa-IR" sz="4800" b="1" dirty="0">
                <a:solidFill>
                  <a:srgbClr val="FF0000"/>
                </a:solidFill>
                <a:latin typeface="Times New Roman" panose="02020603050405020304" pitchFamily="18" charset="0"/>
                <a:cs typeface="Times New Roman" panose="02020603050405020304" pitchFamily="18" charset="0"/>
              </a:rPr>
              <a:t>0 &gt; </a:t>
            </a:r>
            <a:r>
              <a:rPr lang="en-US" sz="4800" b="1" dirty="0">
                <a:solidFill>
                  <a:srgbClr val="FF0000"/>
                </a:solidFill>
                <a:latin typeface="Times New Roman" panose="02020603050405020304" pitchFamily="18" charset="0"/>
                <a:cs typeface="Times New Roman" panose="02020603050405020304" pitchFamily="18" charset="0"/>
              </a:rPr>
              <a:t>E</a:t>
            </a:r>
            <a:r>
              <a:rPr lang="fa-IR" sz="4800" b="1" dirty="0">
                <a:solidFill>
                  <a:srgbClr val="FF0000"/>
                </a:solidFill>
                <a:latin typeface="Times New Roman" panose="02020603050405020304" pitchFamily="18" charset="0"/>
                <a:cs typeface="Times New Roman" panose="02020603050405020304" pitchFamily="18" charset="0"/>
              </a:rPr>
              <a:t>&gt;1-</a:t>
            </a:r>
            <a:r>
              <a:rPr lang="fa-IR" sz="4000" b="1" dirty="0">
                <a:solidFill>
                  <a:srgbClr val="FFFFFF"/>
                </a:solidFill>
                <a:cs typeface="B Nazanin" pitchFamily="2" charset="-78"/>
              </a:rPr>
              <a:t>     </a:t>
            </a:r>
            <a:endParaRPr lang="fa-IR" sz="4000" b="1" dirty="0" smtClean="0">
              <a:solidFill>
                <a:srgbClr val="FFFFFF"/>
              </a:solidFill>
              <a:cs typeface="B Nazanin" pitchFamily="2" charset="-78"/>
            </a:endParaRPr>
          </a:p>
          <a:p>
            <a:pPr marL="0" indent="0" eaLnBrk="1" hangingPunct="1">
              <a:lnSpc>
                <a:spcPct val="150000"/>
              </a:lnSpc>
              <a:buNone/>
            </a:pPr>
            <a:r>
              <a:rPr lang="fa-IR" sz="4000" b="1" dirty="0" smtClean="0">
                <a:solidFill>
                  <a:srgbClr val="FFFFFF"/>
                </a:solidFill>
                <a:cs typeface="B Nazanin" pitchFamily="2" charset="-78"/>
              </a:rPr>
              <a:t>مانند نان:</a:t>
            </a:r>
          </a:p>
          <a:p>
            <a:pPr marL="0" indent="0" eaLnBrk="1" hangingPunct="1">
              <a:lnSpc>
                <a:spcPct val="150000"/>
              </a:lnSpc>
              <a:buNone/>
            </a:pPr>
            <a:r>
              <a:rPr lang="fa-IR" sz="4000" b="1" dirty="0" smtClean="0">
                <a:solidFill>
                  <a:srgbClr val="FFFFFF"/>
                </a:solidFill>
                <a:cs typeface="B Nazanin" pitchFamily="2" charset="-78"/>
              </a:rPr>
              <a:t>درصد </a:t>
            </a:r>
            <a:r>
              <a:rPr lang="fa-IR" sz="4000" b="1" dirty="0">
                <a:solidFill>
                  <a:srgbClr val="FFFFFF"/>
                </a:solidFill>
                <a:cs typeface="B Nazanin" pitchFamily="2" charset="-78"/>
              </a:rPr>
              <a:t>تغییر در مقدار تقاضا </a:t>
            </a:r>
            <a:r>
              <a:rPr lang="fa-IR" sz="4000" b="1" dirty="0" smtClean="0">
                <a:solidFill>
                  <a:srgbClr val="FF0000"/>
                </a:solidFill>
                <a:cs typeface="B Nazanin" pitchFamily="2" charset="-78"/>
              </a:rPr>
              <a:t>کمتر </a:t>
            </a:r>
            <a:r>
              <a:rPr lang="fa-IR" sz="4000" b="1" dirty="0" smtClean="0">
                <a:solidFill>
                  <a:srgbClr val="FFFFFF"/>
                </a:solidFill>
                <a:cs typeface="B Nazanin" pitchFamily="2" charset="-78"/>
              </a:rPr>
              <a:t>از</a:t>
            </a:r>
            <a:r>
              <a:rPr lang="fa-IR" sz="4000" b="1" dirty="0" smtClean="0">
                <a:solidFill>
                  <a:srgbClr val="FF0000"/>
                </a:solidFill>
                <a:cs typeface="B Nazanin" pitchFamily="2" charset="-78"/>
              </a:rPr>
              <a:t> </a:t>
            </a:r>
          </a:p>
          <a:p>
            <a:pPr marL="0" indent="0" eaLnBrk="1" hangingPunct="1">
              <a:lnSpc>
                <a:spcPct val="150000"/>
              </a:lnSpc>
              <a:buNone/>
            </a:pPr>
            <a:r>
              <a:rPr lang="fa-IR" sz="4000" b="1" dirty="0" smtClean="0">
                <a:solidFill>
                  <a:srgbClr val="FFFFFF"/>
                </a:solidFill>
                <a:cs typeface="B Nazanin" pitchFamily="2" charset="-78"/>
              </a:rPr>
              <a:t>درصد </a:t>
            </a:r>
            <a:r>
              <a:rPr lang="fa-IR" sz="4000" b="1" dirty="0">
                <a:solidFill>
                  <a:srgbClr val="FFFFFF"/>
                </a:solidFill>
                <a:cs typeface="B Nazanin" pitchFamily="2" charset="-78"/>
              </a:rPr>
              <a:t>تغییر در قیمت کالا </a:t>
            </a:r>
            <a:r>
              <a:rPr lang="fa-IR" sz="4000" b="1" dirty="0">
                <a:solidFill>
                  <a:srgbClr val="FF0000"/>
                </a:solidFill>
                <a:cs typeface="B Nazanin" pitchFamily="2" charset="-78"/>
              </a:rPr>
              <a:t>است</a:t>
            </a:r>
            <a:r>
              <a:rPr lang="fa-IR" sz="4000" b="1" dirty="0" smtClean="0">
                <a:solidFill>
                  <a:srgbClr val="FFFFFF"/>
                </a:solidFill>
                <a:cs typeface="B Nazanin" pitchFamily="2" charset="-78"/>
              </a:rPr>
              <a:t>.</a:t>
            </a:r>
            <a:endParaRPr lang="fa-IR" sz="4000" b="1" dirty="0">
              <a:solidFill>
                <a:srgbClr val="FFFFFF"/>
              </a:solidFill>
              <a:cs typeface="B Nazanin" pitchFamily="2" charset="-78"/>
            </a:endParaRPr>
          </a:p>
        </p:txBody>
      </p:sp>
    </p:spTree>
    <p:extLst>
      <p:ext uri="{BB962C8B-B14F-4D97-AF65-F5344CB8AC3E}">
        <p14:creationId xmlns:p14="http://schemas.microsoft.com/office/powerpoint/2010/main" val="3617665602"/>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57200" y="421482"/>
            <a:ext cx="8229600" cy="703262"/>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انواع کالاها </a:t>
            </a:r>
            <a:r>
              <a:rPr lang="fa-IR" sz="4800" b="1" dirty="0" smtClean="0">
                <a:solidFill>
                  <a:srgbClr val="FF0000"/>
                </a:solidFill>
                <a:latin typeface="+mn-lt"/>
                <a:ea typeface="+mn-ea"/>
                <a:cs typeface="B Nazanin" pitchFamily="2" charset="-78"/>
              </a:rPr>
              <a:t>برحسب</a:t>
            </a:r>
            <a:br>
              <a:rPr lang="fa-IR" sz="4800" b="1" dirty="0" smtClean="0">
                <a:solidFill>
                  <a:srgbClr val="FF0000"/>
                </a:solidFill>
                <a:latin typeface="+mn-lt"/>
                <a:ea typeface="+mn-ea"/>
                <a:cs typeface="B Nazanin" pitchFamily="2" charset="-78"/>
              </a:rPr>
            </a:br>
            <a:r>
              <a:rPr lang="fa-IR" sz="4800" b="1" dirty="0" smtClean="0">
                <a:solidFill>
                  <a:srgbClr val="FF0000"/>
                </a:solidFill>
                <a:latin typeface="+mn-lt"/>
                <a:ea typeface="+mn-ea"/>
                <a:cs typeface="B Nazanin" pitchFamily="2" charset="-78"/>
              </a:rPr>
              <a:t> </a:t>
            </a:r>
            <a:r>
              <a:rPr lang="fa-IR" sz="4800" b="1" dirty="0">
                <a:solidFill>
                  <a:srgbClr val="FF0000"/>
                </a:solidFill>
                <a:latin typeface="+mn-lt"/>
                <a:ea typeface="+mn-ea"/>
                <a:cs typeface="B Nazanin" pitchFamily="2" charset="-78"/>
              </a:rPr>
              <a:t>کشش قیمتی تقاضای </a:t>
            </a:r>
            <a:r>
              <a:rPr lang="fa-IR" sz="4800" b="1" dirty="0" smtClean="0">
                <a:solidFill>
                  <a:srgbClr val="FF0000"/>
                </a:solidFill>
                <a:latin typeface="+mn-lt"/>
                <a:ea typeface="+mn-ea"/>
                <a:cs typeface="B Nazanin" pitchFamily="2" charset="-78"/>
              </a:rPr>
              <a:t>آنها</a:t>
            </a:r>
            <a:endParaRPr lang="en-US" sz="4800" b="1" dirty="0">
              <a:solidFill>
                <a:srgbClr val="FF0000"/>
              </a:solidFill>
              <a:latin typeface="+mn-lt"/>
              <a:ea typeface="+mn-ea"/>
              <a:cs typeface="B Nazanin" pitchFamily="2" charset="-78"/>
            </a:endParaRPr>
          </a:p>
        </p:txBody>
      </p:sp>
      <p:sp>
        <p:nvSpPr>
          <p:cNvPr id="189443" name="Rectangle 3"/>
          <p:cNvSpPr>
            <a:spLocks noGrp="1" noChangeArrowheads="1"/>
          </p:cNvSpPr>
          <p:nvPr>
            <p:ph idx="1"/>
          </p:nvPr>
        </p:nvSpPr>
        <p:spPr>
          <a:xfrm>
            <a:off x="251520" y="1484784"/>
            <a:ext cx="8435280" cy="532765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000" b="1" dirty="0" smtClean="0">
                <a:solidFill>
                  <a:srgbClr val="FFFFFF"/>
                </a:solidFill>
                <a:cs typeface="B Nazanin" pitchFamily="2" charset="-78"/>
              </a:rPr>
              <a:t>3- </a:t>
            </a:r>
            <a:r>
              <a:rPr lang="fa-IR" sz="4000" b="1" dirty="0">
                <a:solidFill>
                  <a:srgbClr val="FFFFFF"/>
                </a:solidFill>
                <a:cs typeface="B Nazanin" pitchFamily="2" charset="-78"/>
              </a:rPr>
              <a:t>کالای با کشش واحد: </a:t>
            </a:r>
            <a:endParaRPr lang="fa-IR" sz="4000" b="1" dirty="0" smtClean="0">
              <a:solidFill>
                <a:srgbClr val="FFFFFF"/>
              </a:solidFill>
              <a:cs typeface="B Nazanin" pitchFamily="2" charset="-78"/>
            </a:endParaRPr>
          </a:p>
          <a:p>
            <a:pPr marL="0" indent="0" algn="ctr" eaLnBrk="1" hangingPunct="1">
              <a:lnSpc>
                <a:spcPct val="150000"/>
              </a:lnSpc>
              <a:buNone/>
            </a:pPr>
            <a:r>
              <a:rPr lang="fa-IR" sz="4800" b="1" dirty="0" smtClean="0">
                <a:solidFill>
                  <a:srgbClr val="FF0000"/>
                </a:solidFill>
                <a:latin typeface="Times New Roman" panose="02020603050405020304" pitchFamily="18" charset="0"/>
                <a:cs typeface="Times New Roman" panose="02020603050405020304" pitchFamily="18" charset="0"/>
              </a:rPr>
              <a:t>1- </a:t>
            </a:r>
            <a:r>
              <a:rPr lang="fa-IR" sz="4800" b="1" dirty="0">
                <a:solidFill>
                  <a:srgbClr val="FF0000"/>
                </a:solidFill>
                <a:latin typeface="Times New Roman" panose="02020603050405020304" pitchFamily="18" charset="0"/>
                <a:cs typeface="Times New Roman" panose="02020603050405020304" pitchFamily="18" charset="0"/>
              </a:rPr>
              <a:t>= </a:t>
            </a:r>
            <a:r>
              <a:rPr lang="en-US" sz="4800" b="1" dirty="0">
                <a:solidFill>
                  <a:srgbClr val="FF0000"/>
                </a:solidFill>
                <a:latin typeface="Times New Roman" panose="02020603050405020304" pitchFamily="18" charset="0"/>
                <a:cs typeface="Times New Roman" panose="02020603050405020304" pitchFamily="18" charset="0"/>
              </a:rPr>
              <a:t>E</a:t>
            </a:r>
            <a:r>
              <a:rPr lang="fa-IR" sz="4000" b="1" dirty="0">
                <a:solidFill>
                  <a:srgbClr val="FFFFFF"/>
                </a:solidFill>
                <a:cs typeface="B Nazanin" pitchFamily="2" charset="-78"/>
              </a:rPr>
              <a:t>   </a:t>
            </a:r>
            <a:endParaRPr lang="fa-IR" sz="4000" b="1" dirty="0" smtClean="0">
              <a:solidFill>
                <a:srgbClr val="FFFFFF"/>
              </a:solidFill>
              <a:cs typeface="B Nazanin" pitchFamily="2" charset="-78"/>
            </a:endParaRPr>
          </a:p>
          <a:p>
            <a:pPr marL="0" indent="0" eaLnBrk="1" hangingPunct="1">
              <a:lnSpc>
                <a:spcPct val="150000"/>
              </a:lnSpc>
              <a:buNone/>
            </a:pPr>
            <a:r>
              <a:rPr lang="fa-IR" sz="4000" b="1" dirty="0" smtClean="0">
                <a:solidFill>
                  <a:srgbClr val="FFFFFF"/>
                </a:solidFill>
                <a:cs typeface="B Nazanin" pitchFamily="2" charset="-78"/>
              </a:rPr>
              <a:t>مانند </a:t>
            </a:r>
            <a:r>
              <a:rPr lang="fa-IR" sz="4000" b="1" dirty="0">
                <a:solidFill>
                  <a:srgbClr val="FFFFFF"/>
                </a:solidFill>
                <a:cs typeface="B Nazanin" pitchFamily="2" charset="-78"/>
              </a:rPr>
              <a:t>تخم </a:t>
            </a:r>
            <a:r>
              <a:rPr lang="fa-IR" sz="4000" b="1" dirty="0" smtClean="0">
                <a:solidFill>
                  <a:srgbClr val="FFFFFF"/>
                </a:solidFill>
                <a:cs typeface="B Nazanin" pitchFamily="2" charset="-78"/>
              </a:rPr>
              <a:t>مرغ: </a:t>
            </a:r>
          </a:p>
          <a:p>
            <a:pPr marL="0" indent="0" eaLnBrk="1" hangingPunct="1">
              <a:lnSpc>
                <a:spcPct val="150000"/>
              </a:lnSpc>
              <a:buNone/>
            </a:pPr>
            <a:r>
              <a:rPr lang="fa-IR" sz="4000" b="1" dirty="0" smtClean="0">
                <a:solidFill>
                  <a:srgbClr val="FFFFFF"/>
                </a:solidFill>
                <a:cs typeface="B Nazanin" pitchFamily="2" charset="-78"/>
              </a:rPr>
              <a:t>درصد </a:t>
            </a:r>
            <a:r>
              <a:rPr lang="fa-IR" sz="4000" b="1" dirty="0">
                <a:solidFill>
                  <a:srgbClr val="FFFFFF"/>
                </a:solidFill>
                <a:cs typeface="B Nazanin" pitchFamily="2" charset="-78"/>
              </a:rPr>
              <a:t>تغییر در قیمت </a:t>
            </a:r>
            <a:r>
              <a:rPr lang="fa-IR" sz="4000" b="1" dirty="0">
                <a:solidFill>
                  <a:srgbClr val="FF0000"/>
                </a:solidFill>
                <a:cs typeface="B Nazanin" pitchFamily="2" charset="-78"/>
              </a:rPr>
              <a:t>برابر</a:t>
            </a:r>
            <a:r>
              <a:rPr lang="fa-IR" sz="4000" b="1" dirty="0">
                <a:solidFill>
                  <a:srgbClr val="FFFFFF"/>
                </a:solidFill>
                <a:cs typeface="B Nazanin" pitchFamily="2" charset="-78"/>
              </a:rPr>
              <a:t> </a:t>
            </a:r>
            <a:r>
              <a:rPr lang="fa-IR" sz="4000" b="1" dirty="0" smtClean="0">
                <a:solidFill>
                  <a:srgbClr val="FFFFFF"/>
                </a:solidFill>
                <a:cs typeface="B Nazanin" pitchFamily="2" charset="-78"/>
              </a:rPr>
              <a:t>با</a:t>
            </a:r>
          </a:p>
          <a:p>
            <a:pPr marL="0" indent="0" eaLnBrk="1" hangingPunct="1">
              <a:lnSpc>
                <a:spcPct val="150000"/>
              </a:lnSpc>
              <a:buNone/>
            </a:pPr>
            <a:r>
              <a:rPr lang="fa-IR" sz="4000" b="1" dirty="0" smtClean="0">
                <a:solidFill>
                  <a:srgbClr val="FFFFFF"/>
                </a:solidFill>
                <a:cs typeface="B Nazanin" pitchFamily="2" charset="-78"/>
              </a:rPr>
              <a:t>درصد </a:t>
            </a:r>
            <a:r>
              <a:rPr lang="fa-IR" sz="4000" b="1" dirty="0">
                <a:solidFill>
                  <a:srgbClr val="FFFFFF"/>
                </a:solidFill>
                <a:cs typeface="B Nazanin" pitchFamily="2" charset="-78"/>
              </a:rPr>
              <a:t>تغییر در مقدار تقاضا </a:t>
            </a:r>
            <a:r>
              <a:rPr lang="fa-IR" sz="4000" b="1" dirty="0" smtClean="0">
                <a:solidFill>
                  <a:srgbClr val="FF0000"/>
                </a:solidFill>
                <a:cs typeface="B Nazanin" pitchFamily="2" charset="-78"/>
              </a:rPr>
              <a:t>است</a:t>
            </a:r>
            <a:r>
              <a:rPr lang="fa-IR" sz="4000" b="1" dirty="0" smtClean="0">
                <a:solidFill>
                  <a:srgbClr val="FFFFFF"/>
                </a:solidFill>
                <a:cs typeface="B Nazanin" pitchFamily="2" charset="-78"/>
              </a:rPr>
              <a:t>.</a:t>
            </a:r>
            <a:endParaRPr lang="en-US" sz="4000" b="1" dirty="0">
              <a:solidFill>
                <a:srgbClr val="FFFFFF"/>
              </a:solidFill>
              <a:cs typeface="B Nazanin" pitchFamily="2" charset="-78"/>
            </a:endParaRPr>
          </a:p>
        </p:txBody>
      </p:sp>
    </p:spTree>
    <p:extLst>
      <p:ext uri="{BB962C8B-B14F-4D97-AF65-F5344CB8AC3E}">
        <p14:creationId xmlns:p14="http://schemas.microsoft.com/office/powerpoint/2010/main" val="40485488"/>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457200" y="421482"/>
            <a:ext cx="8229600" cy="703262"/>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انواع کالاها </a:t>
            </a:r>
            <a:r>
              <a:rPr lang="fa-IR" sz="4800" b="1" dirty="0" smtClean="0">
                <a:solidFill>
                  <a:srgbClr val="FF0000"/>
                </a:solidFill>
                <a:latin typeface="+mn-lt"/>
                <a:ea typeface="+mn-ea"/>
                <a:cs typeface="B Nazanin" pitchFamily="2" charset="-78"/>
              </a:rPr>
              <a:t>برحسب</a:t>
            </a:r>
            <a:br>
              <a:rPr lang="fa-IR" sz="4800" b="1" dirty="0" smtClean="0">
                <a:solidFill>
                  <a:srgbClr val="FF0000"/>
                </a:solidFill>
                <a:latin typeface="+mn-lt"/>
                <a:ea typeface="+mn-ea"/>
                <a:cs typeface="B Nazanin" pitchFamily="2" charset="-78"/>
              </a:rPr>
            </a:br>
            <a:r>
              <a:rPr lang="fa-IR" sz="4800" b="1" dirty="0" smtClean="0">
                <a:solidFill>
                  <a:srgbClr val="FF0000"/>
                </a:solidFill>
                <a:latin typeface="+mn-lt"/>
                <a:ea typeface="+mn-ea"/>
                <a:cs typeface="B Nazanin" pitchFamily="2" charset="-78"/>
              </a:rPr>
              <a:t> </a:t>
            </a:r>
            <a:r>
              <a:rPr lang="fa-IR" sz="4800" b="1" dirty="0">
                <a:solidFill>
                  <a:srgbClr val="FF0000"/>
                </a:solidFill>
                <a:latin typeface="+mn-lt"/>
                <a:ea typeface="+mn-ea"/>
                <a:cs typeface="B Nazanin" pitchFamily="2" charset="-78"/>
              </a:rPr>
              <a:t>کشش قیمتی تقاضای </a:t>
            </a:r>
            <a:r>
              <a:rPr lang="fa-IR" sz="4800" b="1" dirty="0" smtClean="0">
                <a:solidFill>
                  <a:srgbClr val="FF0000"/>
                </a:solidFill>
                <a:latin typeface="+mn-lt"/>
                <a:ea typeface="+mn-ea"/>
                <a:cs typeface="B Nazanin" pitchFamily="2" charset="-78"/>
              </a:rPr>
              <a:t>آنها</a:t>
            </a:r>
            <a:endParaRPr lang="en-US" sz="4800" b="1" dirty="0">
              <a:solidFill>
                <a:srgbClr val="FF0000"/>
              </a:solidFill>
              <a:latin typeface="+mn-lt"/>
              <a:ea typeface="+mn-ea"/>
              <a:cs typeface="B Nazanin" pitchFamily="2" charset="-78"/>
            </a:endParaRPr>
          </a:p>
        </p:txBody>
      </p:sp>
      <p:sp>
        <p:nvSpPr>
          <p:cNvPr id="189443" name="Rectangle 3"/>
          <p:cNvSpPr>
            <a:spLocks noGrp="1" noChangeArrowheads="1"/>
          </p:cNvSpPr>
          <p:nvPr>
            <p:ph idx="1"/>
          </p:nvPr>
        </p:nvSpPr>
        <p:spPr>
          <a:xfrm>
            <a:off x="251520" y="1412776"/>
            <a:ext cx="8435280" cy="532765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000" b="1" dirty="0" smtClean="0">
                <a:solidFill>
                  <a:srgbClr val="FFFFFF"/>
                </a:solidFill>
                <a:cs typeface="B Nazanin" pitchFamily="2" charset="-78"/>
              </a:rPr>
              <a:t>4- </a:t>
            </a:r>
            <a:r>
              <a:rPr lang="fa-IR" sz="4000" b="1" dirty="0">
                <a:solidFill>
                  <a:srgbClr val="FFFFFF"/>
                </a:solidFill>
                <a:cs typeface="B Nazanin" pitchFamily="2" charset="-78"/>
              </a:rPr>
              <a:t>کالای کشش پذیر: </a:t>
            </a:r>
            <a:endParaRPr lang="fa-IR" sz="4000" b="1" dirty="0" smtClean="0">
              <a:solidFill>
                <a:srgbClr val="FFFFFF"/>
              </a:solidFill>
              <a:cs typeface="B Nazanin" pitchFamily="2" charset="-78"/>
            </a:endParaRPr>
          </a:p>
          <a:p>
            <a:pPr marL="0" indent="0" algn="ctr" eaLnBrk="1" hangingPunct="1">
              <a:lnSpc>
                <a:spcPct val="150000"/>
              </a:lnSpc>
              <a:buNone/>
            </a:pPr>
            <a:r>
              <a:rPr lang="fa-IR" sz="4800" b="1" dirty="0" smtClean="0">
                <a:solidFill>
                  <a:srgbClr val="FF0000"/>
                </a:solidFill>
                <a:latin typeface="Times New Roman" panose="02020603050405020304" pitchFamily="18" charset="0"/>
                <a:cs typeface="Times New Roman" panose="02020603050405020304" pitchFamily="18" charset="0"/>
              </a:rPr>
              <a:t>1- </a:t>
            </a:r>
            <a:r>
              <a:rPr lang="fa-IR" sz="4800" b="1" dirty="0">
                <a:solidFill>
                  <a:srgbClr val="FF0000"/>
                </a:solidFill>
                <a:latin typeface="Times New Roman" panose="02020603050405020304" pitchFamily="18" charset="0"/>
                <a:cs typeface="Times New Roman" panose="02020603050405020304" pitchFamily="18" charset="0"/>
              </a:rPr>
              <a:t>&gt; </a:t>
            </a:r>
            <a:r>
              <a:rPr lang="en-US" sz="4800" b="1" dirty="0">
                <a:solidFill>
                  <a:srgbClr val="FF0000"/>
                </a:solidFill>
                <a:latin typeface="Times New Roman" panose="02020603050405020304" pitchFamily="18" charset="0"/>
                <a:cs typeface="Times New Roman" panose="02020603050405020304" pitchFamily="18" charset="0"/>
              </a:rPr>
              <a:t>E</a:t>
            </a:r>
            <a:r>
              <a:rPr lang="fa-IR" sz="4800" b="1" dirty="0">
                <a:solidFill>
                  <a:srgbClr val="FF0000"/>
                </a:solidFill>
                <a:latin typeface="Times New Roman" panose="02020603050405020304" pitchFamily="18" charset="0"/>
                <a:cs typeface="Times New Roman" panose="02020603050405020304" pitchFamily="18" charset="0"/>
              </a:rPr>
              <a:t> </a:t>
            </a:r>
            <a:endParaRPr lang="fa-IR" sz="4800" b="1" dirty="0" smtClean="0">
              <a:solidFill>
                <a:srgbClr val="FF0000"/>
              </a:solidFill>
              <a:latin typeface="Times New Roman" panose="02020603050405020304" pitchFamily="18" charset="0"/>
              <a:cs typeface="Times New Roman" panose="02020603050405020304" pitchFamily="18" charset="0"/>
            </a:endParaRPr>
          </a:p>
          <a:p>
            <a:pPr marL="0" indent="0" eaLnBrk="1" hangingPunct="1">
              <a:lnSpc>
                <a:spcPct val="150000"/>
              </a:lnSpc>
              <a:buNone/>
            </a:pPr>
            <a:r>
              <a:rPr lang="fa-IR" sz="4000" b="1" dirty="0" smtClean="0">
                <a:solidFill>
                  <a:srgbClr val="FFFFFF"/>
                </a:solidFill>
                <a:cs typeface="B Nazanin" pitchFamily="2" charset="-78"/>
              </a:rPr>
              <a:t> </a:t>
            </a:r>
            <a:r>
              <a:rPr lang="fa-IR" sz="4000" b="1" dirty="0">
                <a:solidFill>
                  <a:srgbClr val="FFFFFF"/>
                </a:solidFill>
                <a:cs typeface="B Nazanin" pitchFamily="2" charset="-78"/>
              </a:rPr>
              <a:t>مانند هندوانه. </a:t>
            </a:r>
            <a:endParaRPr lang="fa-IR" sz="4000" b="1" dirty="0" smtClean="0">
              <a:solidFill>
                <a:srgbClr val="FFFFFF"/>
              </a:solidFill>
              <a:cs typeface="B Nazanin" pitchFamily="2" charset="-78"/>
            </a:endParaRPr>
          </a:p>
          <a:p>
            <a:pPr marL="0" indent="0" eaLnBrk="1" hangingPunct="1">
              <a:lnSpc>
                <a:spcPct val="150000"/>
              </a:lnSpc>
              <a:buNone/>
            </a:pPr>
            <a:r>
              <a:rPr lang="fa-IR" sz="4000" b="1" dirty="0" smtClean="0">
                <a:solidFill>
                  <a:srgbClr val="FFFFFF"/>
                </a:solidFill>
                <a:cs typeface="B Nazanin" pitchFamily="2" charset="-78"/>
              </a:rPr>
              <a:t>درصد </a:t>
            </a:r>
            <a:r>
              <a:rPr lang="fa-IR" sz="4000" b="1" dirty="0">
                <a:solidFill>
                  <a:srgbClr val="FFFFFF"/>
                </a:solidFill>
                <a:cs typeface="B Nazanin" pitchFamily="2" charset="-78"/>
              </a:rPr>
              <a:t>تغییر در مقدار تقاضا </a:t>
            </a:r>
            <a:r>
              <a:rPr lang="fa-IR" sz="4000" b="1" dirty="0" smtClean="0">
                <a:solidFill>
                  <a:srgbClr val="FF0000"/>
                </a:solidFill>
                <a:cs typeface="B Nazanin" pitchFamily="2" charset="-78"/>
              </a:rPr>
              <a:t>بیشتر</a:t>
            </a:r>
            <a:r>
              <a:rPr lang="fa-IR" sz="4000" b="1" dirty="0" smtClean="0">
                <a:solidFill>
                  <a:srgbClr val="FFFFFF"/>
                </a:solidFill>
                <a:cs typeface="B Nazanin" pitchFamily="2" charset="-78"/>
              </a:rPr>
              <a:t> </a:t>
            </a:r>
            <a:r>
              <a:rPr lang="fa-IR" sz="4000" b="1" dirty="0">
                <a:solidFill>
                  <a:srgbClr val="FFFFFF"/>
                </a:solidFill>
                <a:cs typeface="B Nazanin" pitchFamily="2" charset="-78"/>
              </a:rPr>
              <a:t>از </a:t>
            </a:r>
            <a:endParaRPr lang="fa-IR" sz="4000" b="1" dirty="0" smtClean="0">
              <a:solidFill>
                <a:srgbClr val="FFFFFF"/>
              </a:solidFill>
              <a:cs typeface="B Nazanin" pitchFamily="2" charset="-78"/>
            </a:endParaRPr>
          </a:p>
          <a:p>
            <a:pPr marL="0" indent="0" eaLnBrk="1" hangingPunct="1">
              <a:lnSpc>
                <a:spcPct val="150000"/>
              </a:lnSpc>
              <a:buNone/>
            </a:pPr>
            <a:r>
              <a:rPr lang="fa-IR" sz="4000" b="1" dirty="0" smtClean="0">
                <a:solidFill>
                  <a:srgbClr val="FFFFFF"/>
                </a:solidFill>
                <a:cs typeface="B Nazanin" pitchFamily="2" charset="-78"/>
              </a:rPr>
              <a:t>درصد </a:t>
            </a:r>
            <a:r>
              <a:rPr lang="fa-IR" sz="4000" b="1" dirty="0">
                <a:solidFill>
                  <a:srgbClr val="FFFFFF"/>
                </a:solidFill>
                <a:cs typeface="B Nazanin" pitchFamily="2" charset="-78"/>
              </a:rPr>
              <a:t>تغییر در قیمت </a:t>
            </a:r>
            <a:r>
              <a:rPr lang="fa-IR" sz="4000" b="1" dirty="0" smtClean="0">
                <a:solidFill>
                  <a:srgbClr val="FF0000"/>
                </a:solidFill>
                <a:cs typeface="B Nazanin" pitchFamily="2" charset="-78"/>
              </a:rPr>
              <a:t>است</a:t>
            </a:r>
            <a:r>
              <a:rPr lang="fa-IR" sz="4000" b="1" dirty="0" smtClean="0">
                <a:solidFill>
                  <a:srgbClr val="FFFFFF"/>
                </a:solidFill>
                <a:cs typeface="B Nazanin" pitchFamily="2" charset="-78"/>
              </a:rPr>
              <a:t>. </a:t>
            </a:r>
            <a:endParaRPr lang="en-US" sz="4000" b="1" dirty="0">
              <a:solidFill>
                <a:srgbClr val="FFFFFF"/>
              </a:solidFill>
              <a:cs typeface="B Nazanin" pitchFamily="2" charset="-78"/>
            </a:endParaRPr>
          </a:p>
        </p:txBody>
      </p:sp>
    </p:spTree>
    <p:extLst>
      <p:ext uri="{BB962C8B-B14F-4D97-AF65-F5344CB8AC3E}">
        <p14:creationId xmlns:p14="http://schemas.microsoft.com/office/powerpoint/2010/main" val="137213311"/>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محاسبه </a:t>
            </a:r>
            <a:r>
              <a:rPr lang="fa-IR" sz="4800" b="1" dirty="0" smtClean="0">
                <a:solidFill>
                  <a:srgbClr val="FF0000"/>
                </a:solidFill>
                <a:latin typeface="+mn-lt"/>
                <a:ea typeface="+mn-ea"/>
                <a:cs typeface="B Nazanin" pitchFamily="2" charset="-78"/>
              </a:rPr>
              <a:t>کشش</a:t>
            </a:r>
            <a:endParaRPr lang="en-US" sz="4800" b="1" dirty="0">
              <a:solidFill>
                <a:srgbClr val="FF0000"/>
              </a:solidFill>
              <a:latin typeface="+mn-lt"/>
              <a:ea typeface="+mn-ea"/>
              <a:cs typeface="B Nazanin" pitchFamily="2" charset="-78"/>
            </a:endParaRPr>
          </a:p>
        </p:txBody>
      </p:sp>
      <p:sp>
        <p:nvSpPr>
          <p:cNvPr id="190467" name="Rectangle 3"/>
          <p:cNvSpPr>
            <a:spLocks noGrp="1" noChangeArrowheads="1"/>
          </p:cNvSpPr>
          <p:nvPr>
            <p:ph idx="1"/>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000" b="1" dirty="0" smtClean="0">
                <a:solidFill>
                  <a:srgbClr val="FFFFFF"/>
                </a:solidFill>
                <a:cs typeface="B Nazanin" pitchFamily="2" charset="-78"/>
              </a:rPr>
              <a:t>برای </a:t>
            </a:r>
            <a:r>
              <a:rPr lang="fa-IR" sz="4000" b="1" dirty="0">
                <a:solidFill>
                  <a:srgbClr val="FFFFFF"/>
                </a:solidFill>
                <a:cs typeface="B Nazanin" pitchFamily="2" charset="-78"/>
              </a:rPr>
              <a:t>محاسبه کشش </a:t>
            </a:r>
            <a:r>
              <a:rPr lang="fa-IR" sz="4000" b="1" dirty="0" smtClean="0">
                <a:solidFill>
                  <a:srgbClr val="FFFFFF"/>
                </a:solidFill>
                <a:cs typeface="B Nazanin" pitchFamily="2" charset="-78"/>
              </a:rPr>
              <a:t>به </a:t>
            </a:r>
            <a:r>
              <a:rPr lang="fa-IR" sz="4000" b="1" dirty="0">
                <a:solidFill>
                  <a:srgbClr val="FFFFFF"/>
                </a:solidFill>
                <a:cs typeface="B Nazanin" pitchFamily="2" charset="-78"/>
              </a:rPr>
              <a:t>دو طریق </a:t>
            </a:r>
            <a:r>
              <a:rPr lang="fa-IR" sz="4000" b="1" dirty="0" smtClean="0">
                <a:solidFill>
                  <a:srgbClr val="FFFFFF"/>
                </a:solidFill>
                <a:cs typeface="B Nazanin" pitchFamily="2" charset="-78"/>
              </a:rPr>
              <a:t>می </a:t>
            </a:r>
            <a:r>
              <a:rPr lang="fa-IR" sz="4000" b="1" dirty="0">
                <a:solidFill>
                  <a:srgbClr val="FFFFFF"/>
                </a:solidFill>
                <a:cs typeface="B Nazanin" pitchFamily="2" charset="-78"/>
              </a:rPr>
              <a:t>توان عمل کرد:</a:t>
            </a:r>
          </a:p>
          <a:p>
            <a:pPr marL="0" indent="0" eaLnBrk="1" hangingPunct="1">
              <a:lnSpc>
                <a:spcPct val="150000"/>
              </a:lnSpc>
              <a:buNone/>
            </a:pPr>
            <a:r>
              <a:rPr lang="fa-IR" sz="4000" b="1" dirty="0">
                <a:solidFill>
                  <a:srgbClr val="FFFFFF"/>
                </a:solidFill>
                <a:cs typeface="B Nazanin" pitchFamily="2" charset="-78"/>
              </a:rPr>
              <a:t>1- کشش فاصله ای تقاضا </a:t>
            </a:r>
          </a:p>
          <a:p>
            <a:pPr marL="0" indent="0" eaLnBrk="1" hangingPunct="1">
              <a:lnSpc>
                <a:spcPct val="150000"/>
              </a:lnSpc>
              <a:buNone/>
            </a:pPr>
            <a:r>
              <a:rPr lang="fa-IR" sz="4000" b="1" dirty="0" smtClean="0">
                <a:solidFill>
                  <a:srgbClr val="FFFFFF"/>
                </a:solidFill>
                <a:cs typeface="B Nazanin" pitchFamily="2" charset="-78"/>
              </a:rPr>
              <a:t>2- </a:t>
            </a:r>
            <a:r>
              <a:rPr lang="fa-IR" sz="4000" b="1" dirty="0">
                <a:solidFill>
                  <a:srgbClr val="FFFFFF"/>
                </a:solidFill>
                <a:cs typeface="B Nazanin" pitchFamily="2" charset="-78"/>
              </a:rPr>
              <a:t>کشش نقطه ای تقاضا</a:t>
            </a:r>
            <a:endParaRPr lang="en-US" sz="4000" b="1" dirty="0">
              <a:solidFill>
                <a:srgbClr val="FFFFFF"/>
              </a:solidFill>
              <a:cs typeface="B Nazanin" pitchFamily="2" charset="-78"/>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idx="1"/>
          </p:nvPr>
        </p:nvSpPr>
        <p:spPr>
          <a:xfrm>
            <a:off x="-108520" y="-171450"/>
            <a:ext cx="9324975" cy="6264275"/>
          </a:xfrm>
        </p:spPr>
        <p:txBody>
          <a:bodyPr/>
          <a:lstStyle/>
          <a:p>
            <a:pPr eaLnBrk="1" hangingPunct="1">
              <a:lnSpc>
                <a:spcPct val="150000"/>
              </a:lnSpc>
              <a:defRPr/>
            </a:pPr>
            <a:r>
              <a:rPr lang="fa-IR" sz="4400" b="1" dirty="0" smtClean="0">
                <a:cs typeface="B Nazanin" pitchFamily="2" charset="-78"/>
              </a:rPr>
              <a:t>یک </a:t>
            </a:r>
            <a:r>
              <a:rPr lang="fa-IR" sz="4400" b="1" smtClean="0">
                <a:cs typeface="B Nazanin" pitchFamily="2" charset="-78"/>
              </a:rPr>
              <a:t>فرصت سودآوری </a:t>
            </a:r>
            <a:r>
              <a:rPr lang="fa-IR" sz="4400" b="1" dirty="0" smtClean="0">
                <a:cs typeface="B Nazanin" pitchFamily="2" charset="-78"/>
              </a:rPr>
              <a:t>در بازار یک چیز معمول نیست ولی این به معنی عدم وجود چنین </a:t>
            </a:r>
            <a:r>
              <a:rPr lang="fa-IR" sz="4400" b="1" smtClean="0">
                <a:cs typeface="B Nazanin" pitchFamily="2" charset="-78"/>
              </a:rPr>
              <a:t>فرصتی نمی‏باشد</a:t>
            </a:r>
            <a:r>
              <a:rPr lang="fa-IR" sz="4400" b="1" dirty="0" smtClean="0">
                <a:cs typeface="B Nazanin" pitchFamily="2" charset="-78"/>
              </a:rPr>
              <a:t>. به </a:t>
            </a:r>
            <a:r>
              <a:rPr lang="fa-IR" sz="4400" b="1" smtClean="0">
                <a:cs typeface="B Nazanin" pitchFamily="2" charset="-78"/>
              </a:rPr>
              <a:t>وضوح زمان‏هایی </a:t>
            </a:r>
            <a:r>
              <a:rPr lang="fa-IR" sz="4400" b="1" dirty="0" smtClean="0">
                <a:cs typeface="B Nazanin" pitchFamily="2" charset="-78"/>
              </a:rPr>
              <a:t>وجود دارند که در یک بازار فرصت برای کسب سود وجود دارد. ولی این فرصت سود نصیب کسی می شود که زودتر به آنجا برسد یا زودتر خبردارشود (اطلاعات بهتری داشته باشد).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277813"/>
            <a:ext cx="8229600" cy="7747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smtClean="0">
                <a:solidFill>
                  <a:srgbClr val="FF0000"/>
                </a:solidFill>
                <a:latin typeface="+mn-lt"/>
                <a:ea typeface="+mn-ea"/>
                <a:cs typeface="B Nazanin" pitchFamily="2" charset="-78"/>
              </a:rPr>
              <a:t>1-کشش </a:t>
            </a:r>
            <a:r>
              <a:rPr lang="fa-IR" sz="4800" b="1" dirty="0">
                <a:solidFill>
                  <a:srgbClr val="FF0000"/>
                </a:solidFill>
                <a:latin typeface="+mn-lt"/>
                <a:ea typeface="+mn-ea"/>
                <a:cs typeface="B Nazanin" pitchFamily="2" charset="-78"/>
              </a:rPr>
              <a:t>فاصله ای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sp>
        <p:nvSpPr>
          <p:cNvPr id="191491" name="Rectangle 3"/>
          <p:cNvSpPr>
            <a:spLocks noGrp="1" noChangeArrowheads="1"/>
          </p:cNvSpPr>
          <p:nvPr>
            <p:ph idx="1"/>
          </p:nvPr>
        </p:nvSpPr>
        <p:spPr>
          <a:xfrm>
            <a:off x="251520" y="1196975"/>
            <a:ext cx="8435280" cy="532765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000" b="1" dirty="0">
                <a:solidFill>
                  <a:srgbClr val="FFFFFF"/>
                </a:solidFill>
                <a:cs typeface="B Nazanin" pitchFamily="2" charset="-78"/>
              </a:rPr>
              <a:t> در این روش اولین مرحله، </a:t>
            </a:r>
            <a:endParaRPr lang="fa-IR" sz="4000" b="1" dirty="0" smtClean="0">
              <a:solidFill>
                <a:srgbClr val="FFFFFF"/>
              </a:solidFill>
              <a:cs typeface="B Nazanin" pitchFamily="2" charset="-78"/>
            </a:endParaRPr>
          </a:p>
          <a:p>
            <a:pPr marL="0" indent="0" eaLnBrk="1" hangingPunct="1">
              <a:lnSpc>
                <a:spcPct val="150000"/>
              </a:lnSpc>
              <a:buNone/>
            </a:pPr>
            <a:r>
              <a:rPr lang="fa-IR" sz="4000" b="1" dirty="0" smtClean="0">
                <a:solidFill>
                  <a:schemeClr val="bg1">
                    <a:lumMod val="25000"/>
                    <a:lumOff val="75000"/>
                  </a:schemeClr>
                </a:solidFill>
                <a:cs typeface="B Nazanin" pitchFamily="2" charset="-78"/>
              </a:rPr>
              <a:t>تبدیل </a:t>
            </a:r>
            <a:r>
              <a:rPr lang="fa-IR" sz="4000" b="1" dirty="0">
                <a:solidFill>
                  <a:schemeClr val="bg1">
                    <a:lumMod val="25000"/>
                    <a:lumOff val="75000"/>
                  </a:schemeClr>
                </a:solidFill>
                <a:cs typeface="B Nazanin" pitchFamily="2" charset="-78"/>
              </a:rPr>
              <a:t>تغییرات به </a:t>
            </a:r>
            <a:r>
              <a:rPr lang="fa-IR" sz="4000" b="1" u="sng" dirty="0">
                <a:solidFill>
                  <a:schemeClr val="bg1">
                    <a:lumMod val="25000"/>
                    <a:lumOff val="75000"/>
                  </a:schemeClr>
                </a:solidFill>
                <a:cs typeface="B Nazanin" pitchFamily="2" charset="-78"/>
              </a:rPr>
              <a:t>درصد</a:t>
            </a:r>
            <a:r>
              <a:rPr lang="fa-IR" sz="4000" b="1" dirty="0">
                <a:solidFill>
                  <a:schemeClr val="bg1">
                    <a:lumMod val="25000"/>
                    <a:lumOff val="75000"/>
                  </a:schemeClr>
                </a:solidFill>
                <a:cs typeface="B Nazanin" pitchFamily="2" charset="-78"/>
              </a:rPr>
              <a:t> تغییرات است.</a:t>
            </a:r>
          </a:p>
          <a:p>
            <a:pPr marL="0" indent="0" eaLnBrk="1" hangingPunct="1">
              <a:lnSpc>
                <a:spcPct val="150000"/>
              </a:lnSpc>
              <a:buNone/>
            </a:pPr>
            <a:r>
              <a:rPr lang="fa-IR" sz="4000" b="1" dirty="0">
                <a:solidFill>
                  <a:srgbClr val="FFFFFF"/>
                </a:solidFill>
                <a:cs typeface="B Nazanin" pitchFamily="2" charset="-78"/>
              </a:rPr>
              <a:t> برای تعیین </a:t>
            </a:r>
            <a:r>
              <a:rPr lang="fa-IR" sz="4000" b="1" dirty="0">
                <a:solidFill>
                  <a:schemeClr val="bg1">
                    <a:lumMod val="50000"/>
                    <a:lumOff val="50000"/>
                  </a:schemeClr>
                </a:solidFill>
                <a:cs typeface="B Nazanin" pitchFamily="2" charset="-78"/>
              </a:rPr>
              <a:t>درصد تغییرات</a:t>
            </a:r>
            <a:r>
              <a:rPr lang="fa-IR" sz="4000" b="1" dirty="0">
                <a:solidFill>
                  <a:srgbClr val="FFFFFF"/>
                </a:solidFill>
                <a:cs typeface="B Nazanin" pitchFamily="2" charset="-78"/>
              </a:rPr>
              <a:t>، نیاز به </a:t>
            </a:r>
            <a:r>
              <a:rPr lang="fa-IR" sz="4000" b="1" dirty="0">
                <a:solidFill>
                  <a:srgbClr val="FFFF00"/>
                </a:solidFill>
                <a:cs typeface="B Nazanin" pitchFamily="2" charset="-78"/>
              </a:rPr>
              <a:t>پایه یا مبنا </a:t>
            </a:r>
            <a:r>
              <a:rPr lang="fa-IR" sz="4000" b="1" dirty="0">
                <a:solidFill>
                  <a:srgbClr val="FFFFFF"/>
                </a:solidFill>
                <a:cs typeface="B Nazanin" pitchFamily="2" charset="-78"/>
              </a:rPr>
              <a:t>داریم. </a:t>
            </a:r>
            <a:endParaRPr lang="fa-IR" sz="4000" b="1" dirty="0" smtClean="0">
              <a:solidFill>
                <a:srgbClr val="FFFFFF"/>
              </a:solidFill>
              <a:cs typeface="B Nazanin" pitchFamily="2" charset="-78"/>
            </a:endParaRPr>
          </a:p>
          <a:p>
            <a:pPr marL="0" indent="0" eaLnBrk="1" hangingPunct="1">
              <a:lnSpc>
                <a:spcPct val="150000"/>
              </a:lnSpc>
              <a:buNone/>
            </a:pPr>
            <a:r>
              <a:rPr lang="fa-IR" sz="4000" b="1" dirty="0" smtClean="0">
                <a:solidFill>
                  <a:srgbClr val="FFFF00"/>
                </a:solidFill>
                <a:cs typeface="B Nazanin" pitchFamily="2" charset="-78"/>
              </a:rPr>
              <a:t>پایه</a:t>
            </a:r>
            <a:r>
              <a:rPr lang="fa-IR" sz="4000" b="1" dirty="0" smtClean="0">
                <a:solidFill>
                  <a:srgbClr val="FFFFFF"/>
                </a:solidFill>
                <a:cs typeface="B Nazanin" pitchFamily="2" charset="-78"/>
              </a:rPr>
              <a:t> </a:t>
            </a:r>
            <a:r>
              <a:rPr lang="fa-IR" sz="4000" b="1" dirty="0">
                <a:solidFill>
                  <a:srgbClr val="FFFFFF"/>
                </a:solidFill>
                <a:cs typeface="B Nazanin" pitchFamily="2" charset="-78"/>
              </a:rPr>
              <a:t>را به دو صورت میتوانیم در نظر بگیریم</a:t>
            </a:r>
            <a:r>
              <a:rPr lang="fa-IR" sz="4000" b="1" dirty="0" smtClean="0">
                <a:solidFill>
                  <a:srgbClr val="FFFFFF"/>
                </a:solidFill>
                <a:cs typeface="B Nazanin" pitchFamily="2" charset="-78"/>
              </a:rPr>
              <a:t>:</a:t>
            </a:r>
            <a:endParaRPr lang="fa-IR" sz="4000" b="1" dirty="0">
              <a:solidFill>
                <a:srgbClr val="FFFFFF"/>
              </a:solidFill>
              <a:cs typeface="B Nazanin" pitchFamily="2" charset="-78"/>
            </a:endParaRPr>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277813"/>
            <a:ext cx="8229600" cy="7747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smtClean="0">
                <a:solidFill>
                  <a:srgbClr val="FF0000"/>
                </a:solidFill>
                <a:latin typeface="+mn-lt"/>
                <a:ea typeface="+mn-ea"/>
                <a:cs typeface="B Nazanin" pitchFamily="2" charset="-78"/>
              </a:rPr>
              <a:t>1-کشش </a:t>
            </a:r>
            <a:r>
              <a:rPr lang="fa-IR" sz="4800" b="1" dirty="0">
                <a:solidFill>
                  <a:srgbClr val="FF0000"/>
                </a:solidFill>
                <a:latin typeface="+mn-lt"/>
                <a:ea typeface="+mn-ea"/>
                <a:cs typeface="B Nazanin" pitchFamily="2" charset="-78"/>
              </a:rPr>
              <a:t>فاصله ای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sp>
        <p:nvSpPr>
          <p:cNvPr id="191491" name="Rectangle 3"/>
          <p:cNvSpPr>
            <a:spLocks noGrp="1" noChangeArrowheads="1"/>
          </p:cNvSpPr>
          <p:nvPr>
            <p:ph idx="1"/>
          </p:nvPr>
        </p:nvSpPr>
        <p:spPr>
          <a:xfrm>
            <a:off x="539552" y="1124744"/>
            <a:ext cx="8147248" cy="532765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000" b="1" dirty="0" smtClean="0">
                <a:solidFill>
                  <a:srgbClr val="FFFFFF"/>
                </a:solidFill>
                <a:cs typeface="B Nazanin" pitchFamily="2" charset="-78"/>
              </a:rPr>
              <a:t>الف) قیمت و مقدار اولیه را </a:t>
            </a:r>
            <a:r>
              <a:rPr lang="fa-IR" sz="4000" b="1" dirty="0" smtClean="0">
                <a:solidFill>
                  <a:srgbClr val="FFFF00"/>
                </a:solidFill>
                <a:cs typeface="B Nazanin" pitchFamily="2" charset="-78"/>
              </a:rPr>
              <a:t>پایه</a:t>
            </a:r>
            <a:r>
              <a:rPr lang="fa-IR" sz="4000" b="1" dirty="0" smtClean="0">
                <a:solidFill>
                  <a:srgbClr val="FFFFFF"/>
                </a:solidFill>
                <a:cs typeface="B Nazanin" pitchFamily="2" charset="-78"/>
              </a:rPr>
              <a:t> فرض کنیم: </a:t>
            </a:r>
          </a:p>
        </p:txBody>
      </p:sp>
      <p:cxnSp>
        <p:nvCxnSpPr>
          <p:cNvPr id="3" name="Straight Connector 2"/>
          <p:cNvCxnSpPr/>
          <p:nvPr/>
        </p:nvCxnSpPr>
        <p:spPr bwMode="auto">
          <a:xfrm>
            <a:off x="4139952" y="3965623"/>
            <a:ext cx="4680520" cy="72008"/>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4" name="TextBox 3"/>
          <p:cNvSpPr txBox="1"/>
          <p:nvPr/>
        </p:nvSpPr>
        <p:spPr>
          <a:xfrm>
            <a:off x="-108520" y="3356992"/>
            <a:ext cx="3816424" cy="9310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r" eaLnBrk="1" hangingPunct="1">
              <a:lnSpc>
                <a:spcPct val="150000"/>
              </a:lnSpc>
              <a:spcBef>
                <a:spcPct val="20000"/>
              </a:spcBef>
              <a:buClr>
                <a:schemeClr val="hlink"/>
              </a:buClr>
              <a:buSzPct val="70000"/>
              <a:buFont typeface="Wingdings" pitchFamily="2" charset="2"/>
              <a:buNone/>
              <a:defRPr sz="4000" b="1">
                <a:solidFill>
                  <a:srgbClr val="FFFFFF"/>
                </a:solidFill>
                <a:effectLst>
                  <a:outerShdw blurRad="38100" dist="38100" dir="2700000" algn="tl">
                    <a:srgbClr val="000000"/>
                  </a:outerShdw>
                </a:effectLst>
                <a:latin typeface="+mn-lt"/>
                <a:cs typeface="B Nazanin" pitchFamily="2" charset="-78"/>
              </a:defRPr>
            </a:lvl1pPr>
            <a:lvl2pPr marL="742950" indent="-285750" algn="r" eaLnBrk="0" hangingPunct="0">
              <a:spcBef>
                <a:spcPct val="20000"/>
              </a:spcBef>
              <a:buChar char="–"/>
              <a:defRPr sz="2800">
                <a:effectLst>
                  <a:outerShdw blurRad="38100" dist="38100" dir="2700000" algn="tl">
                    <a:srgbClr val="000000"/>
                  </a:outerShdw>
                </a:effectLst>
                <a:latin typeface="+mn-lt"/>
                <a:cs typeface="+mn-cs"/>
              </a:defRPr>
            </a:lvl2pPr>
            <a:lvl3pPr marL="1143000" indent="-228600" algn="r" eaLnBrk="0" hangingPunct="0">
              <a:spcBef>
                <a:spcPct val="20000"/>
              </a:spcBef>
              <a:buClr>
                <a:schemeClr val="tx2"/>
              </a:buClr>
              <a:buSzPct val="70000"/>
              <a:buFont typeface="Wingdings" pitchFamily="2" charset="2"/>
              <a:buChar char="u"/>
              <a:defRPr sz="2400">
                <a:effectLst>
                  <a:outerShdw blurRad="38100" dist="38100" dir="2700000" algn="tl">
                    <a:srgbClr val="000000"/>
                  </a:outerShdw>
                </a:effectLst>
                <a:latin typeface="+mn-lt"/>
                <a:cs typeface="+mn-cs"/>
              </a:defRPr>
            </a:lvl3pPr>
            <a:lvl4pPr marL="1600200" indent="-228600" algn="r" eaLnBrk="0" hangingPunct="0">
              <a:spcBef>
                <a:spcPct val="20000"/>
              </a:spcBef>
              <a:buChar char="–"/>
              <a:defRPr sz="2000">
                <a:effectLst>
                  <a:outerShdw blurRad="38100" dist="38100" dir="2700000" algn="tl">
                    <a:srgbClr val="000000"/>
                  </a:outerShdw>
                </a:effectLst>
                <a:latin typeface="+mn-lt"/>
                <a:cs typeface="+mn-cs"/>
              </a:defRPr>
            </a:lvl4pPr>
            <a:lvl5pPr marL="2057400" indent="-228600" algn="r" eaLnBrk="0" hangingPunct="0">
              <a:spcBef>
                <a:spcPct val="20000"/>
              </a:spcBef>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5pPr>
            <a:lvl6pPr marL="25146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6pPr>
            <a:lvl7pPr marL="29718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7pPr>
            <a:lvl8pPr marL="34290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8pPr>
            <a:lvl9pPr marL="38862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9pPr>
          </a:lstStyle>
          <a:p>
            <a:r>
              <a:rPr lang="fa-IR" dirty="0"/>
              <a:t>درصد تغییر قیمت</a:t>
            </a:r>
          </a:p>
        </p:txBody>
      </p:sp>
      <p:sp>
        <p:nvSpPr>
          <p:cNvPr id="7" name="TextBox 6"/>
          <p:cNvSpPr txBox="1"/>
          <p:nvPr/>
        </p:nvSpPr>
        <p:spPr>
          <a:xfrm>
            <a:off x="4644008" y="2924944"/>
            <a:ext cx="3816424" cy="9310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r" eaLnBrk="1" hangingPunct="1">
              <a:lnSpc>
                <a:spcPct val="150000"/>
              </a:lnSpc>
              <a:spcBef>
                <a:spcPct val="20000"/>
              </a:spcBef>
              <a:buClr>
                <a:schemeClr val="hlink"/>
              </a:buClr>
              <a:buSzPct val="70000"/>
              <a:buFont typeface="Wingdings" pitchFamily="2" charset="2"/>
              <a:buNone/>
              <a:defRPr sz="4000" b="1">
                <a:solidFill>
                  <a:srgbClr val="FFFFFF"/>
                </a:solidFill>
                <a:effectLst>
                  <a:outerShdw blurRad="38100" dist="38100" dir="2700000" algn="tl">
                    <a:srgbClr val="000000"/>
                  </a:outerShdw>
                </a:effectLst>
                <a:latin typeface="+mn-lt"/>
                <a:cs typeface="B Nazanin" pitchFamily="2" charset="-78"/>
              </a:defRPr>
            </a:lvl1pPr>
            <a:lvl2pPr marL="742950" indent="-285750" algn="r" eaLnBrk="0" hangingPunct="0">
              <a:spcBef>
                <a:spcPct val="20000"/>
              </a:spcBef>
              <a:buChar char="–"/>
              <a:defRPr sz="2800">
                <a:effectLst>
                  <a:outerShdw blurRad="38100" dist="38100" dir="2700000" algn="tl">
                    <a:srgbClr val="000000"/>
                  </a:outerShdw>
                </a:effectLst>
                <a:latin typeface="+mn-lt"/>
                <a:cs typeface="+mn-cs"/>
              </a:defRPr>
            </a:lvl2pPr>
            <a:lvl3pPr marL="1143000" indent="-228600" algn="r" eaLnBrk="0" hangingPunct="0">
              <a:spcBef>
                <a:spcPct val="20000"/>
              </a:spcBef>
              <a:buClr>
                <a:schemeClr val="tx2"/>
              </a:buClr>
              <a:buSzPct val="70000"/>
              <a:buFont typeface="Wingdings" pitchFamily="2" charset="2"/>
              <a:buChar char="u"/>
              <a:defRPr sz="2400">
                <a:effectLst>
                  <a:outerShdw blurRad="38100" dist="38100" dir="2700000" algn="tl">
                    <a:srgbClr val="000000"/>
                  </a:outerShdw>
                </a:effectLst>
                <a:latin typeface="+mn-lt"/>
                <a:cs typeface="+mn-cs"/>
              </a:defRPr>
            </a:lvl3pPr>
            <a:lvl4pPr marL="1600200" indent="-228600" algn="r" eaLnBrk="0" hangingPunct="0">
              <a:spcBef>
                <a:spcPct val="20000"/>
              </a:spcBef>
              <a:buChar char="–"/>
              <a:defRPr sz="2000">
                <a:effectLst>
                  <a:outerShdw blurRad="38100" dist="38100" dir="2700000" algn="tl">
                    <a:srgbClr val="000000"/>
                  </a:outerShdw>
                </a:effectLst>
                <a:latin typeface="+mn-lt"/>
                <a:cs typeface="+mn-cs"/>
              </a:defRPr>
            </a:lvl4pPr>
            <a:lvl5pPr marL="2057400" indent="-228600" algn="r" eaLnBrk="0" hangingPunct="0">
              <a:spcBef>
                <a:spcPct val="20000"/>
              </a:spcBef>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5pPr>
            <a:lvl6pPr marL="25146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6pPr>
            <a:lvl7pPr marL="29718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7pPr>
            <a:lvl8pPr marL="34290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8pPr>
            <a:lvl9pPr marL="38862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9pPr>
          </a:lstStyle>
          <a:p>
            <a:pPr algn="ctr"/>
            <a:r>
              <a:rPr lang="fa-IR" dirty="0"/>
              <a:t>میزان تغییر در قیمت</a:t>
            </a:r>
          </a:p>
        </p:txBody>
      </p:sp>
      <p:sp>
        <p:nvSpPr>
          <p:cNvPr id="8" name="TextBox 7"/>
          <p:cNvSpPr txBox="1"/>
          <p:nvPr/>
        </p:nvSpPr>
        <p:spPr>
          <a:xfrm>
            <a:off x="4860032" y="3861048"/>
            <a:ext cx="3816424" cy="9310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r" eaLnBrk="1" hangingPunct="1">
              <a:lnSpc>
                <a:spcPct val="150000"/>
              </a:lnSpc>
              <a:spcBef>
                <a:spcPct val="20000"/>
              </a:spcBef>
              <a:buClr>
                <a:schemeClr val="hlink"/>
              </a:buClr>
              <a:buSzPct val="70000"/>
              <a:buFont typeface="Wingdings" pitchFamily="2" charset="2"/>
              <a:buNone/>
              <a:defRPr sz="4000" b="1">
                <a:solidFill>
                  <a:srgbClr val="FFFFFF"/>
                </a:solidFill>
                <a:effectLst>
                  <a:outerShdw blurRad="38100" dist="38100" dir="2700000" algn="tl">
                    <a:srgbClr val="000000"/>
                  </a:outerShdw>
                </a:effectLst>
                <a:latin typeface="+mn-lt"/>
                <a:cs typeface="B Nazanin" pitchFamily="2" charset="-78"/>
              </a:defRPr>
            </a:lvl1pPr>
            <a:lvl2pPr marL="742950" indent="-285750" algn="r" eaLnBrk="0" hangingPunct="0">
              <a:spcBef>
                <a:spcPct val="20000"/>
              </a:spcBef>
              <a:buChar char="–"/>
              <a:defRPr sz="2800">
                <a:effectLst>
                  <a:outerShdw blurRad="38100" dist="38100" dir="2700000" algn="tl">
                    <a:srgbClr val="000000"/>
                  </a:outerShdw>
                </a:effectLst>
                <a:latin typeface="+mn-lt"/>
                <a:cs typeface="+mn-cs"/>
              </a:defRPr>
            </a:lvl2pPr>
            <a:lvl3pPr marL="1143000" indent="-228600" algn="r" eaLnBrk="0" hangingPunct="0">
              <a:spcBef>
                <a:spcPct val="20000"/>
              </a:spcBef>
              <a:buClr>
                <a:schemeClr val="tx2"/>
              </a:buClr>
              <a:buSzPct val="70000"/>
              <a:buFont typeface="Wingdings" pitchFamily="2" charset="2"/>
              <a:buChar char="u"/>
              <a:defRPr sz="2400">
                <a:effectLst>
                  <a:outerShdw blurRad="38100" dist="38100" dir="2700000" algn="tl">
                    <a:srgbClr val="000000"/>
                  </a:outerShdw>
                </a:effectLst>
                <a:latin typeface="+mn-lt"/>
                <a:cs typeface="+mn-cs"/>
              </a:defRPr>
            </a:lvl3pPr>
            <a:lvl4pPr marL="1600200" indent="-228600" algn="r" eaLnBrk="0" hangingPunct="0">
              <a:spcBef>
                <a:spcPct val="20000"/>
              </a:spcBef>
              <a:buChar char="–"/>
              <a:defRPr sz="2000">
                <a:effectLst>
                  <a:outerShdw blurRad="38100" dist="38100" dir="2700000" algn="tl">
                    <a:srgbClr val="000000"/>
                  </a:outerShdw>
                </a:effectLst>
                <a:latin typeface="+mn-lt"/>
                <a:cs typeface="+mn-cs"/>
              </a:defRPr>
            </a:lvl4pPr>
            <a:lvl5pPr marL="2057400" indent="-228600" algn="r" eaLnBrk="0" hangingPunct="0">
              <a:spcBef>
                <a:spcPct val="20000"/>
              </a:spcBef>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5pPr>
            <a:lvl6pPr marL="25146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6pPr>
            <a:lvl7pPr marL="29718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7pPr>
            <a:lvl8pPr marL="34290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8pPr>
            <a:lvl9pPr marL="38862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9pPr>
          </a:lstStyle>
          <a:p>
            <a:pPr algn="ctr"/>
            <a:r>
              <a:rPr lang="fa-IR" dirty="0"/>
              <a:t>قیمت اولیه</a:t>
            </a:r>
          </a:p>
        </p:txBody>
      </p:sp>
      <p:sp>
        <p:nvSpPr>
          <p:cNvPr id="9" name="TextBox 8"/>
          <p:cNvSpPr txBox="1"/>
          <p:nvPr/>
        </p:nvSpPr>
        <p:spPr>
          <a:xfrm>
            <a:off x="3563888" y="3501008"/>
            <a:ext cx="648072" cy="6737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0" indent="0" algn="r" eaLnBrk="1" hangingPunct="1">
              <a:lnSpc>
                <a:spcPct val="150000"/>
              </a:lnSpc>
              <a:spcBef>
                <a:spcPct val="20000"/>
              </a:spcBef>
              <a:buClr>
                <a:schemeClr val="hlink"/>
              </a:buClr>
              <a:buSzPct val="70000"/>
              <a:buFont typeface="Wingdings" pitchFamily="2" charset="2"/>
              <a:buNone/>
              <a:defRPr sz="4000" b="1">
                <a:solidFill>
                  <a:srgbClr val="FFFFFF"/>
                </a:solidFill>
                <a:effectLst>
                  <a:outerShdw blurRad="38100" dist="38100" dir="2700000" algn="tl">
                    <a:srgbClr val="000000"/>
                  </a:outerShdw>
                </a:effectLst>
                <a:latin typeface="+mn-lt"/>
                <a:cs typeface="B Nazanin" pitchFamily="2" charset="-78"/>
              </a:defRPr>
            </a:lvl1pPr>
            <a:lvl2pPr marL="742950" indent="-285750" algn="r" eaLnBrk="0" hangingPunct="0">
              <a:spcBef>
                <a:spcPct val="20000"/>
              </a:spcBef>
              <a:buChar char="–"/>
              <a:defRPr sz="2800">
                <a:effectLst>
                  <a:outerShdw blurRad="38100" dist="38100" dir="2700000" algn="tl">
                    <a:srgbClr val="000000"/>
                  </a:outerShdw>
                </a:effectLst>
                <a:latin typeface="+mn-lt"/>
                <a:cs typeface="+mn-cs"/>
              </a:defRPr>
            </a:lvl2pPr>
            <a:lvl3pPr marL="1143000" indent="-228600" algn="r" eaLnBrk="0" hangingPunct="0">
              <a:spcBef>
                <a:spcPct val="20000"/>
              </a:spcBef>
              <a:buClr>
                <a:schemeClr val="tx2"/>
              </a:buClr>
              <a:buSzPct val="70000"/>
              <a:buFont typeface="Wingdings" pitchFamily="2" charset="2"/>
              <a:buChar char="u"/>
              <a:defRPr sz="2400">
                <a:effectLst>
                  <a:outerShdw blurRad="38100" dist="38100" dir="2700000" algn="tl">
                    <a:srgbClr val="000000"/>
                  </a:outerShdw>
                </a:effectLst>
                <a:latin typeface="+mn-lt"/>
                <a:cs typeface="+mn-cs"/>
              </a:defRPr>
            </a:lvl3pPr>
            <a:lvl4pPr marL="1600200" indent="-228600" algn="r" eaLnBrk="0" hangingPunct="0">
              <a:spcBef>
                <a:spcPct val="20000"/>
              </a:spcBef>
              <a:buChar char="–"/>
              <a:defRPr sz="2000">
                <a:effectLst>
                  <a:outerShdw blurRad="38100" dist="38100" dir="2700000" algn="tl">
                    <a:srgbClr val="000000"/>
                  </a:outerShdw>
                </a:effectLst>
                <a:latin typeface="+mn-lt"/>
                <a:cs typeface="+mn-cs"/>
              </a:defRPr>
            </a:lvl4pPr>
            <a:lvl5pPr marL="2057400" indent="-228600" algn="r" eaLnBrk="0" hangingPunct="0">
              <a:spcBef>
                <a:spcPct val="20000"/>
              </a:spcBef>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5pPr>
            <a:lvl6pPr marL="25146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6pPr>
            <a:lvl7pPr marL="29718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7pPr>
            <a:lvl8pPr marL="34290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8pPr>
            <a:lvl9pPr marL="38862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9pPr>
          </a:lstStyle>
          <a:p>
            <a:pPr algn="ctr"/>
            <a:r>
              <a:rPr lang="fa-IR" sz="6000" dirty="0"/>
              <a:t>=</a:t>
            </a:r>
          </a:p>
        </p:txBody>
      </p:sp>
    </p:spTree>
    <p:extLst>
      <p:ext uri="{BB962C8B-B14F-4D97-AF65-F5344CB8AC3E}">
        <p14:creationId xmlns:p14="http://schemas.microsoft.com/office/powerpoint/2010/main" val="2069074080"/>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277813"/>
            <a:ext cx="8229600" cy="774700"/>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smtClean="0">
                <a:solidFill>
                  <a:srgbClr val="FF0000"/>
                </a:solidFill>
                <a:latin typeface="+mn-lt"/>
                <a:ea typeface="+mn-ea"/>
                <a:cs typeface="B Nazanin" pitchFamily="2" charset="-78"/>
              </a:rPr>
              <a:t>1-کشش </a:t>
            </a:r>
            <a:r>
              <a:rPr lang="fa-IR" sz="4800" b="1" dirty="0">
                <a:solidFill>
                  <a:srgbClr val="FF0000"/>
                </a:solidFill>
                <a:latin typeface="+mn-lt"/>
                <a:ea typeface="+mn-ea"/>
                <a:cs typeface="B Nazanin" pitchFamily="2" charset="-78"/>
              </a:rPr>
              <a:t>فاصله ای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sp>
        <p:nvSpPr>
          <p:cNvPr id="191491" name="Rectangle 3"/>
          <p:cNvSpPr>
            <a:spLocks noGrp="1" noChangeArrowheads="1"/>
          </p:cNvSpPr>
          <p:nvPr>
            <p:ph idx="1"/>
          </p:nvPr>
        </p:nvSpPr>
        <p:spPr>
          <a:xfrm>
            <a:off x="539552" y="1124744"/>
            <a:ext cx="8147248" cy="5327650"/>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000" b="1" dirty="0" smtClean="0">
                <a:solidFill>
                  <a:srgbClr val="FFFFFF"/>
                </a:solidFill>
                <a:cs typeface="B Nazanin" pitchFamily="2" charset="-78"/>
              </a:rPr>
              <a:t>الف) قیمت و مقدار اولیه را </a:t>
            </a:r>
            <a:r>
              <a:rPr lang="fa-IR" sz="4000" b="1" dirty="0" smtClean="0">
                <a:solidFill>
                  <a:srgbClr val="FFFF00"/>
                </a:solidFill>
                <a:cs typeface="B Nazanin" pitchFamily="2" charset="-78"/>
              </a:rPr>
              <a:t>پایه</a:t>
            </a:r>
            <a:r>
              <a:rPr lang="fa-IR" sz="4000" b="1" dirty="0" smtClean="0">
                <a:solidFill>
                  <a:srgbClr val="FFFFFF"/>
                </a:solidFill>
                <a:cs typeface="B Nazanin" pitchFamily="2" charset="-78"/>
              </a:rPr>
              <a:t> فرض کنیم: </a:t>
            </a:r>
          </a:p>
        </p:txBody>
      </p:sp>
      <p:cxnSp>
        <p:nvCxnSpPr>
          <p:cNvPr id="3" name="Straight Connector 2"/>
          <p:cNvCxnSpPr/>
          <p:nvPr/>
        </p:nvCxnSpPr>
        <p:spPr bwMode="auto">
          <a:xfrm>
            <a:off x="4572000" y="3965623"/>
            <a:ext cx="4464496" cy="72008"/>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4" name="TextBox 3"/>
          <p:cNvSpPr txBox="1"/>
          <p:nvPr/>
        </p:nvSpPr>
        <p:spPr>
          <a:xfrm>
            <a:off x="-324544" y="3356992"/>
            <a:ext cx="4464496" cy="9310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r" eaLnBrk="1" hangingPunct="1">
              <a:lnSpc>
                <a:spcPct val="150000"/>
              </a:lnSpc>
              <a:spcBef>
                <a:spcPct val="20000"/>
              </a:spcBef>
              <a:buClr>
                <a:schemeClr val="hlink"/>
              </a:buClr>
              <a:buSzPct val="70000"/>
              <a:buFont typeface="Wingdings" pitchFamily="2" charset="2"/>
              <a:buNone/>
              <a:defRPr sz="4000" b="1">
                <a:solidFill>
                  <a:srgbClr val="FFFFFF"/>
                </a:solidFill>
                <a:effectLst>
                  <a:outerShdw blurRad="38100" dist="38100" dir="2700000" algn="tl">
                    <a:srgbClr val="000000"/>
                  </a:outerShdw>
                </a:effectLst>
                <a:latin typeface="+mn-lt"/>
                <a:cs typeface="B Nazanin" pitchFamily="2" charset="-78"/>
              </a:defRPr>
            </a:lvl1pPr>
            <a:lvl2pPr marL="742950" indent="-285750" algn="r" eaLnBrk="0" hangingPunct="0">
              <a:spcBef>
                <a:spcPct val="20000"/>
              </a:spcBef>
              <a:buChar char="–"/>
              <a:defRPr sz="2800">
                <a:effectLst>
                  <a:outerShdw blurRad="38100" dist="38100" dir="2700000" algn="tl">
                    <a:srgbClr val="000000"/>
                  </a:outerShdw>
                </a:effectLst>
                <a:latin typeface="+mn-lt"/>
                <a:cs typeface="+mn-cs"/>
              </a:defRPr>
            </a:lvl2pPr>
            <a:lvl3pPr marL="1143000" indent="-228600" algn="r" eaLnBrk="0" hangingPunct="0">
              <a:spcBef>
                <a:spcPct val="20000"/>
              </a:spcBef>
              <a:buClr>
                <a:schemeClr val="tx2"/>
              </a:buClr>
              <a:buSzPct val="70000"/>
              <a:buFont typeface="Wingdings" pitchFamily="2" charset="2"/>
              <a:buChar char="u"/>
              <a:defRPr sz="2400">
                <a:effectLst>
                  <a:outerShdw blurRad="38100" dist="38100" dir="2700000" algn="tl">
                    <a:srgbClr val="000000"/>
                  </a:outerShdw>
                </a:effectLst>
                <a:latin typeface="+mn-lt"/>
                <a:cs typeface="+mn-cs"/>
              </a:defRPr>
            </a:lvl3pPr>
            <a:lvl4pPr marL="1600200" indent="-228600" algn="r" eaLnBrk="0" hangingPunct="0">
              <a:spcBef>
                <a:spcPct val="20000"/>
              </a:spcBef>
              <a:buChar char="–"/>
              <a:defRPr sz="2000">
                <a:effectLst>
                  <a:outerShdw blurRad="38100" dist="38100" dir="2700000" algn="tl">
                    <a:srgbClr val="000000"/>
                  </a:outerShdw>
                </a:effectLst>
                <a:latin typeface="+mn-lt"/>
                <a:cs typeface="+mn-cs"/>
              </a:defRPr>
            </a:lvl4pPr>
            <a:lvl5pPr marL="2057400" indent="-228600" algn="r" eaLnBrk="0" hangingPunct="0">
              <a:spcBef>
                <a:spcPct val="20000"/>
              </a:spcBef>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5pPr>
            <a:lvl6pPr marL="25146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6pPr>
            <a:lvl7pPr marL="29718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7pPr>
            <a:lvl8pPr marL="34290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8pPr>
            <a:lvl9pPr marL="38862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9pPr>
          </a:lstStyle>
          <a:p>
            <a:r>
              <a:rPr lang="fa-IR" dirty="0"/>
              <a:t>درصد تغییر </a:t>
            </a:r>
            <a:r>
              <a:rPr lang="fa-IR" dirty="0" smtClean="0"/>
              <a:t>مقدارتقاضا</a:t>
            </a:r>
            <a:endParaRPr lang="fa-IR" dirty="0"/>
          </a:p>
        </p:txBody>
      </p:sp>
      <p:sp>
        <p:nvSpPr>
          <p:cNvPr id="7" name="TextBox 6"/>
          <p:cNvSpPr txBox="1"/>
          <p:nvPr/>
        </p:nvSpPr>
        <p:spPr>
          <a:xfrm>
            <a:off x="3779912" y="2924944"/>
            <a:ext cx="5544616" cy="9310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r" eaLnBrk="1" hangingPunct="1">
              <a:lnSpc>
                <a:spcPct val="150000"/>
              </a:lnSpc>
              <a:spcBef>
                <a:spcPct val="20000"/>
              </a:spcBef>
              <a:buClr>
                <a:schemeClr val="hlink"/>
              </a:buClr>
              <a:buSzPct val="70000"/>
              <a:buFont typeface="Wingdings" pitchFamily="2" charset="2"/>
              <a:buNone/>
              <a:defRPr sz="4000" b="1">
                <a:solidFill>
                  <a:srgbClr val="FFFFFF"/>
                </a:solidFill>
                <a:effectLst>
                  <a:outerShdw blurRad="38100" dist="38100" dir="2700000" algn="tl">
                    <a:srgbClr val="000000"/>
                  </a:outerShdw>
                </a:effectLst>
                <a:latin typeface="+mn-lt"/>
                <a:cs typeface="B Nazanin" pitchFamily="2" charset="-78"/>
              </a:defRPr>
            </a:lvl1pPr>
            <a:lvl2pPr marL="742950" indent="-285750" algn="r" eaLnBrk="0" hangingPunct="0">
              <a:spcBef>
                <a:spcPct val="20000"/>
              </a:spcBef>
              <a:buChar char="–"/>
              <a:defRPr sz="2800">
                <a:effectLst>
                  <a:outerShdw blurRad="38100" dist="38100" dir="2700000" algn="tl">
                    <a:srgbClr val="000000"/>
                  </a:outerShdw>
                </a:effectLst>
                <a:latin typeface="+mn-lt"/>
                <a:cs typeface="+mn-cs"/>
              </a:defRPr>
            </a:lvl2pPr>
            <a:lvl3pPr marL="1143000" indent="-228600" algn="r" eaLnBrk="0" hangingPunct="0">
              <a:spcBef>
                <a:spcPct val="20000"/>
              </a:spcBef>
              <a:buClr>
                <a:schemeClr val="tx2"/>
              </a:buClr>
              <a:buSzPct val="70000"/>
              <a:buFont typeface="Wingdings" pitchFamily="2" charset="2"/>
              <a:buChar char="u"/>
              <a:defRPr sz="2400">
                <a:effectLst>
                  <a:outerShdw blurRad="38100" dist="38100" dir="2700000" algn="tl">
                    <a:srgbClr val="000000"/>
                  </a:outerShdw>
                </a:effectLst>
                <a:latin typeface="+mn-lt"/>
                <a:cs typeface="+mn-cs"/>
              </a:defRPr>
            </a:lvl3pPr>
            <a:lvl4pPr marL="1600200" indent="-228600" algn="r" eaLnBrk="0" hangingPunct="0">
              <a:spcBef>
                <a:spcPct val="20000"/>
              </a:spcBef>
              <a:buChar char="–"/>
              <a:defRPr sz="2000">
                <a:effectLst>
                  <a:outerShdw blurRad="38100" dist="38100" dir="2700000" algn="tl">
                    <a:srgbClr val="000000"/>
                  </a:outerShdw>
                </a:effectLst>
                <a:latin typeface="+mn-lt"/>
                <a:cs typeface="+mn-cs"/>
              </a:defRPr>
            </a:lvl4pPr>
            <a:lvl5pPr marL="2057400" indent="-228600" algn="r" eaLnBrk="0" hangingPunct="0">
              <a:spcBef>
                <a:spcPct val="20000"/>
              </a:spcBef>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5pPr>
            <a:lvl6pPr marL="25146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6pPr>
            <a:lvl7pPr marL="29718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7pPr>
            <a:lvl8pPr marL="34290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8pPr>
            <a:lvl9pPr marL="38862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9pPr>
          </a:lstStyle>
          <a:p>
            <a:pPr algn="ctr"/>
            <a:r>
              <a:rPr lang="fa-IR" dirty="0"/>
              <a:t>میزان تغییر </a:t>
            </a:r>
            <a:r>
              <a:rPr lang="fa-IR" dirty="0" smtClean="0"/>
              <a:t>در مقدار تقاضا</a:t>
            </a:r>
            <a:endParaRPr lang="fa-IR" dirty="0"/>
          </a:p>
        </p:txBody>
      </p:sp>
      <p:sp>
        <p:nvSpPr>
          <p:cNvPr id="8" name="TextBox 7"/>
          <p:cNvSpPr txBox="1"/>
          <p:nvPr/>
        </p:nvSpPr>
        <p:spPr>
          <a:xfrm>
            <a:off x="4788024" y="3861048"/>
            <a:ext cx="3816424" cy="93102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0" indent="0" algn="r" eaLnBrk="1" hangingPunct="1">
              <a:lnSpc>
                <a:spcPct val="150000"/>
              </a:lnSpc>
              <a:spcBef>
                <a:spcPct val="20000"/>
              </a:spcBef>
              <a:buClr>
                <a:schemeClr val="hlink"/>
              </a:buClr>
              <a:buSzPct val="70000"/>
              <a:buFont typeface="Wingdings" pitchFamily="2" charset="2"/>
              <a:buNone/>
              <a:defRPr sz="4000" b="1">
                <a:solidFill>
                  <a:srgbClr val="FFFFFF"/>
                </a:solidFill>
                <a:effectLst>
                  <a:outerShdw blurRad="38100" dist="38100" dir="2700000" algn="tl">
                    <a:srgbClr val="000000"/>
                  </a:outerShdw>
                </a:effectLst>
                <a:latin typeface="+mn-lt"/>
                <a:cs typeface="B Nazanin" pitchFamily="2" charset="-78"/>
              </a:defRPr>
            </a:lvl1pPr>
            <a:lvl2pPr marL="742950" indent="-285750" algn="r" eaLnBrk="0" hangingPunct="0">
              <a:spcBef>
                <a:spcPct val="20000"/>
              </a:spcBef>
              <a:buChar char="–"/>
              <a:defRPr sz="2800">
                <a:effectLst>
                  <a:outerShdw blurRad="38100" dist="38100" dir="2700000" algn="tl">
                    <a:srgbClr val="000000"/>
                  </a:outerShdw>
                </a:effectLst>
                <a:latin typeface="+mn-lt"/>
                <a:cs typeface="+mn-cs"/>
              </a:defRPr>
            </a:lvl2pPr>
            <a:lvl3pPr marL="1143000" indent="-228600" algn="r" eaLnBrk="0" hangingPunct="0">
              <a:spcBef>
                <a:spcPct val="20000"/>
              </a:spcBef>
              <a:buClr>
                <a:schemeClr val="tx2"/>
              </a:buClr>
              <a:buSzPct val="70000"/>
              <a:buFont typeface="Wingdings" pitchFamily="2" charset="2"/>
              <a:buChar char="u"/>
              <a:defRPr sz="2400">
                <a:effectLst>
                  <a:outerShdw blurRad="38100" dist="38100" dir="2700000" algn="tl">
                    <a:srgbClr val="000000"/>
                  </a:outerShdw>
                </a:effectLst>
                <a:latin typeface="+mn-lt"/>
                <a:cs typeface="+mn-cs"/>
              </a:defRPr>
            </a:lvl3pPr>
            <a:lvl4pPr marL="1600200" indent="-228600" algn="r" eaLnBrk="0" hangingPunct="0">
              <a:spcBef>
                <a:spcPct val="20000"/>
              </a:spcBef>
              <a:buChar char="–"/>
              <a:defRPr sz="2000">
                <a:effectLst>
                  <a:outerShdw blurRad="38100" dist="38100" dir="2700000" algn="tl">
                    <a:srgbClr val="000000"/>
                  </a:outerShdw>
                </a:effectLst>
                <a:latin typeface="+mn-lt"/>
                <a:cs typeface="+mn-cs"/>
              </a:defRPr>
            </a:lvl4pPr>
            <a:lvl5pPr marL="2057400" indent="-228600" algn="r" eaLnBrk="0" hangingPunct="0">
              <a:spcBef>
                <a:spcPct val="20000"/>
              </a:spcBef>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5pPr>
            <a:lvl6pPr marL="25146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6pPr>
            <a:lvl7pPr marL="29718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7pPr>
            <a:lvl8pPr marL="34290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8pPr>
            <a:lvl9pPr marL="38862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9pPr>
          </a:lstStyle>
          <a:p>
            <a:pPr algn="ctr"/>
            <a:r>
              <a:rPr lang="fa-IR" dirty="0" smtClean="0"/>
              <a:t>تقاضای اولیه</a:t>
            </a:r>
            <a:endParaRPr lang="fa-IR" dirty="0"/>
          </a:p>
        </p:txBody>
      </p:sp>
      <p:sp>
        <p:nvSpPr>
          <p:cNvPr id="9" name="TextBox 8"/>
          <p:cNvSpPr txBox="1"/>
          <p:nvPr/>
        </p:nvSpPr>
        <p:spPr>
          <a:xfrm>
            <a:off x="3923928" y="3501008"/>
            <a:ext cx="648072" cy="6737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marL="0" indent="0" algn="r" eaLnBrk="1" hangingPunct="1">
              <a:lnSpc>
                <a:spcPct val="150000"/>
              </a:lnSpc>
              <a:spcBef>
                <a:spcPct val="20000"/>
              </a:spcBef>
              <a:buClr>
                <a:schemeClr val="hlink"/>
              </a:buClr>
              <a:buSzPct val="70000"/>
              <a:buFont typeface="Wingdings" pitchFamily="2" charset="2"/>
              <a:buNone/>
              <a:defRPr sz="4000" b="1">
                <a:solidFill>
                  <a:srgbClr val="FFFFFF"/>
                </a:solidFill>
                <a:effectLst>
                  <a:outerShdw blurRad="38100" dist="38100" dir="2700000" algn="tl">
                    <a:srgbClr val="000000"/>
                  </a:outerShdw>
                </a:effectLst>
                <a:latin typeface="+mn-lt"/>
                <a:cs typeface="B Nazanin" pitchFamily="2" charset="-78"/>
              </a:defRPr>
            </a:lvl1pPr>
            <a:lvl2pPr marL="742950" indent="-285750" algn="r" eaLnBrk="0" hangingPunct="0">
              <a:spcBef>
                <a:spcPct val="20000"/>
              </a:spcBef>
              <a:buChar char="–"/>
              <a:defRPr sz="2800">
                <a:effectLst>
                  <a:outerShdw blurRad="38100" dist="38100" dir="2700000" algn="tl">
                    <a:srgbClr val="000000"/>
                  </a:outerShdw>
                </a:effectLst>
                <a:latin typeface="+mn-lt"/>
                <a:cs typeface="+mn-cs"/>
              </a:defRPr>
            </a:lvl2pPr>
            <a:lvl3pPr marL="1143000" indent="-228600" algn="r" eaLnBrk="0" hangingPunct="0">
              <a:spcBef>
                <a:spcPct val="20000"/>
              </a:spcBef>
              <a:buClr>
                <a:schemeClr val="tx2"/>
              </a:buClr>
              <a:buSzPct val="70000"/>
              <a:buFont typeface="Wingdings" pitchFamily="2" charset="2"/>
              <a:buChar char="u"/>
              <a:defRPr sz="2400">
                <a:effectLst>
                  <a:outerShdw blurRad="38100" dist="38100" dir="2700000" algn="tl">
                    <a:srgbClr val="000000"/>
                  </a:outerShdw>
                </a:effectLst>
                <a:latin typeface="+mn-lt"/>
                <a:cs typeface="+mn-cs"/>
              </a:defRPr>
            </a:lvl3pPr>
            <a:lvl4pPr marL="1600200" indent="-228600" algn="r" eaLnBrk="0" hangingPunct="0">
              <a:spcBef>
                <a:spcPct val="20000"/>
              </a:spcBef>
              <a:buChar char="–"/>
              <a:defRPr sz="2000">
                <a:effectLst>
                  <a:outerShdw blurRad="38100" dist="38100" dir="2700000" algn="tl">
                    <a:srgbClr val="000000"/>
                  </a:outerShdw>
                </a:effectLst>
                <a:latin typeface="+mn-lt"/>
                <a:cs typeface="+mn-cs"/>
              </a:defRPr>
            </a:lvl4pPr>
            <a:lvl5pPr marL="2057400" indent="-228600" algn="r" eaLnBrk="0" hangingPunct="0">
              <a:spcBef>
                <a:spcPct val="20000"/>
              </a:spcBef>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5pPr>
            <a:lvl6pPr marL="25146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6pPr>
            <a:lvl7pPr marL="29718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7pPr>
            <a:lvl8pPr marL="34290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8pPr>
            <a:lvl9pPr marL="3886200" indent="-228600" fontAlgn="base">
              <a:spcBef>
                <a:spcPct val="20000"/>
              </a:spcBef>
              <a:spcAft>
                <a:spcPct val="0"/>
              </a:spcAft>
              <a:buClr>
                <a:schemeClr val="folHlink"/>
              </a:buClr>
              <a:buSzPct val="70000"/>
              <a:buFont typeface="Wingdings" pitchFamily="2" charset="2"/>
              <a:buChar char="u"/>
              <a:defRPr sz="2000">
                <a:effectLst>
                  <a:outerShdw blurRad="38100" dist="38100" dir="2700000" algn="tl">
                    <a:srgbClr val="000000"/>
                  </a:outerShdw>
                </a:effectLst>
                <a:latin typeface="+mn-lt"/>
                <a:cs typeface="+mn-cs"/>
              </a:defRPr>
            </a:lvl9pPr>
          </a:lstStyle>
          <a:p>
            <a:pPr algn="ctr"/>
            <a:r>
              <a:rPr lang="fa-IR" sz="6000" dirty="0"/>
              <a:t>=</a:t>
            </a:r>
          </a:p>
        </p:txBody>
      </p:sp>
    </p:spTree>
    <p:extLst>
      <p:ext uri="{BB962C8B-B14F-4D97-AF65-F5344CB8AC3E}">
        <p14:creationId xmlns:p14="http://schemas.microsoft.com/office/powerpoint/2010/main" val="3045374129"/>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39628"/>
            <a:ext cx="9144000" cy="6858000"/>
            <a:chOff x="0" y="0"/>
            <a:chExt cx="9144000" cy="6858000"/>
          </a:xfrm>
        </p:grpSpPr>
        <p:sp>
          <p:nvSpPr>
            <p:cNvPr id="3" name="Rectangle 2"/>
            <p:cNvSpPr/>
            <p:nvPr/>
          </p:nvSpPr>
          <p:spPr bwMode="auto">
            <a:xfrm>
              <a:off x="0" y="0"/>
              <a:ext cx="9144000" cy="68580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pic>
          <p:nvPicPr>
            <p:cNvPr id="228356" name="Picture 4" descr="a129"/>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16937"/>
            <a:stretch/>
          </p:blipFill>
          <p:spPr bwMode="auto">
            <a:xfrm>
              <a:off x="0" y="12244"/>
              <a:ext cx="6458613" cy="5734050"/>
            </a:xfrm>
            <a:prstGeom prst="rect">
              <a:avLst/>
            </a:prstGeom>
            <a:noFill/>
            <a:ln w="9525">
              <a:noFill/>
              <a:miter lim="800000"/>
              <a:headEnd/>
              <a:tailEnd/>
            </a:ln>
          </p:spPr>
        </p:pic>
        <p:sp>
          <p:nvSpPr>
            <p:cNvPr id="2" name="Left Brace 1"/>
            <p:cNvSpPr/>
            <p:nvPr/>
          </p:nvSpPr>
          <p:spPr bwMode="auto">
            <a:xfrm rot="16200000">
              <a:off x="1295636" y="4239824"/>
              <a:ext cx="216024" cy="576064"/>
            </a:xfrm>
            <a:prstGeom prst="leftBrace">
              <a:avLst>
                <a:gd name="adj1" fmla="val 10979"/>
                <a:gd name="adj2" fmla="val 50000"/>
              </a:avLst>
            </a:prstGeom>
            <a:no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grpSp>
      <p:sp>
        <p:nvSpPr>
          <p:cNvPr id="16" name="Rectangle 15"/>
          <p:cNvSpPr/>
          <p:nvPr/>
        </p:nvSpPr>
        <p:spPr>
          <a:xfrm>
            <a:off x="2915816" y="908720"/>
            <a:ext cx="5684781" cy="2308324"/>
          </a:xfrm>
          <a:prstGeom prst="rect">
            <a:avLst/>
          </a:prstGeom>
        </p:spPr>
        <p:txBody>
          <a:bodyPr wrap="square">
            <a:spAutoFit/>
          </a:bodyPr>
          <a:lstStyle/>
          <a:p>
            <a:pPr>
              <a:lnSpc>
                <a:spcPct val="150000"/>
              </a:lnSpc>
            </a:pPr>
            <a:r>
              <a:rPr lang="fa-IR" sz="2400" b="1" dirty="0">
                <a:solidFill>
                  <a:srgbClr val="000000"/>
                </a:solidFill>
                <a:cs typeface="B Nazanin" pitchFamily="2" charset="-78"/>
              </a:rPr>
              <a:t>قیمت </a:t>
            </a:r>
            <a:r>
              <a:rPr lang="fa-IR" sz="2400" b="1" dirty="0">
                <a:solidFill>
                  <a:srgbClr val="FF0000"/>
                </a:solidFill>
                <a:cs typeface="B Nazanin" pitchFamily="2" charset="-78"/>
              </a:rPr>
              <a:t>پایه</a:t>
            </a:r>
            <a:r>
              <a:rPr lang="fa-IR" sz="2400" b="1" dirty="0">
                <a:solidFill>
                  <a:srgbClr val="000000"/>
                </a:solidFill>
                <a:cs typeface="B Nazanin" pitchFamily="2" charset="-78"/>
              </a:rPr>
              <a:t> 190 = 2 ÷ 380 = 180 + 200 :   </a:t>
            </a:r>
            <a:r>
              <a:rPr lang="fa-IR" sz="2400" b="1" dirty="0">
                <a:solidFill>
                  <a:schemeClr val="bg1"/>
                </a:solidFill>
                <a:cs typeface="B Nazanin" pitchFamily="2" charset="-78"/>
              </a:rPr>
              <a:t>قیمت</a:t>
            </a:r>
          </a:p>
          <a:p>
            <a:pPr>
              <a:lnSpc>
                <a:spcPct val="150000"/>
              </a:lnSpc>
            </a:pPr>
            <a:r>
              <a:rPr lang="fa-IR" sz="2400" b="1" dirty="0">
                <a:solidFill>
                  <a:srgbClr val="000000"/>
                </a:solidFill>
                <a:cs typeface="B Nazanin" pitchFamily="2" charset="-78"/>
              </a:rPr>
              <a:t>مقدار </a:t>
            </a:r>
            <a:r>
              <a:rPr lang="fa-IR" sz="2400" b="1" dirty="0">
                <a:solidFill>
                  <a:srgbClr val="FF0000"/>
                </a:solidFill>
                <a:cs typeface="B Nazanin" pitchFamily="2" charset="-78"/>
              </a:rPr>
              <a:t>پایه</a:t>
            </a:r>
            <a:r>
              <a:rPr lang="fa-IR" sz="2400" b="1" dirty="0">
                <a:solidFill>
                  <a:srgbClr val="000000"/>
                </a:solidFill>
                <a:cs typeface="B Nazanin" pitchFamily="2" charset="-78"/>
              </a:rPr>
              <a:t> 3 = 2 ÷ 6 = 4 + 2 :  </a:t>
            </a:r>
            <a:r>
              <a:rPr lang="fa-IR" sz="2400" b="1" dirty="0">
                <a:solidFill>
                  <a:schemeClr val="bg1"/>
                </a:solidFill>
                <a:cs typeface="B Nazanin" pitchFamily="2" charset="-78"/>
              </a:rPr>
              <a:t>مقدار </a:t>
            </a:r>
          </a:p>
          <a:p>
            <a:pPr>
              <a:lnSpc>
                <a:spcPct val="150000"/>
              </a:lnSpc>
            </a:pPr>
            <a:r>
              <a:rPr lang="fa-IR" sz="2400" b="1" dirty="0" smtClean="0">
                <a:solidFill>
                  <a:srgbClr val="000000"/>
                </a:solidFill>
                <a:cs typeface="B Nazanin" pitchFamily="2" charset="-78"/>
              </a:rPr>
              <a:t>10/5-  </a:t>
            </a:r>
            <a:r>
              <a:rPr lang="fa-IR" sz="2400" b="1" dirty="0">
                <a:solidFill>
                  <a:srgbClr val="000000"/>
                </a:solidFill>
                <a:cs typeface="B Nazanin" pitchFamily="2" charset="-78"/>
              </a:rPr>
              <a:t>%   =  190  ÷  20-</a:t>
            </a:r>
          </a:p>
          <a:p>
            <a:pPr>
              <a:lnSpc>
                <a:spcPct val="150000"/>
              </a:lnSpc>
            </a:pPr>
            <a:r>
              <a:rPr lang="fa-IR" sz="2400" b="1" dirty="0">
                <a:solidFill>
                  <a:srgbClr val="000000"/>
                </a:solidFill>
                <a:cs typeface="B Nazanin" pitchFamily="2" charset="-78"/>
              </a:rPr>
              <a:t>66 %  =  3  ÷  2</a:t>
            </a:r>
          </a:p>
        </p:txBody>
      </p:sp>
      <mc:AlternateContent xmlns:mc="http://schemas.openxmlformats.org/markup-compatibility/2006" xmlns:a14="http://schemas.microsoft.com/office/drawing/2010/main">
        <mc:Choice Requires="a14">
          <p:sp>
            <p:nvSpPr>
              <p:cNvPr id="6" name="TextBox 5"/>
              <p:cNvSpPr txBox="1"/>
              <p:nvPr/>
            </p:nvSpPr>
            <p:spPr>
              <a:xfrm>
                <a:off x="2627784" y="90804"/>
                <a:ext cx="5688632" cy="889924"/>
              </a:xfrm>
              <a:prstGeom prst="rect">
                <a:avLst/>
              </a:prstGeom>
              <a:noFill/>
            </p:spPr>
            <p:txBody>
              <a:bodyPr wrap="square" rtlCol="0">
                <a:spAutoFit/>
              </a:bodyPr>
              <a:lstStyle/>
              <a:p>
                <a:pPr algn="l" rtl="0"/>
                <a14:m>
                  <m:oMath xmlns:m="http://schemas.openxmlformats.org/officeDocument/2006/math">
                    <m:f>
                      <m:fPr>
                        <m:ctrlPr>
                          <a:rPr lang="en-US" sz="3600" i="1" smtClean="0">
                            <a:solidFill>
                              <a:srgbClr val="000000"/>
                            </a:solidFill>
                            <a:latin typeface="Cambria Math" panose="02040503050406030204" pitchFamily="18" charset="0"/>
                          </a:rPr>
                        </m:ctrlPr>
                      </m:fPr>
                      <m:num>
                        <m:r>
                          <a:rPr lang="en-US" sz="3600" i="0" smtClean="0">
                            <a:solidFill>
                              <a:srgbClr val="000000"/>
                            </a:solidFill>
                            <a:latin typeface="Cambria Math"/>
                            <a:ea typeface="Cambria Math"/>
                          </a:rPr>
                          <m:t>∆</m:t>
                        </m:r>
                        <m:r>
                          <m:rPr>
                            <m:sty m:val="p"/>
                          </m:rPr>
                          <a:rPr lang="en-US" sz="3600" b="0" i="0" smtClean="0">
                            <a:solidFill>
                              <a:srgbClr val="000000"/>
                            </a:solidFill>
                            <a:latin typeface="Cambria Math"/>
                            <a:ea typeface="Cambria Math"/>
                          </a:rPr>
                          <m:t>P</m:t>
                        </m:r>
                      </m:num>
                      <m:den>
                        <m:r>
                          <m:rPr>
                            <m:sty m:val="p"/>
                          </m:rPr>
                          <a:rPr lang="en-US" sz="3600" b="0" i="0" smtClean="0">
                            <a:solidFill>
                              <a:srgbClr val="000000"/>
                            </a:solidFill>
                            <a:latin typeface="Cambria Math"/>
                          </a:rPr>
                          <m:t>P</m:t>
                        </m:r>
                      </m:den>
                    </m:f>
                  </m:oMath>
                </a14:m>
                <a:r>
                  <a:rPr lang="en-US" sz="3600" dirty="0" smtClean="0">
                    <a:solidFill>
                      <a:srgbClr val="000000"/>
                    </a:solidFill>
                  </a:rPr>
                  <a:t>=</a:t>
                </a:r>
                <a14:m>
                  <m:oMath xmlns:m="http://schemas.openxmlformats.org/officeDocument/2006/math">
                    <m:f>
                      <m:fPr>
                        <m:ctrlPr>
                          <a:rPr lang="en-US" sz="3600" i="1" dirty="0" smtClean="0">
                            <a:solidFill>
                              <a:srgbClr val="000000"/>
                            </a:solidFill>
                            <a:latin typeface="Cambria Math" panose="02040503050406030204" pitchFamily="18" charset="0"/>
                          </a:rPr>
                        </m:ctrlPr>
                      </m:fPr>
                      <m:num>
                        <m:r>
                          <a:rPr lang="en-US" sz="3600" b="0" i="1" dirty="0" smtClean="0">
                            <a:solidFill>
                              <a:srgbClr val="000000"/>
                            </a:solidFill>
                            <a:latin typeface="Cambria Math"/>
                          </a:rPr>
                          <m:t>180</m:t>
                        </m:r>
                        <m:r>
                          <a:rPr lang="en-US" sz="3600" b="0" i="1" dirty="0" smtClean="0">
                            <a:solidFill>
                              <a:srgbClr val="000000"/>
                            </a:solidFill>
                            <a:latin typeface="Cambria Math"/>
                          </a:rPr>
                          <m:t>−</m:t>
                        </m:r>
                        <m:r>
                          <a:rPr lang="en-US" sz="3600" b="0" i="1" dirty="0" smtClean="0">
                            <a:solidFill>
                              <a:srgbClr val="000000"/>
                            </a:solidFill>
                            <a:latin typeface="Cambria Math"/>
                          </a:rPr>
                          <m:t>200</m:t>
                        </m:r>
                      </m:num>
                      <m:den>
                        <m:r>
                          <a:rPr lang="en-US" sz="3600" b="0" i="1" dirty="0" smtClean="0">
                            <a:solidFill>
                              <a:srgbClr val="000000"/>
                            </a:solidFill>
                            <a:latin typeface="Cambria Math"/>
                          </a:rPr>
                          <m:t>200</m:t>
                        </m:r>
                      </m:den>
                    </m:f>
                  </m:oMath>
                </a14:m>
                <a:r>
                  <a:rPr lang="en-US" sz="3600" dirty="0">
                    <a:solidFill>
                      <a:srgbClr val="000000"/>
                    </a:solidFill>
                  </a:rPr>
                  <a:t>=</a:t>
                </a:r>
                <a14:m>
                  <m:oMath xmlns:m="http://schemas.openxmlformats.org/officeDocument/2006/math">
                    <m:f>
                      <m:fPr>
                        <m:ctrlPr>
                          <a:rPr lang="en-US" sz="3600" i="1" dirty="0" smtClean="0">
                            <a:solidFill>
                              <a:srgbClr val="000000"/>
                            </a:solidFill>
                            <a:latin typeface="Cambria Math" panose="02040503050406030204" pitchFamily="18" charset="0"/>
                          </a:rPr>
                        </m:ctrlPr>
                      </m:fPr>
                      <m:num>
                        <m:r>
                          <a:rPr lang="en-US" sz="3600" b="0" i="1" dirty="0" smtClean="0">
                            <a:solidFill>
                              <a:srgbClr val="000000"/>
                            </a:solidFill>
                            <a:latin typeface="Cambria Math"/>
                          </a:rPr>
                          <m:t>−</m:t>
                        </m:r>
                        <m:r>
                          <a:rPr lang="en-US" sz="3600" b="0" i="1" dirty="0" smtClean="0">
                            <a:solidFill>
                              <a:srgbClr val="000000"/>
                            </a:solidFill>
                            <a:latin typeface="Cambria Math"/>
                          </a:rPr>
                          <m:t>20</m:t>
                        </m:r>
                      </m:num>
                      <m:den>
                        <m:r>
                          <a:rPr lang="en-US" sz="3600" b="0" i="1" dirty="0" smtClean="0">
                            <a:solidFill>
                              <a:srgbClr val="000000"/>
                            </a:solidFill>
                            <a:latin typeface="Cambria Math"/>
                          </a:rPr>
                          <m:t>200</m:t>
                        </m:r>
                      </m:den>
                    </m:f>
                  </m:oMath>
                </a14:m>
                <a:r>
                  <a:rPr lang="en-US" sz="3600" dirty="0" smtClean="0">
                    <a:solidFill>
                      <a:srgbClr val="000000"/>
                    </a:solidFill>
                  </a:rPr>
                  <a:t>=-%10</a:t>
                </a:r>
                <a:endParaRPr lang="en-US" sz="3600" dirty="0">
                  <a:solidFill>
                    <a:srgbClr val="0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627784" y="90804"/>
                <a:ext cx="5688632" cy="889924"/>
              </a:xfrm>
              <a:prstGeom prst="rect">
                <a:avLst/>
              </a:prstGeom>
              <a:blipFill rotWithShape="1">
                <a:blip r:embed="rId4"/>
                <a:stretch>
                  <a:fillRect b="-95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275856" y="1179903"/>
                <a:ext cx="4680520" cy="952953"/>
              </a:xfrm>
              <a:prstGeom prst="rect">
                <a:avLst/>
              </a:prstGeom>
              <a:noFill/>
            </p:spPr>
            <p:txBody>
              <a:bodyPr wrap="square" rtlCol="0">
                <a:spAutoFit/>
              </a:bodyPr>
              <a:lstStyle/>
              <a:p>
                <a:pPr algn="l" rtl="0"/>
                <a14:m>
                  <m:oMath xmlns:m="http://schemas.openxmlformats.org/officeDocument/2006/math">
                    <m:f>
                      <m:fPr>
                        <m:ctrlPr>
                          <a:rPr lang="en-US" sz="3600" i="1" smtClean="0">
                            <a:solidFill>
                              <a:srgbClr val="000000"/>
                            </a:solidFill>
                            <a:latin typeface="Cambria Math" panose="02040503050406030204" pitchFamily="18" charset="0"/>
                          </a:rPr>
                        </m:ctrlPr>
                      </m:fPr>
                      <m:num>
                        <m:r>
                          <a:rPr lang="en-US" sz="3600" i="0" smtClean="0">
                            <a:solidFill>
                              <a:srgbClr val="000000"/>
                            </a:solidFill>
                            <a:latin typeface="Cambria Math"/>
                            <a:ea typeface="Cambria Math"/>
                          </a:rPr>
                          <m:t>∆</m:t>
                        </m:r>
                        <m:r>
                          <m:rPr>
                            <m:sty m:val="p"/>
                          </m:rPr>
                          <a:rPr lang="en-US" sz="3600" b="0" i="0" smtClean="0">
                            <a:solidFill>
                              <a:srgbClr val="000000"/>
                            </a:solidFill>
                            <a:latin typeface="Cambria Math"/>
                            <a:ea typeface="Cambria Math"/>
                          </a:rPr>
                          <m:t>Q</m:t>
                        </m:r>
                      </m:num>
                      <m:den>
                        <m:r>
                          <m:rPr>
                            <m:sty m:val="p"/>
                          </m:rPr>
                          <a:rPr lang="en-US" sz="3600" b="0" i="0" smtClean="0">
                            <a:solidFill>
                              <a:srgbClr val="000000"/>
                            </a:solidFill>
                            <a:latin typeface="Cambria Math"/>
                          </a:rPr>
                          <m:t>Q</m:t>
                        </m:r>
                      </m:den>
                    </m:f>
                  </m:oMath>
                </a14:m>
                <a:r>
                  <a:rPr lang="en-US" sz="3600" dirty="0" smtClean="0">
                    <a:solidFill>
                      <a:srgbClr val="000000"/>
                    </a:solidFill>
                  </a:rPr>
                  <a:t>=</a:t>
                </a:r>
                <a14:m>
                  <m:oMath xmlns:m="http://schemas.openxmlformats.org/officeDocument/2006/math">
                    <m:f>
                      <m:fPr>
                        <m:ctrlPr>
                          <a:rPr lang="en-US" sz="3600" i="1" dirty="0" smtClean="0">
                            <a:solidFill>
                              <a:srgbClr val="000000"/>
                            </a:solidFill>
                            <a:latin typeface="Cambria Math" panose="02040503050406030204" pitchFamily="18" charset="0"/>
                          </a:rPr>
                        </m:ctrlPr>
                      </m:fPr>
                      <m:num>
                        <m:r>
                          <a:rPr lang="en-US" sz="3600" b="0" i="1" dirty="0" smtClean="0">
                            <a:solidFill>
                              <a:srgbClr val="000000"/>
                            </a:solidFill>
                            <a:latin typeface="Cambria Math"/>
                          </a:rPr>
                          <m:t>4</m:t>
                        </m:r>
                        <m:r>
                          <a:rPr lang="en-US" sz="3600" b="0" i="1" dirty="0" smtClean="0">
                            <a:solidFill>
                              <a:srgbClr val="000000"/>
                            </a:solidFill>
                            <a:latin typeface="Cambria Math"/>
                          </a:rPr>
                          <m:t>−</m:t>
                        </m:r>
                        <m:r>
                          <a:rPr lang="en-US" sz="3600" b="0" i="1" dirty="0" smtClean="0">
                            <a:solidFill>
                              <a:srgbClr val="000000"/>
                            </a:solidFill>
                            <a:latin typeface="Cambria Math"/>
                          </a:rPr>
                          <m:t>2</m:t>
                        </m:r>
                      </m:num>
                      <m:den>
                        <m:r>
                          <a:rPr lang="en-US" sz="3600" b="0" i="1" dirty="0" smtClean="0">
                            <a:solidFill>
                              <a:srgbClr val="000000"/>
                            </a:solidFill>
                            <a:latin typeface="Cambria Math"/>
                          </a:rPr>
                          <m:t>2</m:t>
                        </m:r>
                      </m:den>
                    </m:f>
                  </m:oMath>
                </a14:m>
                <a:r>
                  <a:rPr lang="en-US" sz="3600" dirty="0">
                    <a:solidFill>
                      <a:srgbClr val="000000"/>
                    </a:solidFill>
                  </a:rPr>
                  <a:t>=</a:t>
                </a:r>
                <a:r>
                  <a:rPr lang="en-US" sz="3600" dirty="0" smtClean="0">
                    <a:solidFill>
                      <a:srgbClr val="000000"/>
                    </a:solidFill>
                  </a:rPr>
                  <a:t>1=%100</a:t>
                </a:r>
                <a:endParaRPr lang="en-US" sz="3600" dirty="0">
                  <a:solidFill>
                    <a:srgbClr val="00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275856" y="1179903"/>
                <a:ext cx="4680520" cy="952953"/>
              </a:xfrm>
              <a:prstGeom prst="rect">
                <a:avLst/>
              </a:prstGeom>
              <a:blipFill rotWithShape="1">
                <a:blip r:embed="rId5"/>
                <a:stretch>
                  <a:fillRect b="-32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563888" y="2348880"/>
                <a:ext cx="4824536" cy="909031"/>
              </a:xfrm>
              <a:prstGeom prst="rect">
                <a:avLst/>
              </a:prstGeom>
              <a:noFill/>
            </p:spPr>
            <p:txBody>
              <a:bodyPr wrap="square" rtlCol="0">
                <a:spAutoFit/>
              </a:bodyPr>
              <a:lstStyle>
                <a:defPPr>
                  <a:defRPr lang="ar-SA"/>
                </a:defPPr>
                <a:lvl1pPr algn="l" rtl="0">
                  <a:defRPr sz="3600">
                    <a:solidFill>
                      <a:srgbClr val="000000"/>
                    </a:solidFill>
                    <a:latin typeface="Cambria Math"/>
                  </a:defRPr>
                </a:lvl1pPr>
              </a:lstStyle>
              <a:p>
                <a14:m>
                  <m:oMath xmlns:m="http://schemas.openxmlformats.org/officeDocument/2006/math">
                    <m:r>
                      <m:rPr>
                        <m:sty m:val="p"/>
                      </m:rPr>
                      <a:rPr lang="en-US">
                        <a:latin typeface="Cambria Math"/>
                      </a:rPr>
                      <m:t>E</m:t>
                    </m:r>
                    <m:r>
                      <a:rPr lang="en-US">
                        <a:latin typeface="Cambria Math"/>
                      </a:rPr>
                      <m:t>=</m:t>
                    </m:r>
                    <m:f>
                      <m:fPr>
                        <m:ctrlPr>
                          <a:rPr lang="en-US" i="1">
                            <a:latin typeface="Cambria Math" panose="02040503050406030204" pitchFamily="18" charset="0"/>
                          </a:rPr>
                        </m:ctrlPr>
                      </m:fPr>
                      <m:num>
                        <m:r>
                          <a:rPr lang="en-US">
                            <a:latin typeface="Cambria Math"/>
                          </a:rPr>
                          <m:t>%∆</m:t>
                        </m:r>
                        <m:r>
                          <m:rPr>
                            <m:sty m:val="p"/>
                          </m:rPr>
                          <a:rPr lang="en-US">
                            <a:latin typeface="Cambria Math"/>
                          </a:rPr>
                          <m:t>Q</m:t>
                        </m:r>
                      </m:num>
                      <m:den>
                        <m:r>
                          <a:rPr lang="en-US">
                            <a:latin typeface="Cambria Math"/>
                          </a:rPr>
                          <m:t>%∆</m:t>
                        </m:r>
                        <m:r>
                          <m:rPr>
                            <m:sty m:val="p"/>
                          </m:rPr>
                          <a:rPr lang="en-US">
                            <a:latin typeface="Cambria Math"/>
                          </a:rPr>
                          <m:t>P</m:t>
                        </m:r>
                      </m:den>
                    </m:f>
                  </m:oMath>
                </a14:m>
                <a:r>
                  <a:rPr lang="en-US" dirty="0">
                    <a:latin typeface="Verdana" pitchFamily="34" charset="0"/>
                  </a:rPr>
                  <a:t>=</a:t>
                </a:r>
                <a14:m>
                  <m:oMath xmlns:m="http://schemas.openxmlformats.org/officeDocument/2006/math">
                    <m:f>
                      <m:fPr>
                        <m:ctrlPr>
                          <a:rPr lang="en-US" i="1" dirty="0">
                            <a:latin typeface="Cambria Math" panose="02040503050406030204" pitchFamily="18" charset="0"/>
                          </a:rPr>
                        </m:ctrlPr>
                      </m:fPr>
                      <m:num>
                        <m:r>
                          <a:rPr lang="en-US" dirty="0">
                            <a:latin typeface="Cambria Math"/>
                          </a:rPr>
                          <m:t>%</m:t>
                        </m:r>
                        <m:r>
                          <a:rPr lang="en-US" dirty="0">
                            <a:latin typeface="Cambria Math"/>
                          </a:rPr>
                          <m:t>100</m:t>
                        </m:r>
                      </m:num>
                      <m:den>
                        <m:r>
                          <a:rPr lang="en-US" dirty="0">
                            <a:latin typeface="Cambria Math"/>
                          </a:rPr>
                          <m:t>−%</m:t>
                        </m:r>
                        <m:r>
                          <a:rPr lang="en-US" dirty="0">
                            <a:latin typeface="Cambria Math"/>
                          </a:rPr>
                          <m:t>10</m:t>
                        </m:r>
                      </m:den>
                    </m:f>
                    <m:r>
                      <a:rPr lang="en-US" dirty="0">
                        <a:latin typeface="Cambria Math"/>
                      </a:rPr>
                      <m:t>=−</m:t>
                    </m:r>
                    <m:r>
                      <a:rPr lang="en-US" dirty="0">
                        <a:latin typeface="Cambria Math"/>
                      </a:rPr>
                      <m:t>10</m:t>
                    </m:r>
                  </m:oMath>
                </a14:m>
                <a:endParaRPr lang="en-US" dirty="0">
                  <a:latin typeface="Verdana"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563888" y="2348880"/>
                <a:ext cx="4824536" cy="909031"/>
              </a:xfrm>
              <a:prstGeom prst="rect">
                <a:avLst/>
              </a:prstGeom>
              <a:blipFill rotWithShape="1">
                <a:blip r:embed="rId6"/>
                <a:stretch>
                  <a:fillRect b="-8054"/>
                </a:stretch>
              </a:blipFill>
            </p:spPr>
            <p:txBody>
              <a:bodyPr/>
              <a:lstStyle/>
              <a:p>
                <a:r>
                  <a:rPr lang="en-US">
                    <a:noFill/>
                  </a:rPr>
                  <a:t> </a:t>
                </a:r>
              </a:p>
            </p:txBody>
          </p:sp>
        </mc:Fallback>
      </mc:AlternateContent>
      <p:cxnSp>
        <p:nvCxnSpPr>
          <p:cNvPr id="9" name="Straight Arrow Connector 8"/>
          <p:cNvCxnSpPr/>
          <p:nvPr/>
        </p:nvCxnSpPr>
        <p:spPr bwMode="auto">
          <a:xfrm>
            <a:off x="1115616" y="1179903"/>
            <a:ext cx="0" cy="376889"/>
          </a:xfrm>
          <a:prstGeom prst="straightConnector1">
            <a:avLst/>
          </a:prstGeom>
          <a:solidFill>
            <a:schemeClr val="accent1"/>
          </a:solidFill>
          <a:ln w="34925" cap="flat" cmpd="sng" algn="ctr">
            <a:solidFill>
              <a:srgbClr val="FF0000"/>
            </a:solidFill>
            <a:prstDash val="solid"/>
            <a:round/>
            <a:headEnd type="none" w="med" len="med"/>
            <a:tailEnd type="stealth"/>
          </a:ln>
          <a:effectLst/>
        </p:spPr>
      </p:cxnSp>
      <p:cxnSp>
        <p:nvCxnSpPr>
          <p:cNvPr id="14" name="Straight Arrow Connector 13"/>
          <p:cNvCxnSpPr/>
          <p:nvPr/>
        </p:nvCxnSpPr>
        <p:spPr bwMode="auto">
          <a:xfrm>
            <a:off x="1259632" y="4077072"/>
            <a:ext cx="288032" cy="0"/>
          </a:xfrm>
          <a:prstGeom prst="straightConnector1">
            <a:avLst/>
          </a:prstGeom>
          <a:solidFill>
            <a:schemeClr val="accent1"/>
          </a:solidFill>
          <a:ln w="34925" cap="flat" cmpd="sng" algn="ctr">
            <a:solidFill>
              <a:schemeClr val="bg1">
                <a:lumMod val="90000"/>
                <a:lumOff val="10000"/>
              </a:schemeClr>
            </a:solidFill>
            <a:prstDash val="solid"/>
            <a:round/>
            <a:headEnd type="none" w="med" len="med"/>
            <a:tailEnd type="stealth"/>
          </a:ln>
          <a:effectLst/>
        </p:spPr>
      </p:cxnSp>
      <p:sp>
        <p:nvSpPr>
          <p:cNvPr id="15" name="Rectangle 14"/>
          <p:cNvSpPr/>
          <p:nvPr/>
        </p:nvSpPr>
        <p:spPr>
          <a:xfrm>
            <a:off x="3351078" y="193364"/>
            <a:ext cx="5250156" cy="684803"/>
          </a:xfrm>
          <a:prstGeom prst="rect">
            <a:avLst/>
          </a:prstGeom>
        </p:spPr>
        <p:txBody>
          <a:bodyPr wrap="none">
            <a:spAutoFit/>
          </a:bodyPr>
          <a:lstStyle/>
          <a:p>
            <a:pPr>
              <a:lnSpc>
                <a:spcPct val="150000"/>
              </a:lnSpc>
            </a:pPr>
            <a:r>
              <a:rPr lang="fa-IR" sz="2800" b="1" dirty="0">
                <a:solidFill>
                  <a:srgbClr val="000000"/>
                </a:solidFill>
                <a:cs typeface="B Nazanin" pitchFamily="2" charset="-78"/>
              </a:rPr>
              <a:t>ب ) نقطه وسط فاصله را </a:t>
            </a:r>
            <a:r>
              <a:rPr lang="fa-IR" sz="2800" b="1" dirty="0">
                <a:solidFill>
                  <a:srgbClr val="FF0000"/>
                </a:solidFill>
                <a:cs typeface="B Nazanin" pitchFamily="2" charset="-78"/>
              </a:rPr>
              <a:t>پایه</a:t>
            </a:r>
            <a:r>
              <a:rPr lang="fa-IR" sz="2800" b="1" dirty="0">
                <a:solidFill>
                  <a:srgbClr val="000000"/>
                </a:solidFill>
                <a:cs typeface="B Nazanin" pitchFamily="2" charset="-78"/>
              </a:rPr>
              <a:t> فرض کنیم:   </a:t>
            </a:r>
          </a:p>
        </p:txBody>
      </p:sp>
      <p:sp>
        <p:nvSpPr>
          <p:cNvPr id="17" name="Rectangle 16"/>
          <p:cNvSpPr/>
          <p:nvPr/>
        </p:nvSpPr>
        <p:spPr>
          <a:xfrm>
            <a:off x="824639" y="5373216"/>
            <a:ext cx="7459357" cy="1331134"/>
          </a:xfrm>
          <a:prstGeom prst="rect">
            <a:avLst/>
          </a:prstGeom>
        </p:spPr>
        <p:txBody>
          <a:bodyPr wrap="square">
            <a:spAutoFit/>
          </a:bodyPr>
          <a:lstStyle/>
          <a:p>
            <a:pPr>
              <a:lnSpc>
                <a:spcPct val="150000"/>
              </a:lnSpc>
            </a:pPr>
            <a:r>
              <a:rPr lang="fa-IR" sz="2800" b="1" dirty="0" smtClean="0">
                <a:solidFill>
                  <a:schemeClr val="bg2">
                    <a:lumMod val="75000"/>
                  </a:schemeClr>
                </a:solidFill>
                <a:cs typeface="B Nazanin" pitchFamily="2" charset="-78"/>
              </a:rPr>
              <a:t>با </a:t>
            </a:r>
            <a:r>
              <a:rPr lang="fa-IR" sz="2800" b="1" dirty="0">
                <a:solidFill>
                  <a:schemeClr val="bg2">
                    <a:lumMod val="75000"/>
                  </a:schemeClr>
                </a:solidFill>
                <a:cs typeface="B Nazanin" pitchFamily="2" charset="-78"/>
              </a:rPr>
              <a:t>تغییر در </a:t>
            </a:r>
            <a:r>
              <a:rPr lang="fa-IR" sz="2800" b="1" dirty="0">
                <a:solidFill>
                  <a:srgbClr val="FF0000"/>
                </a:solidFill>
                <a:cs typeface="B Nazanin" pitchFamily="2" charset="-78"/>
              </a:rPr>
              <a:t>پایه</a:t>
            </a:r>
            <a:r>
              <a:rPr lang="fa-IR" sz="2800" b="1" dirty="0">
                <a:solidFill>
                  <a:schemeClr val="bg2">
                    <a:lumMod val="75000"/>
                  </a:schemeClr>
                </a:solidFill>
                <a:cs typeface="B Nazanin" pitchFamily="2" charset="-78"/>
              </a:rPr>
              <a:t> محاسبه کشش فاصله ای تقاضا، مقدار کشش بدست آمده </a:t>
            </a:r>
            <a:r>
              <a:rPr lang="fa-IR" sz="2800" b="1" dirty="0">
                <a:solidFill>
                  <a:srgbClr val="FF0000"/>
                </a:solidFill>
                <a:cs typeface="B Nazanin" pitchFamily="2" charset="-78"/>
              </a:rPr>
              <a:t>فرق</a:t>
            </a:r>
            <a:r>
              <a:rPr lang="fa-IR" sz="2800" b="1" dirty="0">
                <a:solidFill>
                  <a:schemeClr val="bg2">
                    <a:lumMod val="75000"/>
                  </a:schemeClr>
                </a:solidFill>
                <a:cs typeface="B Nazanin" pitchFamily="2" charset="-78"/>
              </a:rPr>
              <a:t> خواهد کرد.    </a:t>
            </a:r>
            <a:endParaRPr lang="en-US" sz="2800" b="1" dirty="0">
              <a:solidFill>
                <a:schemeClr val="bg2">
                  <a:lumMod val="75000"/>
                </a:schemeClr>
              </a:solidFill>
              <a:cs typeface="B Nazanin" pitchFamily="2" charset="-78"/>
            </a:endParaRPr>
          </a:p>
        </p:txBody>
      </p:sp>
      <mc:AlternateContent xmlns:mc="http://schemas.openxmlformats.org/markup-compatibility/2006" xmlns:a14="http://schemas.microsoft.com/office/drawing/2010/main">
        <mc:Choice Requires="a14">
          <p:sp>
            <p:nvSpPr>
              <p:cNvPr id="21" name="TextBox 20"/>
              <p:cNvSpPr txBox="1"/>
              <p:nvPr/>
            </p:nvSpPr>
            <p:spPr>
              <a:xfrm>
                <a:off x="3411488" y="3140968"/>
                <a:ext cx="5625008" cy="909031"/>
              </a:xfrm>
              <a:prstGeom prst="rect">
                <a:avLst/>
              </a:prstGeom>
              <a:noFill/>
            </p:spPr>
            <p:txBody>
              <a:bodyPr wrap="square" rtlCol="0">
                <a:spAutoFit/>
              </a:bodyPr>
              <a:lstStyle>
                <a:defPPr>
                  <a:defRPr lang="ar-SA"/>
                </a:defPPr>
                <a:lvl1pPr algn="l" rtl="0">
                  <a:defRPr sz="3600">
                    <a:solidFill>
                      <a:srgbClr val="000000"/>
                    </a:solidFill>
                    <a:latin typeface="Cambria Math"/>
                  </a:defRPr>
                </a:lvl1pPr>
              </a:lstStyle>
              <a:p>
                <a14:m>
                  <m:oMath xmlns:m="http://schemas.openxmlformats.org/officeDocument/2006/math">
                    <m:r>
                      <m:rPr>
                        <m:sty m:val="p"/>
                      </m:rPr>
                      <a:rPr lang="en-US" smtClean="0">
                        <a:latin typeface="Cambria Math"/>
                      </a:rPr>
                      <m:t>E</m:t>
                    </m:r>
                    <m:r>
                      <a:rPr lang="en-US" smtClean="0">
                        <a:latin typeface="Cambria Math"/>
                      </a:rPr>
                      <m:t>=</m:t>
                    </m:r>
                    <m:f>
                      <m:fPr>
                        <m:ctrlPr>
                          <a:rPr lang="en-US" i="1">
                            <a:latin typeface="Cambria Math" panose="02040503050406030204" pitchFamily="18" charset="0"/>
                          </a:rPr>
                        </m:ctrlPr>
                      </m:fPr>
                      <m:num>
                        <m:r>
                          <a:rPr lang="en-US">
                            <a:latin typeface="Cambria Math"/>
                          </a:rPr>
                          <m:t>%∆</m:t>
                        </m:r>
                        <m:r>
                          <m:rPr>
                            <m:sty m:val="p"/>
                          </m:rPr>
                          <a:rPr lang="en-US">
                            <a:latin typeface="Cambria Math"/>
                          </a:rPr>
                          <m:t>Q</m:t>
                        </m:r>
                      </m:num>
                      <m:den>
                        <m:r>
                          <a:rPr lang="en-US">
                            <a:latin typeface="Cambria Math"/>
                          </a:rPr>
                          <m:t>%∆</m:t>
                        </m:r>
                        <m:r>
                          <m:rPr>
                            <m:sty m:val="p"/>
                          </m:rPr>
                          <a:rPr lang="en-US">
                            <a:latin typeface="Cambria Math"/>
                          </a:rPr>
                          <m:t>P</m:t>
                        </m:r>
                      </m:den>
                    </m:f>
                  </m:oMath>
                </a14:m>
                <a:r>
                  <a:rPr lang="en-US" dirty="0">
                    <a:latin typeface="Verdana" pitchFamily="34" charset="0"/>
                  </a:rPr>
                  <a:t>=</a:t>
                </a:r>
                <a14:m>
                  <m:oMath xmlns:m="http://schemas.openxmlformats.org/officeDocument/2006/math">
                    <m:f>
                      <m:fPr>
                        <m:ctrlPr>
                          <a:rPr lang="en-US" i="1" dirty="0">
                            <a:latin typeface="Cambria Math" panose="02040503050406030204" pitchFamily="18" charset="0"/>
                          </a:rPr>
                        </m:ctrlPr>
                      </m:fPr>
                      <m:num>
                        <m:r>
                          <a:rPr lang="en-US" dirty="0">
                            <a:latin typeface="Cambria Math"/>
                          </a:rPr>
                          <m:t>%</m:t>
                        </m:r>
                        <m:r>
                          <a:rPr lang="fa-IR" b="0" i="0" dirty="0" smtClean="0">
                            <a:latin typeface="Cambria Math"/>
                          </a:rPr>
                          <m:t>66</m:t>
                        </m:r>
                      </m:num>
                      <m:den>
                        <m:r>
                          <a:rPr lang="en-US" dirty="0">
                            <a:latin typeface="Cambria Math"/>
                          </a:rPr>
                          <m:t>−%</m:t>
                        </m:r>
                        <m:r>
                          <a:rPr lang="en-US" dirty="0">
                            <a:latin typeface="Cambria Math"/>
                          </a:rPr>
                          <m:t>10</m:t>
                        </m:r>
                        <m:r>
                          <a:rPr lang="fa-IR" b="0" i="0" dirty="0" smtClean="0">
                            <a:latin typeface="Cambria Math"/>
                          </a:rPr>
                          <m:t>.</m:t>
                        </m:r>
                        <m:r>
                          <a:rPr lang="fa-IR" b="0" i="0" dirty="0" smtClean="0">
                            <a:latin typeface="Cambria Math"/>
                          </a:rPr>
                          <m:t>5</m:t>
                        </m:r>
                      </m:den>
                    </m:f>
                    <m:r>
                      <a:rPr lang="en-US" dirty="0">
                        <a:latin typeface="Cambria Math"/>
                      </a:rPr>
                      <m:t>=−</m:t>
                    </m:r>
                    <m:r>
                      <a:rPr lang="fa-IR" b="0" i="0" dirty="0" smtClean="0">
                        <a:latin typeface="Cambria Math"/>
                      </a:rPr>
                      <m:t>6</m:t>
                    </m:r>
                    <m:r>
                      <a:rPr lang="fa-IR" b="0" i="0" dirty="0" smtClean="0">
                        <a:latin typeface="Cambria Math"/>
                      </a:rPr>
                      <m:t>.</m:t>
                    </m:r>
                    <m:r>
                      <a:rPr lang="fa-IR" b="0" i="0" dirty="0" smtClean="0">
                        <a:latin typeface="Cambria Math"/>
                      </a:rPr>
                      <m:t>29</m:t>
                    </m:r>
                  </m:oMath>
                </a14:m>
                <a:endParaRPr lang="en-US" dirty="0">
                  <a:latin typeface="Verdana"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411488" y="3140968"/>
                <a:ext cx="5625008" cy="909031"/>
              </a:xfrm>
              <a:prstGeom prst="rect">
                <a:avLst/>
              </a:prstGeom>
              <a:blipFill rotWithShape="1">
                <a:blip r:embed="rId7"/>
                <a:stretch>
                  <a:fillRect b="-8054"/>
                </a:stretch>
              </a:blipFill>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par>
                          <p:cTn id="30" fill="hold">
                            <p:stCondLst>
                              <p:cond delay="500"/>
                            </p:stCondLst>
                            <p:childTnLst>
                              <p:par>
                                <p:cTn id="31" presetID="42" presetClass="exit" presetSubtype="0" fill="hold" grpId="1" nodeType="afterEffect">
                                  <p:stCondLst>
                                    <p:cond delay="0"/>
                                  </p:stCondLst>
                                  <p:childTnLst>
                                    <p:animEffect transition="out" filter="fade">
                                      <p:cBhvr>
                                        <p:cTn id="32" dur="1000"/>
                                        <p:tgtEl>
                                          <p:spTgt spid="10"/>
                                        </p:tgtEl>
                                      </p:cBhvr>
                                    </p:animEffect>
                                    <p:anim calcmode="lin" valueType="num">
                                      <p:cBhvr>
                                        <p:cTn id="33" dur="1000"/>
                                        <p:tgtEl>
                                          <p:spTgt spid="10"/>
                                        </p:tgtEl>
                                        <p:attrNameLst>
                                          <p:attrName>ppt_x</p:attrName>
                                        </p:attrNameLst>
                                      </p:cBhvr>
                                      <p:tavLst>
                                        <p:tav tm="0">
                                          <p:val>
                                            <p:strVal val="ppt_x"/>
                                          </p:val>
                                        </p:tav>
                                        <p:tav tm="100000">
                                          <p:val>
                                            <p:strVal val="ppt_x"/>
                                          </p:val>
                                        </p:tav>
                                      </p:tavLst>
                                    </p:anim>
                                    <p:anim calcmode="lin" valueType="num">
                                      <p:cBhvr>
                                        <p:cTn id="34" dur="1000"/>
                                        <p:tgtEl>
                                          <p:spTgt spid="10"/>
                                        </p:tgtEl>
                                        <p:attrNameLst>
                                          <p:attrName>ppt_y</p:attrName>
                                        </p:attrNameLst>
                                      </p:cBhvr>
                                      <p:tavLst>
                                        <p:tav tm="0">
                                          <p:val>
                                            <p:strVal val="ppt_y"/>
                                          </p:val>
                                        </p:tav>
                                        <p:tav tm="100000">
                                          <p:val>
                                            <p:strVal val="ppt_y+.1"/>
                                          </p:val>
                                        </p:tav>
                                      </p:tavLst>
                                    </p:anim>
                                    <p:set>
                                      <p:cBhvr>
                                        <p:cTn id="35" dur="1" fill="hold">
                                          <p:stCondLst>
                                            <p:cond delay="999"/>
                                          </p:stCondLst>
                                        </p:cTn>
                                        <p:tgtEl>
                                          <p:spTgt spid="10"/>
                                        </p:tgtEl>
                                        <p:attrNameLst>
                                          <p:attrName>style.visibility</p:attrName>
                                        </p:attrNameLst>
                                      </p:cBhvr>
                                      <p:to>
                                        <p:strVal val="hidden"/>
                                      </p:to>
                                    </p:set>
                                  </p:childTnLst>
                                </p:cTn>
                              </p:par>
                            </p:childTnLst>
                          </p:cTn>
                        </p:par>
                        <p:par>
                          <p:cTn id="36" fill="hold">
                            <p:stCondLst>
                              <p:cond delay="1500"/>
                            </p:stCondLst>
                            <p:childTnLst>
                              <p:par>
                                <p:cTn id="37" presetID="16" presetClass="exit" presetSubtype="21" fill="hold" grpId="1" nodeType="afterEffect">
                                  <p:stCondLst>
                                    <p:cond delay="0"/>
                                  </p:stCondLst>
                                  <p:childTnLst>
                                    <p:animEffect transition="out" filter="barn(inVertical)">
                                      <p:cBhvr>
                                        <p:cTn id="38" dur="500"/>
                                        <p:tgtEl>
                                          <p:spTgt spid="7"/>
                                        </p:tgtEl>
                                      </p:cBhvr>
                                    </p:animEffect>
                                    <p:set>
                                      <p:cBhvr>
                                        <p:cTn id="39" dur="1" fill="hold">
                                          <p:stCondLst>
                                            <p:cond delay="499"/>
                                          </p:stCondLst>
                                        </p:cTn>
                                        <p:tgtEl>
                                          <p:spTgt spid="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1000"/>
                                        <p:tgtEl>
                                          <p:spTgt spid="21"/>
                                        </p:tgtEl>
                                      </p:cBhvr>
                                    </p:animEffect>
                                    <p:anim calcmode="lin" valueType="num">
                                      <p:cBhvr>
                                        <p:cTn id="59" dur="1000" fill="hold"/>
                                        <p:tgtEl>
                                          <p:spTgt spid="21"/>
                                        </p:tgtEl>
                                        <p:attrNameLst>
                                          <p:attrName>ppt_x</p:attrName>
                                        </p:attrNameLst>
                                      </p:cBhvr>
                                      <p:tavLst>
                                        <p:tav tm="0">
                                          <p:val>
                                            <p:strVal val="#ppt_x"/>
                                          </p:val>
                                        </p:tav>
                                        <p:tav tm="100000">
                                          <p:val>
                                            <p:strVal val="#ppt_x"/>
                                          </p:val>
                                        </p:tav>
                                      </p:tavLst>
                                    </p:anim>
                                    <p:anim calcmode="lin" valueType="num">
                                      <p:cBhvr>
                                        <p:cTn id="60" dur="1000" fill="hold"/>
                                        <p:tgtEl>
                                          <p:spTgt spid="21"/>
                                        </p:tgtEl>
                                        <p:attrNameLst>
                                          <p:attrName>ppt_y</p:attrName>
                                        </p:attrNameLst>
                                      </p:cBhvr>
                                      <p:tavLst>
                                        <p:tav tm="0">
                                          <p:val>
                                            <p:strVal val="#ppt_y+.1"/>
                                          </p:val>
                                        </p:tav>
                                        <p:tav tm="100000">
                                          <p:val>
                                            <p:strVal val="#ppt_y"/>
                                          </p:val>
                                        </p:tav>
                                      </p:tavLst>
                                    </p:anim>
                                  </p:childTnLst>
                                </p:cTn>
                              </p:par>
                            </p:childTnLst>
                          </p:cTn>
                        </p:par>
                        <p:par>
                          <p:cTn id="61" fill="hold">
                            <p:stCondLst>
                              <p:cond delay="1000"/>
                            </p:stCondLst>
                            <p:childTnLst>
                              <p:par>
                                <p:cTn id="62" presetID="42"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1000"/>
                                        <p:tgtEl>
                                          <p:spTgt spid="17"/>
                                        </p:tgtEl>
                                      </p:cBhvr>
                                    </p:animEffect>
                                    <p:anim calcmode="lin" valueType="num">
                                      <p:cBhvr>
                                        <p:cTn id="65" dur="1000" fill="hold"/>
                                        <p:tgtEl>
                                          <p:spTgt spid="17"/>
                                        </p:tgtEl>
                                        <p:attrNameLst>
                                          <p:attrName>ppt_x</p:attrName>
                                        </p:attrNameLst>
                                      </p:cBhvr>
                                      <p:tavLst>
                                        <p:tav tm="0">
                                          <p:val>
                                            <p:strVal val="#ppt_x"/>
                                          </p:val>
                                        </p:tav>
                                        <p:tav tm="100000">
                                          <p:val>
                                            <p:strVal val="#ppt_x"/>
                                          </p:val>
                                        </p:tav>
                                      </p:tavLst>
                                    </p:anim>
                                    <p:anim calcmode="lin" valueType="num">
                                      <p:cBhvr>
                                        <p:cTn id="6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P spid="6" grpId="1"/>
      <p:bldP spid="10" grpId="0"/>
      <p:bldP spid="10" grpId="1"/>
      <p:bldP spid="7" grpId="0"/>
      <p:bldP spid="7" grpId="1"/>
      <p:bldP spid="15" grpId="0"/>
      <p:bldP spid="17" grpId="0"/>
      <p:bldP spid="21"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400"/>
            <a:ext cx="9239250" cy="705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627784" y="3212976"/>
            <a:ext cx="504056" cy="523220"/>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B Nazanin" pitchFamily="2" charset="-78"/>
              </a:rPr>
              <a:t>α</a:t>
            </a:r>
            <a:endParaRPr lang="en-US" sz="2800" dirty="0">
              <a:solidFill>
                <a:srgbClr val="002060"/>
              </a:solidFill>
            </a:endParaRPr>
          </a:p>
        </p:txBody>
      </p:sp>
      <p:sp>
        <p:nvSpPr>
          <p:cNvPr id="3" name="Arc 2"/>
          <p:cNvSpPr/>
          <p:nvPr/>
        </p:nvSpPr>
        <p:spPr bwMode="auto">
          <a:xfrm rot="12329937">
            <a:off x="3111945" y="3527265"/>
            <a:ext cx="314598" cy="393625"/>
          </a:xfrm>
          <a:prstGeom prst="arc">
            <a:avLst>
              <a:gd name="adj1" fmla="val 19771127"/>
              <a:gd name="adj2" fmla="val 1621837"/>
            </a:avLst>
          </a:prstGeom>
          <a:solidFill>
            <a:schemeClr val="tx2"/>
          </a:solidFill>
          <a:ln w="2857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sp>
        <p:nvSpPr>
          <p:cNvPr id="8" name="Rectangle 2"/>
          <p:cNvSpPr>
            <a:spLocks noGrp="1" noChangeArrowheads="1"/>
          </p:cNvSpPr>
          <p:nvPr>
            <p:ph type="title"/>
          </p:nvPr>
        </p:nvSpPr>
        <p:spPr>
          <a:xfrm>
            <a:off x="457200" y="-171400"/>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smtClean="0">
                <a:solidFill>
                  <a:srgbClr val="FF0000"/>
                </a:solidFill>
                <a:latin typeface="+mn-lt"/>
                <a:ea typeface="+mn-ea"/>
                <a:cs typeface="B Nazanin" pitchFamily="2" charset="-78"/>
              </a:rPr>
              <a:t>2-کشش </a:t>
            </a:r>
            <a:r>
              <a:rPr lang="fa-IR" sz="4800" b="1" dirty="0">
                <a:solidFill>
                  <a:srgbClr val="FF0000"/>
                </a:solidFill>
                <a:latin typeface="+mn-lt"/>
                <a:ea typeface="+mn-ea"/>
                <a:cs typeface="B Nazanin" pitchFamily="2" charset="-78"/>
              </a:rPr>
              <a:t>نقطه ای تقاضا :</a:t>
            </a:r>
            <a:endParaRPr lang="en-US" sz="4800" b="1" dirty="0">
              <a:solidFill>
                <a:srgbClr val="FF0000"/>
              </a:solidFill>
              <a:latin typeface="+mn-lt"/>
              <a:ea typeface="+mn-ea"/>
              <a:cs typeface="B Nazanin" pitchFamily="2" charset="-78"/>
            </a:endParaRPr>
          </a:p>
        </p:txBody>
      </p:sp>
      <mc:AlternateContent xmlns:mc="http://schemas.openxmlformats.org/markup-compatibility/2006" xmlns:a14="http://schemas.microsoft.com/office/drawing/2010/main">
        <mc:Choice Requires="a14">
          <p:sp>
            <p:nvSpPr>
              <p:cNvPr id="9" name="TextBox 8"/>
              <p:cNvSpPr txBox="1"/>
              <p:nvPr/>
            </p:nvSpPr>
            <p:spPr>
              <a:xfrm>
                <a:off x="1853496" y="836712"/>
                <a:ext cx="7290504" cy="1407180"/>
              </a:xfrm>
              <a:prstGeom prst="rect">
                <a:avLst/>
              </a:prstGeom>
              <a:noFill/>
            </p:spPr>
            <p:txBody>
              <a:bodyPr wrap="square" rtlCol="0">
                <a:spAutoFit/>
              </a:bodyPr>
              <a:lstStyle>
                <a:defPPr>
                  <a:defRPr lang="ar-SA"/>
                </a:defPPr>
                <a:lvl1pPr algn="l" rtl="0">
                  <a:defRPr sz="3600">
                    <a:solidFill>
                      <a:srgbClr val="000000"/>
                    </a:solidFill>
                    <a:latin typeface="Cambria Math"/>
                  </a:defRPr>
                </a:lvl1pPr>
              </a:lstStyle>
              <a:p>
                <a:pPr algn="ctr"/>
                <a14:m>
                  <m:oMath xmlns:m="http://schemas.openxmlformats.org/officeDocument/2006/math">
                    <m:r>
                      <a:rPr lang="en-US" sz="5400" b="1" i="1" smtClean="0">
                        <a:solidFill>
                          <a:schemeClr val="bg1"/>
                        </a:solidFill>
                        <a:latin typeface="Cambria Math"/>
                      </a:rPr>
                      <m:t>𝐄</m:t>
                    </m:r>
                    <m:r>
                      <a:rPr lang="en-US" sz="5400" b="1" smtClean="0">
                        <a:solidFill>
                          <a:schemeClr val="bg1"/>
                        </a:solidFill>
                        <a:latin typeface="Cambria Math"/>
                      </a:rPr>
                      <m:t>=</m:t>
                    </m:r>
                    <m:f>
                      <m:fPr>
                        <m:ctrlPr>
                          <a:rPr lang="en-US" sz="5400" b="1" i="1">
                            <a:solidFill>
                              <a:schemeClr val="bg1"/>
                            </a:solidFill>
                            <a:latin typeface="Cambria Math" panose="02040503050406030204" pitchFamily="18" charset="0"/>
                          </a:rPr>
                        </m:ctrlPr>
                      </m:fPr>
                      <m:num>
                        <m:r>
                          <a:rPr lang="en-US" sz="5400" b="1">
                            <a:solidFill>
                              <a:schemeClr val="bg1"/>
                            </a:solidFill>
                            <a:latin typeface="Cambria Math"/>
                          </a:rPr>
                          <m:t>%∆</m:t>
                        </m:r>
                        <m:r>
                          <a:rPr lang="en-US" sz="5400" b="1" i="1">
                            <a:solidFill>
                              <a:schemeClr val="bg1"/>
                            </a:solidFill>
                            <a:latin typeface="Cambria Math"/>
                          </a:rPr>
                          <m:t>𝐐</m:t>
                        </m:r>
                      </m:num>
                      <m:den>
                        <m:r>
                          <a:rPr lang="en-US" sz="5400" b="1">
                            <a:solidFill>
                              <a:schemeClr val="bg1"/>
                            </a:solidFill>
                            <a:latin typeface="Cambria Math"/>
                          </a:rPr>
                          <m:t>%∆</m:t>
                        </m:r>
                        <m:r>
                          <a:rPr lang="en-US" sz="5400" b="1" i="1">
                            <a:solidFill>
                              <a:schemeClr val="bg1"/>
                            </a:solidFill>
                            <a:latin typeface="Cambria Math"/>
                          </a:rPr>
                          <m:t>𝐏</m:t>
                        </m:r>
                      </m:den>
                    </m:f>
                  </m:oMath>
                </a14:m>
                <a:r>
                  <a:rPr lang="en-US" sz="5400" b="1" dirty="0">
                    <a:solidFill>
                      <a:schemeClr val="bg1"/>
                    </a:solidFill>
                    <a:latin typeface="Verdana" pitchFamily="34" charset="0"/>
                  </a:rPr>
                  <a:t>=</a:t>
                </a:r>
                <a14:m>
                  <m:oMath xmlns:m="http://schemas.openxmlformats.org/officeDocument/2006/math">
                    <m:f>
                      <m:fPr>
                        <m:ctrlPr>
                          <a:rPr lang="en-US" sz="5400" b="1" i="1" dirty="0">
                            <a:solidFill>
                              <a:schemeClr val="bg1"/>
                            </a:solidFill>
                            <a:latin typeface="Cambria Math" panose="02040503050406030204" pitchFamily="18" charset="0"/>
                          </a:rPr>
                        </m:ctrlPr>
                      </m:fPr>
                      <m:num>
                        <m:r>
                          <a:rPr lang="en-US" sz="5400" b="1">
                            <a:solidFill>
                              <a:schemeClr val="bg1"/>
                            </a:solidFill>
                            <a:latin typeface="Cambria Math"/>
                          </a:rPr>
                          <m:t>∆</m:t>
                        </m:r>
                        <m:r>
                          <a:rPr lang="en-US" sz="5400" b="1" i="1">
                            <a:solidFill>
                              <a:schemeClr val="bg1"/>
                            </a:solidFill>
                            <a:latin typeface="Cambria Math"/>
                          </a:rPr>
                          <m:t>𝐐</m:t>
                        </m:r>
                        <m:r>
                          <a:rPr lang="fa-IR" sz="5400" b="1" i="1" smtClean="0">
                            <a:solidFill>
                              <a:schemeClr val="bg1"/>
                            </a:solidFill>
                            <a:latin typeface="Cambria Math"/>
                          </a:rPr>
                          <m:t>/</m:t>
                        </m:r>
                        <m:r>
                          <a:rPr lang="en-US" sz="5400" b="1" i="0" smtClean="0">
                            <a:solidFill>
                              <a:schemeClr val="bg1"/>
                            </a:solidFill>
                            <a:latin typeface="Cambria Math"/>
                          </a:rPr>
                          <m:t>𝐐</m:t>
                        </m:r>
                      </m:num>
                      <m:den>
                        <m:r>
                          <a:rPr lang="en-US" sz="5400" b="1">
                            <a:solidFill>
                              <a:schemeClr val="bg1"/>
                            </a:solidFill>
                            <a:latin typeface="Cambria Math"/>
                          </a:rPr>
                          <m:t>∆</m:t>
                        </m:r>
                        <m:r>
                          <a:rPr lang="en-US" sz="5400" b="1" i="1">
                            <a:solidFill>
                              <a:schemeClr val="bg1"/>
                            </a:solidFill>
                            <a:latin typeface="Cambria Math"/>
                          </a:rPr>
                          <m:t>𝐏</m:t>
                        </m:r>
                        <m:r>
                          <a:rPr lang="en-US" sz="5400" b="1" i="0" smtClean="0">
                            <a:solidFill>
                              <a:schemeClr val="bg1"/>
                            </a:solidFill>
                            <a:latin typeface="Cambria Math"/>
                          </a:rPr>
                          <m:t>/</m:t>
                        </m:r>
                        <m:r>
                          <a:rPr lang="en-US" sz="5400" b="1" i="0" smtClean="0">
                            <a:solidFill>
                              <a:schemeClr val="bg1"/>
                            </a:solidFill>
                            <a:latin typeface="Cambria Math"/>
                          </a:rPr>
                          <m:t>𝐏</m:t>
                        </m:r>
                      </m:den>
                    </m:f>
                    <m:r>
                      <a:rPr lang="en-US" sz="5400" b="1" dirty="0">
                        <a:solidFill>
                          <a:schemeClr val="bg1"/>
                        </a:solidFill>
                        <a:latin typeface="Cambria Math"/>
                      </a:rPr>
                      <m:t>=</m:t>
                    </m:r>
                    <m:f>
                      <m:fPr>
                        <m:ctrlPr>
                          <a:rPr lang="en-US" sz="5400" b="1" i="1" dirty="0" smtClean="0">
                            <a:solidFill>
                              <a:schemeClr val="bg1"/>
                            </a:solidFill>
                            <a:latin typeface="Cambria Math" panose="02040503050406030204" pitchFamily="18" charset="0"/>
                          </a:rPr>
                        </m:ctrlPr>
                      </m:fPr>
                      <m:num>
                        <m:r>
                          <a:rPr lang="en-US" sz="5400" b="1">
                            <a:solidFill>
                              <a:schemeClr val="bg1"/>
                            </a:solidFill>
                            <a:latin typeface="Cambria Math"/>
                          </a:rPr>
                          <m:t>∆</m:t>
                        </m:r>
                        <m:r>
                          <a:rPr lang="en-US" sz="5400" b="1" i="1">
                            <a:solidFill>
                              <a:schemeClr val="bg1"/>
                            </a:solidFill>
                            <a:latin typeface="Cambria Math"/>
                          </a:rPr>
                          <m:t>𝐐</m:t>
                        </m:r>
                      </m:num>
                      <m:den>
                        <m:r>
                          <a:rPr lang="en-US" sz="5400" b="1">
                            <a:solidFill>
                              <a:schemeClr val="bg1"/>
                            </a:solidFill>
                            <a:latin typeface="Cambria Math"/>
                          </a:rPr>
                          <m:t>∆</m:t>
                        </m:r>
                        <m:r>
                          <a:rPr lang="en-US" sz="5400" b="1" i="1">
                            <a:solidFill>
                              <a:schemeClr val="bg1"/>
                            </a:solidFill>
                            <a:latin typeface="Cambria Math"/>
                          </a:rPr>
                          <m:t>𝐏</m:t>
                        </m:r>
                      </m:den>
                    </m:f>
                    <m:r>
                      <a:rPr lang="en-US" sz="5400" b="1" i="1" dirty="0" smtClean="0">
                        <a:solidFill>
                          <a:schemeClr val="bg1"/>
                        </a:solidFill>
                        <a:latin typeface="Cambria Math"/>
                      </a:rPr>
                      <m:t>∗</m:t>
                    </m:r>
                    <m:f>
                      <m:fPr>
                        <m:ctrlPr>
                          <a:rPr lang="en-US" sz="5400" b="1" i="1" dirty="0" smtClean="0">
                            <a:solidFill>
                              <a:schemeClr val="bg1"/>
                            </a:solidFill>
                            <a:latin typeface="Cambria Math" panose="02040503050406030204" pitchFamily="18" charset="0"/>
                          </a:rPr>
                        </m:ctrlPr>
                      </m:fPr>
                      <m:num>
                        <m:r>
                          <a:rPr lang="en-US" sz="5400" b="1" i="0" dirty="0" smtClean="0">
                            <a:solidFill>
                              <a:schemeClr val="bg1"/>
                            </a:solidFill>
                            <a:latin typeface="Cambria Math"/>
                          </a:rPr>
                          <m:t>𝐏</m:t>
                        </m:r>
                        <m:r>
                          <a:rPr lang="en-US" sz="5400" b="1" i="0" baseline="-25000" dirty="0" smtClean="0">
                            <a:solidFill>
                              <a:schemeClr val="bg1"/>
                            </a:solidFill>
                            <a:latin typeface="Cambria Math"/>
                          </a:rPr>
                          <m:t>𝟏</m:t>
                        </m:r>
                      </m:num>
                      <m:den>
                        <m:r>
                          <a:rPr lang="en-US" sz="5400" b="1" i="0" dirty="0" smtClean="0">
                            <a:solidFill>
                              <a:schemeClr val="bg1"/>
                            </a:solidFill>
                            <a:latin typeface="Cambria Math"/>
                          </a:rPr>
                          <m:t>𝐐</m:t>
                        </m:r>
                        <m:r>
                          <a:rPr lang="en-US" sz="5400" b="1" i="0" baseline="-25000" dirty="0" smtClean="0">
                            <a:solidFill>
                              <a:schemeClr val="bg1"/>
                            </a:solidFill>
                            <a:latin typeface="Cambria Math"/>
                          </a:rPr>
                          <m:t>𝟏</m:t>
                        </m:r>
                      </m:den>
                    </m:f>
                  </m:oMath>
                </a14:m>
                <a:endParaRPr lang="en-US" sz="5400" b="1" dirty="0">
                  <a:solidFill>
                    <a:schemeClr val="bg1"/>
                  </a:solidFill>
                  <a:latin typeface="Verdana"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853496" y="836712"/>
                <a:ext cx="7290504" cy="1407180"/>
              </a:xfrm>
              <a:prstGeom prst="rect">
                <a:avLst/>
              </a:prstGeom>
              <a:blipFill rotWithShape="1">
                <a:blip r:embed="rId3"/>
                <a:stretch>
                  <a:fillRect b="-3896"/>
                </a:stretch>
              </a:blipFill>
            </p:spPr>
            <p:txBody>
              <a:bodyPr/>
              <a:lstStyle/>
              <a:p>
                <a:r>
                  <a:rPr lang="en-US">
                    <a:noFill/>
                  </a:rPr>
                  <a:t> </a:t>
                </a:r>
              </a:p>
            </p:txBody>
          </p:sp>
        </mc:Fallback>
      </mc:AlternateContent>
      <p:sp>
        <p:nvSpPr>
          <p:cNvPr id="4" name="Rounded Rectangular Callout 3"/>
          <p:cNvSpPr/>
          <p:nvPr/>
        </p:nvSpPr>
        <p:spPr bwMode="auto">
          <a:xfrm>
            <a:off x="6876256" y="836712"/>
            <a:ext cx="1080120" cy="1553246"/>
          </a:xfrm>
          <a:prstGeom prst="wedgeRoundRectCallout">
            <a:avLst>
              <a:gd name="adj1" fmla="val 3174"/>
              <a:gd name="adj2" fmla="val 64257"/>
              <a:gd name="adj3" fmla="val 16667"/>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sp>
        <p:nvSpPr>
          <p:cNvPr id="5" name="Rectangle 4"/>
          <p:cNvSpPr/>
          <p:nvPr/>
        </p:nvSpPr>
        <p:spPr>
          <a:xfrm>
            <a:off x="3550618" y="2611651"/>
            <a:ext cx="5688632" cy="707886"/>
          </a:xfrm>
          <a:prstGeom prst="rect">
            <a:avLst/>
          </a:prstGeom>
        </p:spPr>
        <p:txBody>
          <a:bodyPr wrap="square">
            <a:spAutoFit/>
          </a:bodyPr>
          <a:lstStyle/>
          <a:p>
            <a:r>
              <a:rPr lang="fa-IR" sz="4000" b="1" dirty="0" smtClean="0">
                <a:solidFill>
                  <a:srgbClr val="FF0000"/>
                </a:solidFill>
                <a:cs typeface="B Nazanin" pitchFamily="2" charset="-78"/>
              </a:rPr>
              <a:t>عکس </a:t>
            </a:r>
            <a:r>
              <a:rPr lang="fa-IR" sz="4000" b="1" dirty="0">
                <a:solidFill>
                  <a:srgbClr val="FF0000"/>
                </a:solidFill>
                <a:cs typeface="B Nazanin" pitchFamily="2" charset="-78"/>
              </a:rPr>
              <a:t>شیب منحنی تقاضا </a:t>
            </a:r>
            <a:endParaRPr lang="en-US" sz="4000" dirty="0">
              <a:solidFill>
                <a:srgbClr val="FF0000"/>
              </a:solidFill>
            </a:endParaRPr>
          </a:p>
        </p:txBody>
      </p:sp>
      <p:sp>
        <p:nvSpPr>
          <p:cNvPr id="6" name="Rectangle 5"/>
          <p:cNvSpPr/>
          <p:nvPr/>
        </p:nvSpPr>
        <p:spPr>
          <a:xfrm>
            <a:off x="3715510" y="2164214"/>
            <a:ext cx="5504141" cy="2031325"/>
          </a:xfrm>
          <a:prstGeom prst="rect">
            <a:avLst/>
          </a:prstGeom>
        </p:spPr>
        <p:txBody>
          <a:bodyPr wrap="square">
            <a:spAutoFit/>
          </a:bodyPr>
          <a:lstStyle/>
          <a:p>
            <a:pPr>
              <a:lnSpc>
                <a:spcPct val="150000"/>
              </a:lnSpc>
            </a:pPr>
            <a:r>
              <a:rPr lang="fa-IR" sz="2800" b="1" dirty="0">
                <a:solidFill>
                  <a:schemeClr val="bg1"/>
                </a:solidFill>
                <a:latin typeface="Times New Roman" panose="02020603050405020304" pitchFamily="18" charset="0"/>
                <a:cs typeface="B Nazanin" pitchFamily="2" charset="-78"/>
              </a:rPr>
              <a:t>= </a:t>
            </a:r>
            <a:r>
              <a:rPr lang="en-US" sz="2800" b="1" dirty="0" err="1">
                <a:solidFill>
                  <a:schemeClr val="bg1"/>
                </a:solidFill>
                <a:latin typeface="Times New Roman" panose="02020603050405020304" pitchFamily="18" charset="0"/>
                <a:cs typeface="B Nazanin" pitchFamily="2" charset="-78"/>
              </a:rPr>
              <a:t>tg</a:t>
            </a:r>
            <a:r>
              <a:rPr lang="en-US" sz="2800" b="1" dirty="0">
                <a:solidFill>
                  <a:srgbClr val="002060"/>
                </a:solidFill>
                <a:latin typeface="Times New Roman" panose="02020603050405020304" pitchFamily="18" charset="0"/>
                <a:cs typeface="B Nazanin" pitchFamily="2" charset="-78"/>
              </a:rPr>
              <a:t>α</a:t>
            </a:r>
            <a:r>
              <a:rPr lang="fa-IR" sz="2800" b="1" dirty="0">
                <a:solidFill>
                  <a:schemeClr val="bg1"/>
                </a:solidFill>
                <a:latin typeface="Times New Roman" panose="02020603050405020304" pitchFamily="18" charset="0"/>
                <a:cs typeface="B Nazanin" pitchFamily="2" charset="-78"/>
              </a:rPr>
              <a:t> = شیب منحنی تقاضا (خط </a:t>
            </a:r>
            <a:r>
              <a:rPr lang="en-US" sz="2800" b="1" dirty="0">
                <a:solidFill>
                  <a:schemeClr val="bg1"/>
                </a:solidFill>
                <a:latin typeface="Times New Roman" panose="02020603050405020304" pitchFamily="18" charset="0"/>
                <a:cs typeface="B Nazanin" pitchFamily="2" charset="-78"/>
              </a:rPr>
              <a:t>AB</a:t>
            </a:r>
            <a:r>
              <a:rPr lang="fa-IR" sz="2800" b="1" dirty="0">
                <a:solidFill>
                  <a:schemeClr val="bg1"/>
                </a:solidFill>
                <a:latin typeface="Times New Roman" panose="02020603050405020304" pitchFamily="18" charset="0"/>
                <a:cs typeface="B Nazanin" pitchFamily="2" charset="-78"/>
              </a:rPr>
              <a:t>)</a:t>
            </a:r>
          </a:p>
          <a:p>
            <a:pPr>
              <a:lnSpc>
                <a:spcPct val="150000"/>
              </a:lnSpc>
            </a:pPr>
            <a:r>
              <a:rPr lang="fa-IR" sz="2800" b="1" dirty="0">
                <a:solidFill>
                  <a:schemeClr val="bg1"/>
                </a:solidFill>
                <a:latin typeface="Times New Roman" panose="02020603050405020304" pitchFamily="18" charset="0"/>
                <a:cs typeface="B Nazanin" pitchFamily="2" charset="-78"/>
              </a:rPr>
              <a:t> ضلع مجاور به</a:t>
            </a:r>
            <a:r>
              <a:rPr lang="en-US" sz="2800" b="1" dirty="0">
                <a:solidFill>
                  <a:srgbClr val="002060"/>
                </a:solidFill>
                <a:latin typeface="Times New Roman" panose="02020603050405020304" pitchFamily="18" charset="0"/>
                <a:cs typeface="B Nazanin" pitchFamily="2" charset="-78"/>
              </a:rPr>
              <a:t>α</a:t>
            </a:r>
            <a:r>
              <a:rPr lang="en-US" sz="2800" b="1" dirty="0">
                <a:solidFill>
                  <a:schemeClr val="bg1"/>
                </a:solidFill>
                <a:latin typeface="Times New Roman" panose="02020603050405020304" pitchFamily="18" charset="0"/>
                <a:cs typeface="B Nazanin" pitchFamily="2" charset="-78"/>
              </a:rPr>
              <a:t> </a:t>
            </a:r>
            <a:r>
              <a:rPr lang="fa-IR" sz="2800" b="1" dirty="0">
                <a:solidFill>
                  <a:schemeClr val="bg1"/>
                </a:solidFill>
                <a:latin typeface="Times New Roman" panose="02020603050405020304" pitchFamily="18" charset="0"/>
                <a:cs typeface="B Nazanin" pitchFamily="2" charset="-78"/>
              </a:rPr>
              <a:t> </a:t>
            </a:r>
            <a:r>
              <a:rPr lang="en-US" sz="2800" b="1" dirty="0" smtClean="0">
                <a:solidFill>
                  <a:schemeClr val="bg1"/>
                </a:solidFill>
                <a:latin typeface="Times New Roman" panose="02020603050405020304" pitchFamily="18" charset="0"/>
                <a:cs typeface="B Nazanin" pitchFamily="2" charset="-78"/>
              </a:rPr>
              <a:t> /</a:t>
            </a:r>
            <a:r>
              <a:rPr lang="fa-IR" sz="2800" b="1" dirty="0" smtClean="0">
                <a:solidFill>
                  <a:schemeClr val="bg1"/>
                </a:solidFill>
                <a:latin typeface="Times New Roman" panose="02020603050405020304" pitchFamily="18" charset="0"/>
                <a:cs typeface="B Nazanin" pitchFamily="2" charset="-78"/>
              </a:rPr>
              <a:t>ضلع </a:t>
            </a:r>
            <a:r>
              <a:rPr lang="fa-IR" sz="2800" b="1" dirty="0">
                <a:solidFill>
                  <a:schemeClr val="bg1"/>
                </a:solidFill>
                <a:latin typeface="Times New Roman" panose="02020603050405020304" pitchFamily="18" charset="0"/>
                <a:cs typeface="B Nazanin" pitchFamily="2" charset="-78"/>
              </a:rPr>
              <a:t>مقابل به</a:t>
            </a:r>
            <a:r>
              <a:rPr lang="en-US" sz="2800" b="1" dirty="0">
                <a:solidFill>
                  <a:srgbClr val="002060"/>
                </a:solidFill>
                <a:latin typeface="Times New Roman" panose="02020603050405020304" pitchFamily="18" charset="0"/>
                <a:cs typeface="B Nazanin" pitchFamily="2" charset="-78"/>
              </a:rPr>
              <a:t>α</a:t>
            </a:r>
            <a:r>
              <a:rPr lang="en-US" sz="2800" b="1" dirty="0">
                <a:solidFill>
                  <a:schemeClr val="bg1"/>
                </a:solidFill>
                <a:latin typeface="Times New Roman" panose="02020603050405020304" pitchFamily="18" charset="0"/>
                <a:cs typeface="B Nazanin" pitchFamily="2" charset="-78"/>
              </a:rPr>
              <a:t> </a:t>
            </a:r>
            <a:endParaRPr lang="fa-IR" sz="2800" b="1" dirty="0">
              <a:solidFill>
                <a:schemeClr val="bg1"/>
              </a:solidFill>
              <a:latin typeface="Times New Roman" panose="02020603050405020304" pitchFamily="18" charset="0"/>
              <a:cs typeface="B Nazanin" pitchFamily="2" charset="-78"/>
            </a:endParaRPr>
          </a:p>
          <a:p>
            <a:pPr rtl="0">
              <a:lnSpc>
                <a:spcPct val="150000"/>
              </a:lnSpc>
            </a:pPr>
            <a:r>
              <a:rPr lang="fa-IR" sz="2800" b="1" dirty="0" smtClean="0">
                <a:solidFill>
                  <a:schemeClr val="bg1"/>
                </a:solidFill>
                <a:latin typeface="Times New Roman" panose="02020603050405020304" pitchFamily="18" charset="0"/>
                <a:cs typeface="B Nazanin" pitchFamily="2" charset="-78"/>
              </a:rPr>
              <a:t>=</a:t>
            </a:r>
            <a:r>
              <a:rPr lang="en-US" sz="2800" b="1" dirty="0" smtClean="0">
                <a:solidFill>
                  <a:schemeClr val="bg1"/>
                </a:solidFill>
                <a:latin typeface="Times New Roman" panose="02020603050405020304" pitchFamily="18" charset="0"/>
                <a:cs typeface="B Nazanin" pitchFamily="2" charset="-78"/>
              </a:rPr>
              <a:t>CQ</a:t>
            </a:r>
            <a:r>
              <a:rPr lang="en-US" sz="2800" b="1" baseline="-25000" dirty="0" smtClean="0">
                <a:solidFill>
                  <a:schemeClr val="bg1"/>
                </a:solidFill>
                <a:latin typeface="Times New Roman" panose="02020603050405020304" pitchFamily="18" charset="0"/>
                <a:cs typeface="B Nazanin" pitchFamily="2" charset="-78"/>
              </a:rPr>
              <a:t>1</a:t>
            </a:r>
            <a:r>
              <a:rPr lang="en-US" sz="2800" b="1" dirty="0" smtClean="0">
                <a:solidFill>
                  <a:schemeClr val="bg1"/>
                </a:solidFill>
                <a:latin typeface="Times New Roman" panose="02020603050405020304" pitchFamily="18" charset="0"/>
                <a:cs typeface="B Nazanin" pitchFamily="2" charset="-78"/>
              </a:rPr>
              <a:t> / BQ</a:t>
            </a:r>
            <a:r>
              <a:rPr lang="en-US" sz="2800" b="1" baseline="-25000" dirty="0" smtClean="0">
                <a:solidFill>
                  <a:schemeClr val="bg1"/>
                </a:solidFill>
                <a:latin typeface="Times New Roman" panose="02020603050405020304" pitchFamily="18" charset="0"/>
                <a:cs typeface="B Nazanin" pitchFamily="2" charset="-78"/>
              </a:rPr>
              <a:t>1</a:t>
            </a:r>
            <a:r>
              <a:rPr lang="fa-IR" sz="2800" b="1" dirty="0" smtClean="0">
                <a:solidFill>
                  <a:schemeClr val="bg1"/>
                </a:solidFill>
                <a:latin typeface="Times New Roman" panose="02020603050405020304" pitchFamily="18" charset="0"/>
                <a:cs typeface="B Nazanin" pitchFamily="2" charset="-78"/>
              </a:rPr>
              <a:t>=</a:t>
            </a:r>
            <a:r>
              <a:rPr lang="en-US" sz="2800" b="1" dirty="0">
                <a:solidFill>
                  <a:schemeClr val="bg1"/>
                </a:solidFill>
                <a:latin typeface="Times New Roman" panose="02020603050405020304" pitchFamily="18" charset="0"/>
                <a:cs typeface="B Nazanin" pitchFamily="2" charset="-78"/>
              </a:rPr>
              <a:t>P</a:t>
            </a:r>
            <a:r>
              <a:rPr lang="en-US" sz="2800" b="1" baseline="-25000" dirty="0">
                <a:solidFill>
                  <a:schemeClr val="bg1"/>
                </a:solidFill>
                <a:latin typeface="Times New Roman" panose="02020603050405020304" pitchFamily="18" charset="0"/>
                <a:cs typeface="B Nazanin" pitchFamily="2" charset="-78"/>
              </a:rPr>
              <a:t>1</a:t>
            </a:r>
            <a:r>
              <a:rPr lang="en-US" sz="2800" b="1" dirty="0">
                <a:solidFill>
                  <a:schemeClr val="bg1"/>
                </a:solidFill>
                <a:latin typeface="Times New Roman" panose="02020603050405020304" pitchFamily="18" charset="0"/>
                <a:cs typeface="B Nazanin" pitchFamily="2" charset="-78"/>
              </a:rPr>
              <a:t> / </a:t>
            </a:r>
            <a:r>
              <a:rPr lang="en-US" sz="2800" b="1" dirty="0" smtClean="0">
                <a:solidFill>
                  <a:schemeClr val="bg1"/>
                </a:solidFill>
                <a:latin typeface="Times New Roman" panose="02020603050405020304" pitchFamily="18" charset="0"/>
                <a:cs typeface="B Nazanin" pitchFamily="2" charset="-78"/>
              </a:rPr>
              <a:t>M</a:t>
            </a:r>
            <a:r>
              <a:rPr lang="en-US" sz="2800" b="1" baseline="-25000" dirty="0" smtClean="0">
                <a:solidFill>
                  <a:schemeClr val="bg1"/>
                </a:solidFill>
                <a:latin typeface="Times New Roman" panose="02020603050405020304" pitchFamily="18" charset="0"/>
                <a:cs typeface="B Nazanin" pitchFamily="2" charset="-78"/>
              </a:rPr>
              <a:t>1</a:t>
            </a:r>
          </a:p>
        </p:txBody>
      </p:sp>
      <p:sp>
        <p:nvSpPr>
          <p:cNvPr id="7" name="Rectangle 6"/>
          <p:cNvSpPr/>
          <p:nvPr/>
        </p:nvSpPr>
        <p:spPr>
          <a:xfrm>
            <a:off x="1566900" y="2780928"/>
            <a:ext cx="402674" cy="369332"/>
          </a:xfrm>
          <a:prstGeom prst="rect">
            <a:avLst/>
          </a:prstGeom>
        </p:spPr>
        <p:txBody>
          <a:bodyPr wrap="none">
            <a:spAutoFit/>
          </a:bodyPr>
          <a:lstStyle/>
          <a:p>
            <a:r>
              <a:rPr lang="en-US" b="1" dirty="0">
                <a:solidFill>
                  <a:srgbClr val="FF0000"/>
                </a:solidFill>
                <a:latin typeface="Times New Roman" panose="02020603050405020304" pitchFamily="18" charset="0"/>
                <a:cs typeface="B Nazanin" pitchFamily="2" charset="-78"/>
              </a:rPr>
              <a:t>P</a:t>
            </a:r>
            <a:r>
              <a:rPr lang="en-US" b="1" baseline="-25000" dirty="0">
                <a:solidFill>
                  <a:srgbClr val="FF0000"/>
                </a:solidFill>
                <a:latin typeface="Times New Roman" panose="02020603050405020304" pitchFamily="18" charset="0"/>
                <a:cs typeface="B Nazanin" pitchFamily="2" charset="-78"/>
              </a:rPr>
              <a:t>1</a:t>
            </a:r>
            <a:endParaRPr lang="en-US" baseline="-25000" dirty="0">
              <a:solidFill>
                <a:srgbClr val="FF0000"/>
              </a:solidFill>
            </a:endParaRPr>
          </a:p>
        </p:txBody>
      </p:sp>
      <p:sp>
        <p:nvSpPr>
          <p:cNvPr id="10" name="Rectangle 9"/>
          <p:cNvSpPr/>
          <p:nvPr/>
        </p:nvSpPr>
        <p:spPr>
          <a:xfrm>
            <a:off x="2344953" y="3569241"/>
            <a:ext cx="479618" cy="458074"/>
          </a:xfrm>
          <a:prstGeom prst="rect">
            <a:avLst/>
          </a:prstGeom>
        </p:spPr>
        <p:txBody>
          <a:bodyPr wrap="none">
            <a:spAutoFit/>
          </a:bodyPr>
          <a:lstStyle/>
          <a:p>
            <a:pPr rtl="0">
              <a:lnSpc>
                <a:spcPct val="150000"/>
              </a:lnSpc>
            </a:pPr>
            <a:r>
              <a:rPr lang="en-US" b="1" dirty="0">
                <a:solidFill>
                  <a:srgbClr val="FF0000"/>
                </a:solidFill>
                <a:latin typeface="Times New Roman" panose="02020603050405020304" pitchFamily="18" charset="0"/>
                <a:cs typeface="B Nazanin" pitchFamily="2" charset="-78"/>
              </a:rPr>
              <a:t>M</a:t>
            </a:r>
            <a:r>
              <a:rPr lang="en-US" b="1" baseline="-25000" dirty="0">
                <a:solidFill>
                  <a:srgbClr val="FF0000"/>
                </a:solidFill>
                <a:latin typeface="Times New Roman" panose="02020603050405020304" pitchFamily="18" charset="0"/>
                <a:cs typeface="B Nazanin" pitchFamily="2" charset="-78"/>
              </a:rPr>
              <a:t>1</a:t>
            </a:r>
          </a:p>
        </p:txBody>
      </p:sp>
      <p:sp>
        <p:nvSpPr>
          <p:cNvPr id="12" name="Rounded Rectangular Callout 11"/>
          <p:cNvSpPr/>
          <p:nvPr/>
        </p:nvSpPr>
        <p:spPr bwMode="auto">
          <a:xfrm>
            <a:off x="1768237" y="1052736"/>
            <a:ext cx="720080" cy="783704"/>
          </a:xfrm>
          <a:prstGeom prst="wedgeRoundRectCallout">
            <a:avLst>
              <a:gd name="adj1" fmla="val 260660"/>
              <a:gd name="adj2" fmla="val 202177"/>
              <a:gd name="adj3" fmla="val 16667"/>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sp>
        <p:nvSpPr>
          <p:cNvPr id="13" name="Rectangle 12"/>
          <p:cNvSpPr/>
          <p:nvPr/>
        </p:nvSpPr>
        <p:spPr>
          <a:xfrm>
            <a:off x="3707904" y="2672898"/>
            <a:ext cx="3708815" cy="769441"/>
          </a:xfrm>
          <a:prstGeom prst="rect">
            <a:avLst/>
          </a:prstGeom>
        </p:spPr>
        <p:txBody>
          <a:bodyPr wrap="square">
            <a:spAutoFit/>
          </a:bodyPr>
          <a:lstStyle/>
          <a:p>
            <a:r>
              <a:rPr lang="fa-IR" sz="4000" b="1" dirty="0" smtClean="0">
                <a:solidFill>
                  <a:srgbClr val="002060"/>
                </a:solidFill>
                <a:cs typeface="B Nazanin" pitchFamily="2" charset="-78"/>
              </a:rPr>
              <a:t>کشش در نقطه </a:t>
            </a:r>
            <a:r>
              <a:rPr lang="en-US" sz="4400" b="1" dirty="0">
                <a:solidFill>
                  <a:srgbClr val="002060"/>
                </a:solidFill>
                <a:latin typeface="Cambria Math"/>
              </a:rPr>
              <a:t>C</a:t>
            </a:r>
          </a:p>
        </p:txBody>
      </p:sp>
      <mc:AlternateContent xmlns:mc="http://schemas.openxmlformats.org/markup-compatibility/2006" xmlns:a14="http://schemas.microsoft.com/office/drawing/2010/main">
        <mc:Choice Requires="a14">
          <p:sp>
            <p:nvSpPr>
              <p:cNvPr id="14" name="Rectangle 13"/>
              <p:cNvSpPr/>
              <p:nvPr/>
            </p:nvSpPr>
            <p:spPr>
              <a:xfrm>
                <a:off x="1115616" y="4706560"/>
                <a:ext cx="7448357" cy="938719"/>
              </a:xfrm>
              <a:prstGeom prst="rect">
                <a:avLst/>
              </a:prstGeom>
            </p:spPr>
            <p:txBody>
              <a:bodyPr wrap="square">
                <a:spAutoFit/>
              </a:bodyPr>
              <a:lstStyle/>
              <a:p>
                <a:pPr>
                  <a:lnSpc>
                    <a:spcPct val="150000"/>
                  </a:lnSpc>
                </a:pPr>
                <a:r>
                  <a:rPr lang="en-US" sz="4000" b="1" dirty="0" smtClean="0">
                    <a:solidFill>
                      <a:schemeClr val="bg1"/>
                    </a:solidFill>
                    <a:latin typeface="Times New Roman" panose="02020603050405020304" pitchFamily="18" charset="0"/>
                    <a:cs typeface="B Nazanin" pitchFamily="2" charset="-78"/>
                  </a:rPr>
                  <a:t>M</a:t>
                </a:r>
                <a:r>
                  <a:rPr lang="en-US" sz="4000" b="1" baseline="-25000" dirty="0" smtClean="0">
                    <a:solidFill>
                      <a:schemeClr val="bg1"/>
                    </a:solidFill>
                    <a:latin typeface="Times New Roman" panose="02020603050405020304" pitchFamily="18" charset="0"/>
                    <a:cs typeface="B Nazanin" pitchFamily="2" charset="-78"/>
                  </a:rPr>
                  <a:t>1</a:t>
                </a:r>
                <a:r>
                  <a:rPr lang="en-US" sz="4000" b="1" dirty="0">
                    <a:solidFill>
                      <a:schemeClr val="bg1"/>
                    </a:solidFill>
                    <a:latin typeface="Times New Roman" panose="02020603050405020304" pitchFamily="18" charset="0"/>
                    <a:cs typeface="B Nazanin" pitchFamily="2" charset="-78"/>
                  </a:rPr>
                  <a:t>/ </a:t>
                </a:r>
                <a:r>
                  <a:rPr lang="en-US" sz="4000" b="1" dirty="0" smtClean="0">
                    <a:solidFill>
                      <a:schemeClr val="bg1"/>
                    </a:solidFill>
                    <a:latin typeface="Times New Roman" panose="02020603050405020304" pitchFamily="18" charset="0"/>
                    <a:cs typeface="B Nazanin" pitchFamily="2" charset="-78"/>
                  </a:rPr>
                  <a:t>P</a:t>
                </a:r>
                <a:r>
                  <a:rPr lang="en-US" sz="4000" b="1" baseline="-25000" dirty="0" smtClean="0">
                    <a:solidFill>
                      <a:schemeClr val="bg1"/>
                    </a:solidFill>
                    <a:latin typeface="Times New Roman" panose="02020603050405020304" pitchFamily="18" charset="0"/>
                    <a:cs typeface="B Nazanin" pitchFamily="2" charset="-78"/>
                  </a:rPr>
                  <a:t>1</a:t>
                </a:r>
                <a:r>
                  <a:rPr lang="en-US" sz="4000" b="1" dirty="0" smtClean="0">
                    <a:solidFill>
                      <a:schemeClr val="bg1"/>
                    </a:solidFill>
                    <a:latin typeface="Times New Roman" panose="02020603050405020304" pitchFamily="18" charset="0"/>
                    <a:cs typeface="B Nazanin" pitchFamily="2" charset="-78"/>
                  </a:rPr>
                  <a:t>* </a:t>
                </a:r>
                <a:r>
                  <a:rPr lang="en-US" sz="4000" b="1" dirty="0">
                    <a:solidFill>
                      <a:schemeClr val="bg1"/>
                    </a:solidFill>
                    <a:latin typeface="Times New Roman" panose="02020603050405020304" pitchFamily="18" charset="0"/>
                    <a:cs typeface="B Nazanin" pitchFamily="2" charset="-78"/>
                  </a:rPr>
                  <a:t>P</a:t>
                </a:r>
                <a:r>
                  <a:rPr lang="en-US" sz="4000" b="1" baseline="-25000" dirty="0">
                    <a:solidFill>
                      <a:schemeClr val="bg1"/>
                    </a:solidFill>
                    <a:latin typeface="Times New Roman" panose="02020603050405020304" pitchFamily="18" charset="0"/>
                    <a:cs typeface="B Nazanin" pitchFamily="2" charset="-78"/>
                  </a:rPr>
                  <a:t>1</a:t>
                </a:r>
                <a:r>
                  <a:rPr lang="en-US" sz="4000" b="1" dirty="0">
                    <a:solidFill>
                      <a:schemeClr val="bg1"/>
                    </a:solidFill>
                    <a:latin typeface="Times New Roman" panose="02020603050405020304" pitchFamily="18" charset="0"/>
                    <a:cs typeface="B Nazanin" pitchFamily="2" charset="-78"/>
                  </a:rPr>
                  <a:t>/Q</a:t>
                </a:r>
                <a:r>
                  <a:rPr lang="en-US" sz="4000" b="1" baseline="-25000" dirty="0">
                    <a:solidFill>
                      <a:schemeClr val="bg1"/>
                    </a:solidFill>
                    <a:latin typeface="Times New Roman" panose="02020603050405020304" pitchFamily="18" charset="0"/>
                    <a:cs typeface="B Nazanin" pitchFamily="2" charset="-78"/>
                  </a:rPr>
                  <a:t>1</a:t>
                </a:r>
                <a:r>
                  <a:rPr lang="en-US" sz="4000" b="1" dirty="0">
                    <a:solidFill>
                      <a:schemeClr val="bg1"/>
                    </a:solidFill>
                    <a:latin typeface="Times New Roman" panose="02020603050405020304" pitchFamily="18" charset="0"/>
                    <a:cs typeface="B Nazanin" pitchFamily="2" charset="-78"/>
                  </a:rPr>
                  <a:t>= </a:t>
                </a:r>
                <a:r>
                  <a:rPr lang="en-US" sz="4000" b="1" dirty="0" smtClean="0">
                    <a:solidFill>
                      <a:schemeClr val="bg1"/>
                    </a:solidFill>
                    <a:latin typeface="Times New Roman" panose="02020603050405020304" pitchFamily="18" charset="0"/>
                    <a:cs typeface="B Nazanin" pitchFamily="2" charset="-78"/>
                  </a:rPr>
                  <a:t>M</a:t>
                </a:r>
                <a:r>
                  <a:rPr lang="en-US" sz="4000" b="1" baseline="-25000" dirty="0" smtClean="0">
                    <a:solidFill>
                      <a:schemeClr val="bg1"/>
                    </a:solidFill>
                    <a:latin typeface="Times New Roman" panose="02020603050405020304" pitchFamily="18" charset="0"/>
                    <a:cs typeface="B Nazanin" pitchFamily="2" charset="-78"/>
                  </a:rPr>
                  <a:t>1</a:t>
                </a:r>
                <a:r>
                  <a:rPr lang="en-US" sz="4000" b="1" dirty="0" smtClean="0">
                    <a:solidFill>
                      <a:schemeClr val="bg1"/>
                    </a:solidFill>
                    <a:latin typeface="Times New Roman" panose="02020603050405020304" pitchFamily="18" charset="0"/>
                    <a:cs typeface="B Nazanin" pitchFamily="2" charset="-78"/>
                  </a:rPr>
                  <a:t>/Q</a:t>
                </a:r>
                <a:r>
                  <a:rPr lang="en-US" sz="4000" b="1" baseline="-25000" dirty="0" smtClean="0">
                    <a:solidFill>
                      <a:schemeClr val="bg1"/>
                    </a:solidFill>
                    <a:latin typeface="Times New Roman" panose="02020603050405020304" pitchFamily="18" charset="0"/>
                    <a:cs typeface="B Nazanin" pitchFamily="2" charset="-78"/>
                  </a:rPr>
                  <a:t>1</a:t>
                </a:r>
                <a:r>
                  <a:rPr lang="fa-IR" sz="4000" b="1" dirty="0" smtClean="0">
                    <a:solidFill>
                      <a:schemeClr val="bg1"/>
                    </a:solidFill>
                    <a:latin typeface="Times New Roman" panose="02020603050405020304" pitchFamily="18" charset="0"/>
                    <a:cs typeface="B Nazanin" pitchFamily="2" charset="-78"/>
                  </a:rPr>
                  <a:t>=</a:t>
                </a:r>
                <a:r>
                  <a:rPr lang="en-US" sz="4000" b="1" dirty="0" smtClean="0">
                    <a:solidFill>
                      <a:schemeClr val="bg1"/>
                    </a:solidFill>
                  </a:rPr>
                  <a:t> </a:t>
                </a:r>
                <a14:m>
                  <m:oMath xmlns:m="http://schemas.openxmlformats.org/officeDocument/2006/math">
                    <m:r>
                      <a:rPr lang="en-US" sz="4000" b="1" i="1" smtClean="0">
                        <a:solidFill>
                          <a:schemeClr val="bg1"/>
                        </a:solidFill>
                        <a:latin typeface="Cambria Math"/>
                      </a:rPr>
                      <m:t>𝐄</m:t>
                    </m:r>
                  </m:oMath>
                </a14:m>
                <a:endParaRPr lang="fa-IR" sz="4000" b="1" dirty="0">
                  <a:solidFill>
                    <a:schemeClr val="bg1"/>
                  </a:solidFill>
                  <a:latin typeface="Times New Roman" panose="02020603050405020304" pitchFamily="18" charset="0"/>
                  <a:cs typeface="B Nazanin" pitchFamily="2" charset="-78"/>
                </a:endParaRPr>
              </a:p>
            </p:txBody>
          </p:sp>
        </mc:Choice>
        <mc:Fallback xmlns="">
          <p:sp>
            <p:nvSpPr>
              <p:cNvPr id="14" name="Rectangle 13"/>
              <p:cNvSpPr>
                <a:spLocks noRot="1" noChangeAspect="1" noMove="1" noResize="1" noEditPoints="1" noAdjustHandles="1" noChangeArrowheads="1" noChangeShapeType="1" noTextEdit="1"/>
              </p:cNvSpPr>
              <p:nvPr/>
            </p:nvSpPr>
            <p:spPr>
              <a:xfrm>
                <a:off x="1115616" y="4706560"/>
                <a:ext cx="7448357" cy="938719"/>
              </a:xfrm>
              <a:prstGeom prst="rect">
                <a:avLst/>
              </a:prstGeom>
              <a:blipFill rotWithShape="1">
                <a:blip r:embed="rId4"/>
                <a:stretch>
                  <a:fillRect b="-29870"/>
                </a:stretch>
              </a:blipFill>
            </p:spPr>
            <p:txBody>
              <a:bodyPr/>
              <a:lstStyle/>
              <a:p>
                <a:r>
                  <a:rPr lang="en-US">
                    <a:noFill/>
                  </a:rPr>
                  <a:t> </a:t>
                </a:r>
              </a:p>
            </p:txBody>
          </p:sp>
        </mc:Fallback>
      </mc:AlternateContent>
      <p:sp>
        <p:nvSpPr>
          <p:cNvPr id="15" name="Rectangle 14"/>
          <p:cNvSpPr/>
          <p:nvPr/>
        </p:nvSpPr>
        <p:spPr>
          <a:xfrm flipH="1">
            <a:off x="-36512" y="1979548"/>
            <a:ext cx="539482" cy="369332"/>
          </a:xfrm>
          <a:prstGeom prst="rect">
            <a:avLst/>
          </a:prstGeom>
          <a:solidFill>
            <a:srgbClr val="FFFFFF"/>
          </a:solidFill>
        </p:spPr>
        <p:txBody>
          <a:bodyPr wrap="square">
            <a:spAutoFit/>
          </a:bodyPr>
          <a:lstStyle/>
          <a:p>
            <a:r>
              <a:rPr lang="en-US" b="1" dirty="0">
                <a:solidFill>
                  <a:srgbClr val="002060"/>
                </a:solidFill>
                <a:latin typeface="Times New Roman" panose="02020603050405020304" pitchFamily="18" charset="0"/>
                <a:cs typeface="B Nazanin" pitchFamily="2" charset="-78"/>
              </a:rPr>
              <a:t>P</a:t>
            </a:r>
            <a:r>
              <a:rPr lang="en-US" b="1" baseline="-25000" dirty="0">
                <a:solidFill>
                  <a:srgbClr val="002060"/>
                </a:solidFill>
                <a:latin typeface="Times New Roman" panose="02020603050405020304" pitchFamily="18" charset="0"/>
                <a:cs typeface="B Nazanin" pitchFamily="2" charset="-78"/>
              </a:rPr>
              <a:t>1</a:t>
            </a:r>
            <a:endParaRPr lang="en-US" baseline="-25000" dirty="0">
              <a:solidFill>
                <a:srgbClr val="002060"/>
              </a:solidFill>
            </a:endParaRPr>
          </a:p>
        </p:txBody>
      </p:sp>
      <p:sp>
        <p:nvSpPr>
          <p:cNvPr id="16" name="Rectangle 15"/>
          <p:cNvSpPr/>
          <p:nvPr/>
        </p:nvSpPr>
        <p:spPr>
          <a:xfrm>
            <a:off x="1054750" y="3573016"/>
            <a:ext cx="441146" cy="458074"/>
          </a:xfrm>
          <a:prstGeom prst="rect">
            <a:avLst/>
          </a:prstGeom>
        </p:spPr>
        <p:txBody>
          <a:bodyPr wrap="none">
            <a:spAutoFit/>
          </a:bodyPr>
          <a:lstStyle/>
          <a:p>
            <a:pPr rtl="0">
              <a:lnSpc>
                <a:spcPct val="150000"/>
              </a:lnSpc>
            </a:pPr>
            <a:r>
              <a:rPr lang="en-US" b="1" dirty="0">
                <a:solidFill>
                  <a:srgbClr val="FF0000"/>
                </a:solidFill>
                <a:latin typeface="Times New Roman" panose="02020603050405020304" pitchFamily="18" charset="0"/>
                <a:cs typeface="B Nazanin" pitchFamily="2" charset="-78"/>
              </a:rPr>
              <a:t>Q</a:t>
            </a:r>
            <a:r>
              <a:rPr lang="en-US" b="1" baseline="-25000" dirty="0" smtClean="0">
                <a:solidFill>
                  <a:srgbClr val="FF0000"/>
                </a:solidFill>
                <a:latin typeface="Times New Roman" panose="02020603050405020304" pitchFamily="18" charset="0"/>
                <a:cs typeface="B Nazanin" pitchFamily="2" charset="-78"/>
              </a:rPr>
              <a:t>1</a:t>
            </a:r>
            <a:endParaRPr lang="en-US" b="1" baseline="-25000" dirty="0">
              <a:solidFill>
                <a:srgbClr val="FF0000"/>
              </a:solidFill>
              <a:latin typeface="Times New Roman" panose="02020603050405020304" pitchFamily="18" charset="0"/>
              <a:cs typeface="B Nazanin" pitchFamily="2" charset="-78"/>
            </a:endParaRPr>
          </a:p>
        </p:txBody>
      </p:sp>
      <p:sp>
        <p:nvSpPr>
          <p:cNvPr id="17" name="Rectangle 16"/>
          <p:cNvSpPr/>
          <p:nvPr/>
        </p:nvSpPr>
        <p:spPr>
          <a:xfrm>
            <a:off x="1115616" y="5869721"/>
            <a:ext cx="7448357" cy="938719"/>
          </a:xfrm>
          <a:prstGeom prst="rect">
            <a:avLst/>
          </a:prstGeom>
        </p:spPr>
        <p:txBody>
          <a:bodyPr wrap="square">
            <a:spAutoFit/>
          </a:bodyPr>
          <a:lstStyle/>
          <a:p>
            <a:pPr rtl="0">
              <a:lnSpc>
                <a:spcPct val="150000"/>
              </a:lnSpc>
            </a:pPr>
            <a:r>
              <a:rPr lang="en-US" sz="4000" b="1" dirty="0" smtClean="0">
                <a:solidFill>
                  <a:srgbClr val="FF0000"/>
                </a:solidFill>
                <a:latin typeface="Times New Roman" panose="02020603050405020304" pitchFamily="18" charset="0"/>
                <a:cs typeface="B Nazanin" pitchFamily="2" charset="-78"/>
              </a:rPr>
              <a:t>E = M</a:t>
            </a:r>
            <a:r>
              <a:rPr lang="en-US" sz="4000" b="1" baseline="-25000" dirty="0" smtClean="0">
                <a:solidFill>
                  <a:srgbClr val="FF0000"/>
                </a:solidFill>
                <a:latin typeface="Times New Roman" panose="02020603050405020304" pitchFamily="18" charset="0"/>
                <a:cs typeface="B Nazanin" pitchFamily="2" charset="-78"/>
              </a:rPr>
              <a:t>1</a:t>
            </a:r>
            <a:r>
              <a:rPr lang="en-US" sz="4000" b="1" dirty="0" smtClean="0">
                <a:solidFill>
                  <a:srgbClr val="FF0000"/>
                </a:solidFill>
                <a:latin typeface="Times New Roman" panose="02020603050405020304" pitchFamily="18" charset="0"/>
                <a:cs typeface="B Nazanin" pitchFamily="2" charset="-78"/>
              </a:rPr>
              <a:t>/Q</a:t>
            </a:r>
            <a:r>
              <a:rPr lang="en-US" sz="4000" b="1" baseline="-25000" dirty="0" smtClean="0">
                <a:solidFill>
                  <a:srgbClr val="FF0000"/>
                </a:solidFill>
                <a:latin typeface="Times New Roman" panose="02020603050405020304" pitchFamily="18" charset="0"/>
                <a:cs typeface="B Nazanin" pitchFamily="2" charset="-78"/>
              </a:rPr>
              <a:t>1</a:t>
            </a:r>
            <a:r>
              <a:rPr lang="en-US" sz="4000" b="1" dirty="0" smtClean="0">
                <a:solidFill>
                  <a:srgbClr val="FF0000"/>
                </a:solidFill>
              </a:rPr>
              <a:t> </a:t>
            </a:r>
            <a:endParaRPr lang="fa-IR" sz="4000" b="1" dirty="0">
              <a:solidFill>
                <a:srgbClr val="FF0000"/>
              </a:solidFill>
              <a:latin typeface="Times New Roman" panose="02020603050405020304" pitchFamily="18" charset="0"/>
              <a:cs typeface="B Nazanin" pitchFamily="2" charset="-78"/>
            </a:endParaRPr>
          </a:p>
        </p:txBody>
      </p:sp>
      <p:sp>
        <p:nvSpPr>
          <p:cNvPr id="18" name="Rounded Rectangular Callout 17"/>
          <p:cNvSpPr/>
          <p:nvPr/>
        </p:nvSpPr>
        <p:spPr bwMode="auto">
          <a:xfrm rot="10800000" flipH="1" flipV="1">
            <a:off x="3916656" y="644931"/>
            <a:ext cx="5288659" cy="6085531"/>
          </a:xfrm>
          <a:prstGeom prst="wedgeRoundRectCallout">
            <a:avLst>
              <a:gd name="adj1" fmla="val -48793"/>
              <a:gd name="adj2" fmla="val 30932"/>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eaLnBrk="1" hangingPunct="1">
              <a:lnSpc>
                <a:spcPts val="5200"/>
              </a:lnSpc>
              <a:defRPr/>
            </a:pPr>
            <a:r>
              <a:rPr lang="fa-IR" sz="4000" b="1" dirty="0" smtClean="0">
                <a:solidFill>
                  <a:srgbClr val="FFFFFF"/>
                </a:solidFill>
                <a:effectLst>
                  <a:outerShdw blurRad="38100" dist="38100" dir="2700000" algn="tl">
                    <a:srgbClr val="000000"/>
                  </a:outerShdw>
                </a:effectLst>
                <a:latin typeface="+mn-lt"/>
                <a:cs typeface="B Nazanin" pitchFamily="2" charset="-78"/>
              </a:rPr>
              <a:t>از آنجا که رابطه بین مقدار و قیمت معکوس است، ضریب کشش قیمتی تقاضا عددی منفی است. </a:t>
            </a:r>
            <a:endParaRPr lang="en-US" sz="4000" b="1" dirty="0" smtClean="0">
              <a:solidFill>
                <a:srgbClr val="FFFFFF"/>
              </a:solidFill>
              <a:effectLst>
                <a:outerShdw blurRad="38100" dist="38100" dir="2700000" algn="tl">
                  <a:srgbClr val="000000"/>
                </a:outerShdw>
              </a:effectLst>
              <a:latin typeface="+mn-lt"/>
              <a:cs typeface="B Nazanin" pitchFamily="2" charset="-78"/>
            </a:endParaRPr>
          </a:p>
          <a:p>
            <a:pPr algn="r" eaLnBrk="1" hangingPunct="1">
              <a:lnSpc>
                <a:spcPts val="5200"/>
              </a:lnSpc>
              <a:defRPr/>
            </a:pPr>
            <a:r>
              <a:rPr lang="fa-IR" sz="4000" b="1" dirty="0" smtClean="0">
                <a:solidFill>
                  <a:srgbClr val="FFFFFF"/>
                </a:solidFill>
                <a:effectLst>
                  <a:outerShdw blurRad="38100" dist="38100" dir="2700000" algn="tl">
                    <a:srgbClr val="000000"/>
                  </a:outerShdw>
                </a:effectLst>
                <a:latin typeface="+mn-lt"/>
                <a:cs typeface="B Nazanin" pitchFamily="2" charset="-78"/>
              </a:rPr>
              <a:t>به منظور اجتناب از پرداختن به مقادیرمنفی معمولا یک علامت منفی برای </a:t>
            </a:r>
            <a:r>
              <a:rPr lang="en-US" sz="40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a:t>
            </a:r>
            <a:r>
              <a:rPr lang="fa-IR" sz="4000" b="1" dirty="0" smtClean="0">
                <a:solidFill>
                  <a:srgbClr val="FFFFFF"/>
                </a:solidFill>
                <a:effectLst>
                  <a:outerShdw blurRad="38100" dist="38100" dir="2700000" algn="tl">
                    <a:srgbClr val="000000"/>
                  </a:outerShdw>
                </a:effectLst>
                <a:latin typeface="+mn-lt"/>
                <a:cs typeface="B Nazanin" pitchFamily="2" charset="-78"/>
              </a:rPr>
              <a:t> منظور می شود.</a:t>
            </a:r>
            <a:endParaRPr lang="fa-IR" sz="4000" b="1" dirty="0">
              <a:solidFill>
                <a:srgbClr val="FFFFFF"/>
              </a:solidFill>
              <a:effectLst>
                <a:outerShdw blurRad="38100" dist="38100" dir="2700000" algn="tl">
                  <a:srgbClr val="000000"/>
                </a:outerShdw>
              </a:effectLst>
              <a:latin typeface="+mn-lt"/>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xit" presetSubtype="0" fill="hold" grpId="1" nodeType="clickEffect">
                                  <p:stCondLst>
                                    <p:cond delay="0"/>
                                  </p:stCondLst>
                                  <p:childTnLst>
                                    <p:animEffect transition="out" filter="fade">
                                      <p:cBhvr>
                                        <p:cTn id="22" dur="1000"/>
                                        <p:tgtEl>
                                          <p:spTgt spid="4"/>
                                        </p:tgtEl>
                                      </p:cBhvr>
                                    </p:animEffect>
                                    <p:anim calcmode="lin" valueType="num">
                                      <p:cBhvr>
                                        <p:cTn id="23" dur="1000"/>
                                        <p:tgtEl>
                                          <p:spTgt spid="4"/>
                                        </p:tgtEl>
                                        <p:attrNameLst>
                                          <p:attrName>ppt_x</p:attrName>
                                        </p:attrNameLst>
                                      </p:cBhvr>
                                      <p:tavLst>
                                        <p:tav tm="0">
                                          <p:val>
                                            <p:strVal val="ppt_x"/>
                                          </p:val>
                                        </p:tav>
                                        <p:tav tm="100000">
                                          <p:val>
                                            <p:strVal val="ppt_x"/>
                                          </p:val>
                                        </p:tav>
                                      </p:tavLst>
                                    </p:anim>
                                    <p:anim calcmode="lin" valueType="num">
                                      <p:cBhvr>
                                        <p:cTn id="24" dur="1000"/>
                                        <p:tgtEl>
                                          <p:spTgt spid="4"/>
                                        </p:tgtEl>
                                        <p:attrNameLst>
                                          <p:attrName>ppt_y</p:attrName>
                                        </p:attrNameLst>
                                      </p:cBhvr>
                                      <p:tavLst>
                                        <p:tav tm="0">
                                          <p:val>
                                            <p:strVal val="ppt_y"/>
                                          </p:val>
                                        </p:tav>
                                        <p:tav tm="100000">
                                          <p:val>
                                            <p:strVal val="ppt_y+.1"/>
                                          </p:val>
                                        </p:tav>
                                      </p:tavLst>
                                    </p:anim>
                                    <p:set>
                                      <p:cBhvr>
                                        <p:cTn id="25" dur="1" fill="hold">
                                          <p:stCondLst>
                                            <p:cond delay="999"/>
                                          </p:stCondLst>
                                        </p:cTn>
                                        <p:tgtEl>
                                          <p:spTgt spid="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2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xit" presetSubtype="0" fill="hold" grpId="1" nodeType="clickEffect">
                                  <p:stCondLst>
                                    <p:cond delay="0"/>
                                  </p:stCondLst>
                                  <p:childTnLst>
                                    <p:animEffect transition="out" filter="fade">
                                      <p:cBhvr>
                                        <p:cTn id="39" dur="1000"/>
                                        <p:tgtEl>
                                          <p:spTgt spid="12"/>
                                        </p:tgtEl>
                                      </p:cBhvr>
                                    </p:animEffect>
                                    <p:anim calcmode="lin" valueType="num">
                                      <p:cBhvr>
                                        <p:cTn id="40" dur="1000"/>
                                        <p:tgtEl>
                                          <p:spTgt spid="12"/>
                                        </p:tgtEl>
                                        <p:attrNameLst>
                                          <p:attrName>ppt_x</p:attrName>
                                        </p:attrNameLst>
                                      </p:cBhvr>
                                      <p:tavLst>
                                        <p:tav tm="0">
                                          <p:val>
                                            <p:strVal val="ppt_x"/>
                                          </p:val>
                                        </p:tav>
                                        <p:tav tm="100000">
                                          <p:val>
                                            <p:strVal val="ppt_x"/>
                                          </p:val>
                                        </p:tav>
                                      </p:tavLst>
                                    </p:anim>
                                    <p:anim calcmode="lin" valueType="num">
                                      <p:cBhvr>
                                        <p:cTn id="41" dur="1000"/>
                                        <p:tgtEl>
                                          <p:spTgt spid="12"/>
                                        </p:tgtEl>
                                        <p:attrNameLst>
                                          <p:attrName>ppt_y</p:attrName>
                                        </p:attrNameLst>
                                      </p:cBhvr>
                                      <p:tavLst>
                                        <p:tav tm="0">
                                          <p:val>
                                            <p:strVal val="ppt_y"/>
                                          </p:val>
                                        </p:tav>
                                        <p:tav tm="100000">
                                          <p:val>
                                            <p:strVal val="ppt_y+.1"/>
                                          </p:val>
                                        </p:tav>
                                      </p:tavLst>
                                    </p:anim>
                                    <p:set>
                                      <p:cBhvr>
                                        <p:cTn id="42" dur="1" fill="hold">
                                          <p:stCondLst>
                                            <p:cond delay="999"/>
                                          </p:stCondLst>
                                        </p:cTn>
                                        <p:tgtEl>
                                          <p:spTgt spid="12"/>
                                        </p:tgtEl>
                                        <p:attrNameLst>
                                          <p:attrName>style.visibility</p:attrName>
                                        </p:attrNameLst>
                                      </p:cBhvr>
                                      <p:to>
                                        <p:strVal val="hidden"/>
                                      </p:to>
                                    </p:set>
                                  </p:childTnLst>
                                </p:cTn>
                              </p:par>
                              <p:par>
                                <p:cTn id="43" presetID="16" presetClass="exit" presetSubtype="21" fill="hold" grpId="1" nodeType="withEffect">
                                  <p:stCondLst>
                                    <p:cond delay="0"/>
                                  </p:stCondLst>
                                  <p:childTnLst>
                                    <p:animEffect transition="out" filter="barn(inVertical)">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wipe(down)">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xit" presetSubtype="21" fill="hold" grpId="1" nodeType="clickEffect">
                                  <p:stCondLst>
                                    <p:cond delay="0"/>
                                  </p:stCondLst>
                                  <p:childTnLst>
                                    <p:animEffect transition="out" filter="barn(inVertical)">
                                      <p:cBhvr>
                                        <p:cTn id="61" dur="500"/>
                                        <p:tgtEl>
                                          <p:spTgt spid="18"/>
                                        </p:tgtEl>
                                      </p:cBhvr>
                                    </p:animEffect>
                                    <p:set>
                                      <p:cBhvr>
                                        <p:cTn id="62" dur="1" fill="hold">
                                          <p:stCondLst>
                                            <p:cond delay="499"/>
                                          </p:stCondLst>
                                        </p:cTn>
                                        <p:tgtEl>
                                          <p:spTgt spid="18"/>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fade">
                                      <p:cBhvr>
                                        <p:cTn id="66" dur="500"/>
                                        <p:tgtEl>
                                          <p:spTgt spid="14"/>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P spid="4" grpId="1" animBg="1"/>
      <p:bldP spid="5" grpId="0"/>
      <p:bldP spid="5" grpId="1"/>
      <p:bldP spid="6" grpId="0"/>
      <p:bldP spid="12" grpId="0" animBg="1"/>
      <p:bldP spid="12" grpId="1" animBg="1"/>
      <p:bldP spid="13" grpId="0"/>
      <p:bldP spid="13" grpId="1"/>
      <p:bldP spid="14" grpId="0"/>
      <p:bldP spid="17" grpId="0"/>
      <p:bldP spid="18" grpId="0" animBg="1"/>
      <p:bldP spid="18" grpId="1"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7414" y="27384"/>
            <a:ext cx="9144000" cy="6858000"/>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83" y="476672"/>
            <a:ext cx="7892762" cy="614017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Grp="1" noChangeArrowheads="1"/>
          </p:cNvSpPr>
          <p:nvPr>
            <p:ph type="title"/>
          </p:nvPr>
        </p:nvSpPr>
        <p:spPr>
          <a:xfrm>
            <a:off x="611560" y="-171400"/>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smtClean="0">
                <a:solidFill>
                  <a:srgbClr val="FF0000"/>
                </a:solidFill>
                <a:latin typeface="+mn-lt"/>
                <a:ea typeface="+mn-ea"/>
                <a:cs typeface="B Nazanin" pitchFamily="2" charset="-78"/>
              </a:rPr>
              <a:t>کشش </a:t>
            </a:r>
            <a:r>
              <a:rPr lang="fa-IR" sz="4800" b="1" dirty="0">
                <a:solidFill>
                  <a:srgbClr val="FF0000"/>
                </a:solidFill>
                <a:latin typeface="+mn-lt"/>
                <a:ea typeface="+mn-ea"/>
                <a:cs typeface="B Nazanin" pitchFamily="2" charset="-78"/>
              </a:rPr>
              <a:t>نقطه </a:t>
            </a:r>
            <a:r>
              <a:rPr lang="fa-IR" sz="4800" b="1" dirty="0" smtClean="0">
                <a:solidFill>
                  <a:srgbClr val="FF0000"/>
                </a:solidFill>
                <a:latin typeface="+mn-lt"/>
                <a:ea typeface="+mn-ea"/>
                <a:cs typeface="B Nazanin" pitchFamily="2" charset="-78"/>
              </a:rPr>
              <a:t>ای</a:t>
            </a:r>
            <a:r>
              <a:rPr lang="en-US" sz="4800" b="1" dirty="0" smtClean="0">
                <a:solidFill>
                  <a:srgbClr val="FF0000"/>
                </a:solidFill>
                <a:latin typeface="+mn-lt"/>
                <a:ea typeface="+mn-ea"/>
                <a:cs typeface="B Nazanin" pitchFamily="2" charset="-78"/>
              </a:rPr>
              <a:t> </a:t>
            </a:r>
            <a:r>
              <a:rPr lang="fa-IR" sz="4800" b="1" dirty="0" smtClean="0">
                <a:solidFill>
                  <a:srgbClr val="FF0000"/>
                </a:solidFill>
                <a:latin typeface="+mn-lt"/>
                <a:ea typeface="+mn-ea"/>
                <a:cs typeface="B Nazanin" pitchFamily="2" charset="-78"/>
              </a:rPr>
              <a:t>و مخارج کل</a:t>
            </a:r>
            <a:endParaRPr lang="en-US" sz="4800" b="1" dirty="0">
              <a:solidFill>
                <a:srgbClr val="FF0000"/>
              </a:solidFill>
              <a:latin typeface="+mn-lt"/>
              <a:ea typeface="+mn-ea"/>
              <a:cs typeface="B Nazanin" pitchFamily="2" charset="-78"/>
            </a:endParaRPr>
          </a:p>
        </p:txBody>
      </p:sp>
      <p:sp>
        <p:nvSpPr>
          <p:cNvPr id="6" name="TextBox 5"/>
          <p:cNvSpPr txBox="1"/>
          <p:nvPr/>
        </p:nvSpPr>
        <p:spPr>
          <a:xfrm>
            <a:off x="144016" y="908720"/>
            <a:ext cx="539552" cy="5632311"/>
          </a:xfrm>
          <a:prstGeom prst="rect">
            <a:avLst/>
          </a:prstGeom>
          <a:noFill/>
        </p:spPr>
        <p:txBody>
          <a:bodyPr wrap="square" rtlCol="0">
            <a:spAutoFit/>
          </a:bodyPr>
          <a:lstStyle/>
          <a:p>
            <a:r>
              <a:rPr lang="fa-IR" sz="4000" dirty="0" smtClean="0">
                <a:solidFill>
                  <a:srgbClr val="002060"/>
                </a:solidFill>
                <a:cs typeface="B Mitra" panose="00000400000000000000" pitchFamily="2" charset="-78"/>
              </a:rPr>
              <a:t>8</a:t>
            </a:r>
          </a:p>
          <a:p>
            <a:r>
              <a:rPr lang="fa-IR" sz="4000" dirty="0" smtClean="0">
                <a:solidFill>
                  <a:srgbClr val="002060"/>
                </a:solidFill>
                <a:cs typeface="B Mitra" panose="00000400000000000000" pitchFamily="2" charset="-78"/>
              </a:rPr>
              <a:t>7</a:t>
            </a:r>
          </a:p>
          <a:p>
            <a:r>
              <a:rPr lang="fa-IR" sz="4000" dirty="0" smtClean="0">
                <a:solidFill>
                  <a:srgbClr val="002060"/>
                </a:solidFill>
                <a:cs typeface="B Mitra" panose="00000400000000000000" pitchFamily="2" charset="-78"/>
              </a:rPr>
              <a:t>6</a:t>
            </a:r>
          </a:p>
          <a:p>
            <a:r>
              <a:rPr lang="fa-IR" sz="4000" dirty="0" smtClean="0">
                <a:solidFill>
                  <a:srgbClr val="002060"/>
                </a:solidFill>
                <a:cs typeface="B Mitra" panose="00000400000000000000" pitchFamily="2" charset="-78"/>
              </a:rPr>
              <a:t>5</a:t>
            </a:r>
          </a:p>
          <a:p>
            <a:r>
              <a:rPr lang="fa-IR" sz="4000" dirty="0" smtClean="0">
                <a:solidFill>
                  <a:srgbClr val="002060"/>
                </a:solidFill>
                <a:cs typeface="B Mitra" panose="00000400000000000000" pitchFamily="2" charset="-78"/>
              </a:rPr>
              <a:t>4</a:t>
            </a:r>
          </a:p>
          <a:p>
            <a:r>
              <a:rPr lang="fa-IR" sz="4000" dirty="0" smtClean="0">
                <a:solidFill>
                  <a:srgbClr val="002060"/>
                </a:solidFill>
                <a:cs typeface="B Mitra" panose="00000400000000000000" pitchFamily="2" charset="-78"/>
              </a:rPr>
              <a:t>3</a:t>
            </a:r>
          </a:p>
          <a:p>
            <a:r>
              <a:rPr lang="fa-IR" sz="4000" dirty="0" smtClean="0">
                <a:solidFill>
                  <a:srgbClr val="002060"/>
                </a:solidFill>
                <a:cs typeface="B Mitra" panose="00000400000000000000" pitchFamily="2" charset="-78"/>
              </a:rPr>
              <a:t>2</a:t>
            </a:r>
          </a:p>
          <a:p>
            <a:r>
              <a:rPr lang="fa-IR" sz="4000" dirty="0" smtClean="0">
                <a:solidFill>
                  <a:srgbClr val="002060"/>
                </a:solidFill>
                <a:cs typeface="B Mitra" panose="00000400000000000000" pitchFamily="2" charset="-78"/>
              </a:rPr>
              <a:t>1</a:t>
            </a:r>
          </a:p>
          <a:p>
            <a:r>
              <a:rPr lang="en-US" sz="3200" dirty="0" smtClean="0">
                <a:solidFill>
                  <a:srgbClr val="C00000"/>
                </a:solidFill>
                <a:cs typeface="B Mitra" panose="00000400000000000000" pitchFamily="2" charset="-78"/>
              </a:rPr>
              <a:t>O</a:t>
            </a:r>
            <a:endParaRPr lang="en-US" sz="3200" dirty="0">
              <a:solidFill>
                <a:srgbClr val="C00000"/>
              </a:solidFill>
              <a:cs typeface="B Mitra" panose="00000400000000000000" pitchFamily="2" charset="-78"/>
            </a:endParaRPr>
          </a:p>
        </p:txBody>
      </p:sp>
      <p:sp>
        <p:nvSpPr>
          <p:cNvPr id="9" name="TextBox 8"/>
          <p:cNvSpPr txBox="1"/>
          <p:nvPr/>
        </p:nvSpPr>
        <p:spPr>
          <a:xfrm rot="5400000">
            <a:off x="1439595" y="6417274"/>
            <a:ext cx="1133078" cy="523220"/>
          </a:xfrm>
          <a:prstGeom prst="rect">
            <a:avLst/>
          </a:prstGeom>
          <a:noFill/>
        </p:spPr>
        <p:txBody>
          <a:bodyPr wrap="square" rtlCol="0">
            <a:spAutoFit/>
          </a:bodyPr>
          <a:lstStyle/>
          <a:p>
            <a:pPr algn="l"/>
            <a:r>
              <a:rPr lang="fa-IR" sz="2800" dirty="0" smtClean="0">
                <a:solidFill>
                  <a:srgbClr val="002060"/>
                </a:solidFill>
                <a:cs typeface="B Mitra" panose="00000400000000000000" pitchFamily="2" charset="-78"/>
              </a:rPr>
              <a:t>2000</a:t>
            </a:r>
            <a:endParaRPr lang="en-US" sz="2800" dirty="0">
              <a:solidFill>
                <a:srgbClr val="002060"/>
              </a:solidFill>
              <a:cs typeface="B Mitra" panose="00000400000000000000" pitchFamily="2" charset="-78"/>
            </a:endParaRPr>
          </a:p>
        </p:txBody>
      </p:sp>
      <p:sp>
        <p:nvSpPr>
          <p:cNvPr id="11" name="TextBox 10"/>
          <p:cNvSpPr txBox="1"/>
          <p:nvPr/>
        </p:nvSpPr>
        <p:spPr>
          <a:xfrm>
            <a:off x="755576" y="692696"/>
            <a:ext cx="504056"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A</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23528" y="836712"/>
            <a:ext cx="720080" cy="646331"/>
          </a:xfrm>
          <a:prstGeom prst="rect">
            <a:avLst/>
          </a:prstGeom>
          <a:noFill/>
        </p:spPr>
        <p:txBody>
          <a:bodyPr wrap="square" rtlCol="0">
            <a:spAutoFit/>
          </a:bodyPr>
          <a:lstStyle/>
          <a:p>
            <a:r>
              <a:rPr lang="en-US" sz="3600" dirty="0" smtClean="0">
                <a:solidFill>
                  <a:srgbClr val="002060"/>
                </a:solidFill>
              </a:rPr>
              <a:t>●</a:t>
            </a:r>
            <a:endParaRPr lang="en-US" sz="3600" dirty="0">
              <a:solidFill>
                <a:srgbClr val="002060"/>
              </a:solidFill>
            </a:endParaRPr>
          </a:p>
        </p:txBody>
      </p:sp>
      <p:sp>
        <p:nvSpPr>
          <p:cNvPr id="27" name="TextBox 26"/>
          <p:cNvSpPr txBox="1"/>
          <p:nvPr/>
        </p:nvSpPr>
        <p:spPr>
          <a:xfrm>
            <a:off x="5436096" y="5771356"/>
            <a:ext cx="720080" cy="646331"/>
          </a:xfrm>
          <a:prstGeom prst="rect">
            <a:avLst/>
          </a:prstGeom>
          <a:noFill/>
        </p:spPr>
        <p:txBody>
          <a:bodyPr wrap="square" rtlCol="0">
            <a:spAutoFit/>
          </a:bodyPr>
          <a:lstStyle/>
          <a:p>
            <a:r>
              <a:rPr lang="en-US" sz="3600" dirty="0" smtClean="0">
                <a:solidFill>
                  <a:srgbClr val="002060"/>
                </a:solidFill>
              </a:rPr>
              <a:t>●</a:t>
            </a:r>
            <a:endParaRPr lang="en-US" sz="3600" dirty="0">
              <a:solidFill>
                <a:srgbClr val="002060"/>
              </a:solidFill>
            </a:endParaRPr>
          </a:p>
        </p:txBody>
      </p:sp>
      <p:sp>
        <p:nvSpPr>
          <p:cNvPr id="28" name="TextBox 27"/>
          <p:cNvSpPr txBox="1"/>
          <p:nvPr/>
        </p:nvSpPr>
        <p:spPr>
          <a:xfrm>
            <a:off x="323528" y="3356992"/>
            <a:ext cx="720080" cy="646331"/>
          </a:xfrm>
          <a:prstGeom prst="rect">
            <a:avLst/>
          </a:prstGeom>
          <a:noFill/>
        </p:spPr>
        <p:txBody>
          <a:bodyPr wrap="square" rtlCol="0">
            <a:spAutoFit/>
          </a:bodyPr>
          <a:lstStyle/>
          <a:p>
            <a:r>
              <a:rPr lang="en-US" sz="3600" dirty="0" smtClean="0">
                <a:solidFill>
                  <a:srgbClr val="FFFF00"/>
                </a:solidFill>
              </a:rPr>
              <a:t>●</a:t>
            </a:r>
            <a:endParaRPr lang="en-US" sz="3600" dirty="0">
              <a:solidFill>
                <a:srgbClr val="FFFF00"/>
              </a:solidFill>
            </a:endParaRPr>
          </a:p>
        </p:txBody>
      </p:sp>
      <p:sp>
        <p:nvSpPr>
          <p:cNvPr id="29" name="TextBox 28"/>
          <p:cNvSpPr txBox="1"/>
          <p:nvPr/>
        </p:nvSpPr>
        <p:spPr>
          <a:xfrm>
            <a:off x="2968774" y="3356992"/>
            <a:ext cx="720080" cy="646331"/>
          </a:xfrm>
          <a:prstGeom prst="rect">
            <a:avLst/>
          </a:prstGeom>
          <a:noFill/>
        </p:spPr>
        <p:txBody>
          <a:bodyPr wrap="square" rtlCol="0">
            <a:spAutoFit/>
          </a:bodyPr>
          <a:lstStyle/>
          <a:p>
            <a:r>
              <a:rPr lang="en-US" sz="3600" dirty="0" smtClean="0">
                <a:solidFill>
                  <a:srgbClr val="FFFF00"/>
                </a:solidFill>
              </a:rPr>
              <a:t>●</a:t>
            </a:r>
            <a:endParaRPr lang="en-US" sz="3600" dirty="0">
              <a:solidFill>
                <a:srgbClr val="FFFF00"/>
              </a:solidFill>
            </a:endParaRPr>
          </a:p>
        </p:txBody>
      </p:sp>
      <p:sp>
        <p:nvSpPr>
          <p:cNvPr id="30" name="TextBox 29"/>
          <p:cNvSpPr txBox="1"/>
          <p:nvPr/>
        </p:nvSpPr>
        <p:spPr>
          <a:xfrm>
            <a:off x="3593604" y="3923400"/>
            <a:ext cx="720080" cy="646331"/>
          </a:xfrm>
          <a:prstGeom prst="rect">
            <a:avLst/>
          </a:prstGeom>
          <a:noFill/>
        </p:spPr>
        <p:txBody>
          <a:bodyPr wrap="square" rtlCol="0">
            <a:spAutoFit/>
          </a:bodyPr>
          <a:lstStyle/>
          <a:p>
            <a:r>
              <a:rPr lang="en-US" sz="3600" dirty="0" smtClean="0">
                <a:solidFill>
                  <a:srgbClr val="002060"/>
                </a:solidFill>
              </a:rPr>
              <a:t>●</a:t>
            </a:r>
            <a:endParaRPr lang="en-US" sz="3600" dirty="0">
              <a:solidFill>
                <a:srgbClr val="002060"/>
              </a:solidFill>
            </a:endParaRPr>
          </a:p>
        </p:txBody>
      </p:sp>
      <p:sp>
        <p:nvSpPr>
          <p:cNvPr id="31" name="TextBox 30"/>
          <p:cNvSpPr txBox="1"/>
          <p:nvPr/>
        </p:nvSpPr>
        <p:spPr>
          <a:xfrm>
            <a:off x="4231010" y="4582869"/>
            <a:ext cx="720080" cy="646331"/>
          </a:xfrm>
          <a:prstGeom prst="rect">
            <a:avLst/>
          </a:prstGeom>
          <a:noFill/>
        </p:spPr>
        <p:txBody>
          <a:bodyPr wrap="square" rtlCol="0">
            <a:spAutoFit/>
          </a:bodyPr>
          <a:lstStyle/>
          <a:p>
            <a:r>
              <a:rPr lang="en-US" sz="3600" dirty="0" smtClean="0">
                <a:solidFill>
                  <a:srgbClr val="002060"/>
                </a:solidFill>
              </a:rPr>
              <a:t>●</a:t>
            </a:r>
            <a:endParaRPr lang="en-US" sz="3600" dirty="0">
              <a:solidFill>
                <a:srgbClr val="002060"/>
              </a:solidFill>
            </a:endParaRPr>
          </a:p>
        </p:txBody>
      </p:sp>
      <p:sp>
        <p:nvSpPr>
          <p:cNvPr id="32" name="TextBox 31"/>
          <p:cNvSpPr txBox="1"/>
          <p:nvPr/>
        </p:nvSpPr>
        <p:spPr>
          <a:xfrm>
            <a:off x="4889748" y="5207699"/>
            <a:ext cx="720080" cy="646331"/>
          </a:xfrm>
          <a:prstGeom prst="rect">
            <a:avLst/>
          </a:prstGeom>
          <a:noFill/>
        </p:spPr>
        <p:txBody>
          <a:bodyPr wrap="square" rtlCol="0">
            <a:spAutoFit/>
          </a:bodyPr>
          <a:lstStyle/>
          <a:p>
            <a:r>
              <a:rPr lang="en-US" sz="3600" dirty="0" smtClean="0">
                <a:solidFill>
                  <a:srgbClr val="002060"/>
                </a:solidFill>
              </a:rPr>
              <a:t>●</a:t>
            </a:r>
            <a:endParaRPr lang="en-US" sz="3600" dirty="0">
              <a:solidFill>
                <a:srgbClr val="002060"/>
              </a:solidFill>
            </a:endParaRPr>
          </a:p>
        </p:txBody>
      </p:sp>
      <p:sp>
        <p:nvSpPr>
          <p:cNvPr id="33" name="TextBox 32"/>
          <p:cNvSpPr txBox="1"/>
          <p:nvPr/>
        </p:nvSpPr>
        <p:spPr>
          <a:xfrm>
            <a:off x="971600" y="1412776"/>
            <a:ext cx="720080" cy="646331"/>
          </a:xfrm>
          <a:prstGeom prst="rect">
            <a:avLst/>
          </a:prstGeom>
          <a:noFill/>
        </p:spPr>
        <p:txBody>
          <a:bodyPr wrap="square" rtlCol="0">
            <a:spAutoFit/>
          </a:bodyPr>
          <a:lstStyle/>
          <a:p>
            <a:r>
              <a:rPr lang="en-US" sz="3600" dirty="0" smtClean="0">
                <a:solidFill>
                  <a:srgbClr val="002060"/>
                </a:solidFill>
              </a:rPr>
              <a:t>●</a:t>
            </a:r>
            <a:endParaRPr lang="en-US" sz="3600" dirty="0">
              <a:solidFill>
                <a:srgbClr val="002060"/>
              </a:solidFill>
            </a:endParaRPr>
          </a:p>
        </p:txBody>
      </p:sp>
      <p:sp>
        <p:nvSpPr>
          <p:cNvPr id="34" name="TextBox 33"/>
          <p:cNvSpPr txBox="1"/>
          <p:nvPr/>
        </p:nvSpPr>
        <p:spPr>
          <a:xfrm>
            <a:off x="1634530" y="2060848"/>
            <a:ext cx="720080" cy="646331"/>
          </a:xfrm>
          <a:prstGeom prst="rect">
            <a:avLst/>
          </a:prstGeom>
          <a:noFill/>
        </p:spPr>
        <p:txBody>
          <a:bodyPr wrap="square" rtlCol="0">
            <a:spAutoFit/>
          </a:bodyPr>
          <a:lstStyle/>
          <a:p>
            <a:r>
              <a:rPr lang="en-US" sz="3600" dirty="0" smtClean="0">
                <a:solidFill>
                  <a:srgbClr val="002060"/>
                </a:solidFill>
              </a:rPr>
              <a:t>●</a:t>
            </a:r>
            <a:endParaRPr lang="en-US" sz="3600" dirty="0">
              <a:solidFill>
                <a:srgbClr val="002060"/>
              </a:solidFill>
            </a:endParaRPr>
          </a:p>
        </p:txBody>
      </p:sp>
      <p:sp>
        <p:nvSpPr>
          <p:cNvPr id="35" name="TextBox 34"/>
          <p:cNvSpPr txBox="1"/>
          <p:nvPr/>
        </p:nvSpPr>
        <p:spPr>
          <a:xfrm>
            <a:off x="2305844" y="2708920"/>
            <a:ext cx="720080" cy="646331"/>
          </a:xfrm>
          <a:prstGeom prst="rect">
            <a:avLst/>
          </a:prstGeom>
          <a:noFill/>
        </p:spPr>
        <p:txBody>
          <a:bodyPr wrap="square" rtlCol="0">
            <a:spAutoFit/>
          </a:bodyPr>
          <a:lstStyle/>
          <a:p>
            <a:r>
              <a:rPr lang="en-US" sz="3600" dirty="0" smtClean="0">
                <a:solidFill>
                  <a:srgbClr val="002060"/>
                </a:solidFill>
              </a:rPr>
              <a:t>●</a:t>
            </a:r>
            <a:endParaRPr lang="en-US" sz="3600" dirty="0">
              <a:solidFill>
                <a:srgbClr val="002060"/>
              </a:solidFill>
            </a:endParaRPr>
          </a:p>
        </p:txBody>
      </p:sp>
      <p:sp>
        <p:nvSpPr>
          <p:cNvPr id="36" name="TextBox 35"/>
          <p:cNvSpPr txBox="1"/>
          <p:nvPr/>
        </p:nvSpPr>
        <p:spPr>
          <a:xfrm>
            <a:off x="1331640" y="1340768"/>
            <a:ext cx="504056"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B</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2051720" y="2060848"/>
            <a:ext cx="504056"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C</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2699792" y="2708920"/>
            <a:ext cx="504056"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D</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3419872" y="3276273"/>
            <a:ext cx="504056"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F</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3995936" y="3852337"/>
            <a:ext cx="504056"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G</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41" name="TextBox 40"/>
          <p:cNvSpPr txBox="1"/>
          <p:nvPr/>
        </p:nvSpPr>
        <p:spPr>
          <a:xfrm>
            <a:off x="4572000" y="4428401"/>
            <a:ext cx="504056" cy="584775"/>
          </a:xfrm>
          <a:prstGeom prst="rect">
            <a:avLst/>
          </a:prstGeom>
          <a:noFill/>
        </p:spPr>
        <p:txBody>
          <a:bodyPr wrap="square" rtlCol="0">
            <a:spAutoFit/>
          </a:bodyPr>
          <a:lstStyle/>
          <a:p>
            <a:r>
              <a:rPr lang="en-US" sz="3200" b="1" dirty="0">
                <a:solidFill>
                  <a:srgbClr val="002060"/>
                </a:solidFill>
                <a:latin typeface="Times New Roman" panose="02020603050405020304" pitchFamily="18" charset="0"/>
                <a:cs typeface="Times New Roman" panose="02020603050405020304" pitchFamily="18" charset="0"/>
              </a:rPr>
              <a:t>H</a:t>
            </a:r>
            <a:endParaRPr lang="en-US" sz="3200" b="1" dirty="0" smtClean="0">
              <a:solidFill>
                <a:srgbClr val="002060"/>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5220072" y="5004465"/>
            <a:ext cx="504056" cy="584775"/>
          </a:xfrm>
          <a:prstGeom prst="rect">
            <a:avLst/>
          </a:prstGeom>
          <a:noFill/>
        </p:spPr>
        <p:txBody>
          <a:bodyPr wrap="square" rtlCol="0">
            <a:spAutoFit/>
          </a:bodyPr>
          <a:lstStyle/>
          <a:p>
            <a:r>
              <a:rPr lang="en-US" sz="3200" b="1" dirty="0" smtClean="0">
                <a:solidFill>
                  <a:srgbClr val="002060"/>
                </a:solidFill>
                <a:latin typeface="Times New Roman" panose="02020603050405020304" pitchFamily="18" charset="0"/>
                <a:cs typeface="Times New Roman" panose="02020603050405020304" pitchFamily="18" charset="0"/>
              </a:rPr>
              <a:t>L</a:t>
            </a:r>
          </a:p>
        </p:txBody>
      </p:sp>
      <p:sp>
        <p:nvSpPr>
          <p:cNvPr id="43" name="TextBox 42"/>
          <p:cNvSpPr txBox="1"/>
          <p:nvPr/>
        </p:nvSpPr>
        <p:spPr>
          <a:xfrm>
            <a:off x="5796136" y="5589240"/>
            <a:ext cx="504056" cy="584775"/>
          </a:xfrm>
          <a:prstGeom prst="rect">
            <a:avLst/>
          </a:prstGeom>
          <a:noFill/>
        </p:spPr>
        <p:txBody>
          <a:bodyPr wrap="square" rtlCol="0">
            <a:spAutoFit/>
          </a:bodyPr>
          <a:lstStyle/>
          <a:p>
            <a:r>
              <a:rPr lang="en-US" sz="3200" b="1" dirty="0" smtClean="0">
                <a:solidFill>
                  <a:srgbClr val="C00000"/>
                </a:solidFill>
                <a:latin typeface="Times New Roman" panose="02020603050405020304" pitchFamily="18" charset="0"/>
                <a:cs typeface="Times New Roman" panose="02020603050405020304" pitchFamily="18" charset="0"/>
              </a:rPr>
              <a:t>M</a:t>
            </a:r>
          </a:p>
        </p:txBody>
      </p:sp>
      <p:sp>
        <p:nvSpPr>
          <p:cNvPr id="46" name="TextBox 45"/>
          <p:cNvSpPr txBox="1"/>
          <p:nvPr/>
        </p:nvSpPr>
        <p:spPr>
          <a:xfrm>
            <a:off x="359153" y="5425479"/>
            <a:ext cx="720080" cy="307777"/>
          </a:xfrm>
          <a:prstGeom prst="rect">
            <a:avLst/>
          </a:prstGeom>
          <a:noFill/>
        </p:spPr>
        <p:txBody>
          <a:bodyPr wrap="square" rtlCol="0">
            <a:spAutoFit/>
          </a:bodyPr>
          <a:lstStyle/>
          <a:p>
            <a:r>
              <a:rPr lang="en-US" sz="1400" dirty="0" smtClean="0">
                <a:solidFill>
                  <a:srgbClr val="FF0000"/>
                </a:solidFill>
              </a:rPr>
              <a:t>●</a:t>
            </a:r>
            <a:endParaRPr lang="en-US" sz="1400" dirty="0">
              <a:solidFill>
                <a:srgbClr val="FF0000"/>
              </a:solidFill>
            </a:endParaRPr>
          </a:p>
        </p:txBody>
      </p:sp>
      <p:sp>
        <p:nvSpPr>
          <p:cNvPr id="55" name="TextBox 54"/>
          <p:cNvSpPr txBox="1"/>
          <p:nvPr/>
        </p:nvSpPr>
        <p:spPr>
          <a:xfrm>
            <a:off x="371786" y="4763244"/>
            <a:ext cx="720080" cy="307777"/>
          </a:xfrm>
          <a:prstGeom prst="rect">
            <a:avLst/>
          </a:prstGeom>
          <a:noFill/>
        </p:spPr>
        <p:txBody>
          <a:bodyPr wrap="square" rtlCol="0">
            <a:spAutoFit/>
          </a:bodyPr>
          <a:lstStyle/>
          <a:p>
            <a:r>
              <a:rPr lang="en-US" sz="1400" dirty="0" smtClean="0">
                <a:solidFill>
                  <a:srgbClr val="FF0000"/>
                </a:solidFill>
              </a:rPr>
              <a:t>●</a:t>
            </a:r>
            <a:endParaRPr lang="en-US" sz="1400" dirty="0">
              <a:solidFill>
                <a:srgbClr val="FF0000"/>
              </a:solidFill>
            </a:endParaRPr>
          </a:p>
        </p:txBody>
      </p:sp>
      <p:sp>
        <p:nvSpPr>
          <p:cNvPr id="56" name="TextBox 55"/>
          <p:cNvSpPr txBox="1"/>
          <p:nvPr/>
        </p:nvSpPr>
        <p:spPr>
          <a:xfrm>
            <a:off x="371028" y="4129335"/>
            <a:ext cx="720080" cy="307777"/>
          </a:xfrm>
          <a:prstGeom prst="rect">
            <a:avLst/>
          </a:prstGeom>
          <a:noFill/>
        </p:spPr>
        <p:txBody>
          <a:bodyPr wrap="square" rtlCol="0">
            <a:spAutoFit/>
          </a:bodyPr>
          <a:lstStyle/>
          <a:p>
            <a:r>
              <a:rPr lang="en-US" sz="1400" dirty="0" smtClean="0">
                <a:solidFill>
                  <a:srgbClr val="FF0000"/>
                </a:solidFill>
              </a:rPr>
              <a:t>●</a:t>
            </a:r>
            <a:endParaRPr lang="en-US" sz="1400" dirty="0">
              <a:solidFill>
                <a:srgbClr val="FF0000"/>
              </a:solidFill>
            </a:endParaRPr>
          </a:p>
        </p:txBody>
      </p:sp>
      <p:sp>
        <p:nvSpPr>
          <p:cNvPr id="57" name="TextBox 56"/>
          <p:cNvSpPr txBox="1"/>
          <p:nvPr/>
        </p:nvSpPr>
        <p:spPr>
          <a:xfrm>
            <a:off x="359153" y="2905199"/>
            <a:ext cx="720080" cy="307777"/>
          </a:xfrm>
          <a:prstGeom prst="rect">
            <a:avLst/>
          </a:prstGeom>
          <a:noFill/>
        </p:spPr>
        <p:txBody>
          <a:bodyPr wrap="square" rtlCol="0">
            <a:spAutoFit/>
          </a:bodyPr>
          <a:lstStyle/>
          <a:p>
            <a:r>
              <a:rPr lang="en-US" sz="1400" dirty="0" smtClean="0">
                <a:solidFill>
                  <a:srgbClr val="FF0000"/>
                </a:solidFill>
              </a:rPr>
              <a:t>●</a:t>
            </a:r>
            <a:endParaRPr lang="en-US" sz="1400" dirty="0">
              <a:solidFill>
                <a:srgbClr val="FF0000"/>
              </a:solidFill>
            </a:endParaRPr>
          </a:p>
        </p:txBody>
      </p:sp>
      <p:sp>
        <p:nvSpPr>
          <p:cNvPr id="58" name="TextBox 57"/>
          <p:cNvSpPr txBox="1"/>
          <p:nvPr/>
        </p:nvSpPr>
        <p:spPr>
          <a:xfrm>
            <a:off x="371028" y="2257127"/>
            <a:ext cx="720080" cy="307777"/>
          </a:xfrm>
          <a:prstGeom prst="rect">
            <a:avLst/>
          </a:prstGeom>
          <a:noFill/>
        </p:spPr>
        <p:txBody>
          <a:bodyPr wrap="square" rtlCol="0">
            <a:spAutoFit/>
          </a:bodyPr>
          <a:lstStyle/>
          <a:p>
            <a:r>
              <a:rPr lang="en-US" sz="1400" dirty="0" smtClean="0">
                <a:solidFill>
                  <a:srgbClr val="FF0000"/>
                </a:solidFill>
              </a:rPr>
              <a:t>●</a:t>
            </a:r>
            <a:endParaRPr lang="en-US" sz="1400" dirty="0">
              <a:solidFill>
                <a:srgbClr val="FF0000"/>
              </a:solidFill>
            </a:endParaRPr>
          </a:p>
        </p:txBody>
      </p:sp>
      <p:sp>
        <p:nvSpPr>
          <p:cNvPr id="59" name="TextBox 58"/>
          <p:cNvSpPr txBox="1"/>
          <p:nvPr/>
        </p:nvSpPr>
        <p:spPr>
          <a:xfrm>
            <a:off x="359153" y="1594892"/>
            <a:ext cx="720080" cy="307777"/>
          </a:xfrm>
          <a:prstGeom prst="rect">
            <a:avLst/>
          </a:prstGeom>
          <a:noFill/>
        </p:spPr>
        <p:txBody>
          <a:bodyPr wrap="square" rtlCol="0">
            <a:spAutoFit/>
          </a:bodyPr>
          <a:lstStyle/>
          <a:p>
            <a:r>
              <a:rPr lang="en-US" sz="1400" dirty="0" smtClean="0">
                <a:solidFill>
                  <a:srgbClr val="FF0000"/>
                </a:solidFill>
              </a:rPr>
              <a:t>●</a:t>
            </a:r>
            <a:endParaRPr lang="en-US" sz="1400" dirty="0">
              <a:solidFill>
                <a:srgbClr val="FF0000"/>
              </a:solidFill>
            </a:endParaRPr>
          </a:p>
        </p:txBody>
      </p:sp>
      <p:sp>
        <p:nvSpPr>
          <p:cNvPr id="60" name="TextBox 59"/>
          <p:cNvSpPr txBox="1"/>
          <p:nvPr/>
        </p:nvSpPr>
        <p:spPr>
          <a:xfrm>
            <a:off x="952550" y="5912897"/>
            <a:ext cx="720080" cy="307777"/>
          </a:xfrm>
          <a:prstGeom prst="rect">
            <a:avLst/>
          </a:prstGeom>
          <a:noFill/>
        </p:spPr>
        <p:txBody>
          <a:bodyPr wrap="square" rtlCol="0">
            <a:spAutoFit/>
          </a:bodyPr>
          <a:lstStyle/>
          <a:p>
            <a:r>
              <a:rPr lang="en-US" sz="1400" dirty="0" smtClean="0">
                <a:solidFill>
                  <a:srgbClr val="FF0000"/>
                </a:solidFill>
              </a:rPr>
              <a:t>●</a:t>
            </a:r>
            <a:endParaRPr lang="en-US" sz="1400" dirty="0">
              <a:solidFill>
                <a:srgbClr val="FF0000"/>
              </a:solidFill>
            </a:endParaRPr>
          </a:p>
        </p:txBody>
      </p:sp>
      <p:sp>
        <p:nvSpPr>
          <p:cNvPr id="75" name="TextBox 74"/>
          <p:cNvSpPr txBox="1"/>
          <p:nvPr/>
        </p:nvSpPr>
        <p:spPr>
          <a:xfrm>
            <a:off x="1638722" y="5925530"/>
            <a:ext cx="720080" cy="307777"/>
          </a:xfrm>
          <a:prstGeom prst="rect">
            <a:avLst/>
          </a:prstGeom>
          <a:noFill/>
        </p:spPr>
        <p:txBody>
          <a:bodyPr wrap="square" rtlCol="0">
            <a:spAutoFit/>
          </a:bodyPr>
          <a:lstStyle/>
          <a:p>
            <a:r>
              <a:rPr lang="en-US" sz="1400" dirty="0" smtClean="0">
                <a:solidFill>
                  <a:srgbClr val="FF0000"/>
                </a:solidFill>
              </a:rPr>
              <a:t>●</a:t>
            </a:r>
            <a:endParaRPr lang="en-US" sz="1400" dirty="0">
              <a:solidFill>
                <a:srgbClr val="FF0000"/>
              </a:solidFill>
            </a:endParaRPr>
          </a:p>
        </p:txBody>
      </p:sp>
      <p:sp>
        <p:nvSpPr>
          <p:cNvPr id="76" name="TextBox 75"/>
          <p:cNvSpPr txBox="1"/>
          <p:nvPr/>
        </p:nvSpPr>
        <p:spPr>
          <a:xfrm>
            <a:off x="2286794" y="5937405"/>
            <a:ext cx="720080" cy="307777"/>
          </a:xfrm>
          <a:prstGeom prst="rect">
            <a:avLst/>
          </a:prstGeom>
          <a:noFill/>
        </p:spPr>
        <p:txBody>
          <a:bodyPr wrap="square" rtlCol="0">
            <a:spAutoFit/>
          </a:bodyPr>
          <a:lstStyle/>
          <a:p>
            <a:r>
              <a:rPr lang="en-US" sz="1400" dirty="0" smtClean="0">
                <a:solidFill>
                  <a:srgbClr val="FF0000"/>
                </a:solidFill>
              </a:rPr>
              <a:t>●</a:t>
            </a:r>
            <a:endParaRPr lang="en-US" sz="1400" dirty="0">
              <a:solidFill>
                <a:srgbClr val="FF0000"/>
              </a:solidFill>
            </a:endParaRPr>
          </a:p>
        </p:txBody>
      </p:sp>
      <p:sp>
        <p:nvSpPr>
          <p:cNvPr id="77" name="TextBox 76"/>
          <p:cNvSpPr txBox="1"/>
          <p:nvPr/>
        </p:nvSpPr>
        <p:spPr>
          <a:xfrm>
            <a:off x="2968774" y="5940388"/>
            <a:ext cx="720080" cy="307777"/>
          </a:xfrm>
          <a:prstGeom prst="rect">
            <a:avLst/>
          </a:prstGeom>
          <a:noFill/>
        </p:spPr>
        <p:txBody>
          <a:bodyPr wrap="square" rtlCol="0">
            <a:spAutoFit/>
          </a:bodyPr>
          <a:lstStyle/>
          <a:p>
            <a:r>
              <a:rPr lang="en-US" sz="1400" dirty="0" smtClean="0">
                <a:solidFill>
                  <a:srgbClr val="FF0000"/>
                </a:solidFill>
              </a:rPr>
              <a:t>●</a:t>
            </a:r>
            <a:endParaRPr lang="en-US" sz="1400" dirty="0">
              <a:solidFill>
                <a:srgbClr val="FF0000"/>
              </a:solidFill>
            </a:endParaRPr>
          </a:p>
        </p:txBody>
      </p:sp>
      <p:sp>
        <p:nvSpPr>
          <p:cNvPr id="78" name="TextBox 77"/>
          <p:cNvSpPr txBox="1"/>
          <p:nvPr/>
        </p:nvSpPr>
        <p:spPr>
          <a:xfrm>
            <a:off x="3578746" y="5925530"/>
            <a:ext cx="720080" cy="307777"/>
          </a:xfrm>
          <a:prstGeom prst="rect">
            <a:avLst/>
          </a:prstGeom>
          <a:noFill/>
        </p:spPr>
        <p:txBody>
          <a:bodyPr wrap="square" rtlCol="0">
            <a:spAutoFit/>
          </a:bodyPr>
          <a:lstStyle/>
          <a:p>
            <a:r>
              <a:rPr lang="en-US" sz="1400" dirty="0" smtClean="0">
                <a:solidFill>
                  <a:srgbClr val="FF0000"/>
                </a:solidFill>
              </a:rPr>
              <a:t>●</a:t>
            </a:r>
            <a:endParaRPr lang="en-US" sz="1400" dirty="0">
              <a:solidFill>
                <a:srgbClr val="FF0000"/>
              </a:solidFill>
            </a:endParaRPr>
          </a:p>
        </p:txBody>
      </p:sp>
      <p:sp>
        <p:nvSpPr>
          <p:cNvPr id="79" name="TextBox 78"/>
          <p:cNvSpPr txBox="1"/>
          <p:nvPr/>
        </p:nvSpPr>
        <p:spPr>
          <a:xfrm>
            <a:off x="4231010" y="5925530"/>
            <a:ext cx="720080" cy="307777"/>
          </a:xfrm>
          <a:prstGeom prst="rect">
            <a:avLst/>
          </a:prstGeom>
          <a:noFill/>
        </p:spPr>
        <p:txBody>
          <a:bodyPr wrap="square" rtlCol="0">
            <a:spAutoFit/>
          </a:bodyPr>
          <a:lstStyle/>
          <a:p>
            <a:r>
              <a:rPr lang="en-US" sz="1400" dirty="0" smtClean="0">
                <a:solidFill>
                  <a:srgbClr val="FF0000"/>
                </a:solidFill>
              </a:rPr>
              <a:t>●</a:t>
            </a:r>
            <a:endParaRPr lang="en-US" sz="1400" dirty="0">
              <a:solidFill>
                <a:srgbClr val="FF0000"/>
              </a:solidFill>
            </a:endParaRPr>
          </a:p>
        </p:txBody>
      </p:sp>
      <p:sp>
        <p:nvSpPr>
          <p:cNvPr id="80" name="TextBox 79"/>
          <p:cNvSpPr txBox="1"/>
          <p:nvPr/>
        </p:nvSpPr>
        <p:spPr>
          <a:xfrm>
            <a:off x="4860032" y="5937405"/>
            <a:ext cx="720080" cy="307777"/>
          </a:xfrm>
          <a:prstGeom prst="rect">
            <a:avLst/>
          </a:prstGeom>
          <a:noFill/>
        </p:spPr>
        <p:txBody>
          <a:bodyPr wrap="square" rtlCol="0">
            <a:spAutoFit/>
          </a:bodyPr>
          <a:lstStyle/>
          <a:p>
            <a:r>
              <a:rPr lang="en-US" sz="1400" dirty="0" smtClean="0">
                <a:solidFill>
                  <a:srgbClr val="FF0000"/>
                </a:solidFill>
              </a:rPr>
              <a:t>●</a:t>
            </a:r>
            <a:endParaRPr lang="en-US" sz="1400" dirty="0">
              <a:solidFill>
                <a:srgbClr val="FF0000"/>
              </a:solidFill>
            </a:endParaRPr>
          </a:p>
        </p:txBody>
      </p:sp>
      <p:sp>
        <p:nvSpPr>
          <p:cNvPr id="81" name="TextBox 80"/>
          <p:cNvSpPr txBox="1"/>
          <p:nvPr/>
        </p:nvSpPr>
        <p:spPr>
          <a:xfrm rot="5400000">
            <a:off x="2735739" y="6417275"/>
            <a:ext cx="1133078" cy="523220"/>
          </a:xfrm>
          <a:prstGeom prst="rect">
            <a:avLst/>
          </a:prstGeom>
          <a:noFill/>
        </p:spPr>
        <p:txBody>
          <a:bodyPr wrap="square" rtlCol="0">
            <a:spAutoFit/>
          </a:bodyPr>
          <a:lstStyle/>
          <a:p>
            <a:pPr algn="l"/>
            <a:r>
              <a:rPr lang="fa-IR" sz="2800" dirty="0">
                <a:solidFill>
                  <a:srgbClr val="002060"/>
                </a:solidFill>
                <a:cs typeface="B Mitra" panose="00000400000000000000" pitchFamily="2" charset="-78"/>
              </a:rPr>
              <a:t>4</a:t>
            </a:r>
            <a:r>
              <a:rPr lang="fa-IR" sz="2800" dirty="0" smtClean="0">
                <a:solidFill>
                  <a:srgbClr val="002060"/>
                </a:solidFill>
                <a:cs typeface="B Mitra" panose="00000400000000000000" pitchFamily="2" charset="-78"/>
              </a:rPr>
              <a:t>000</a:t>
            </a:r>
            <a:endParaRPr lang="en-US" sz="2800" dirty="0">
              <a:solidFill>
                <a:srgbClr val="002060"/>
              </a:solidFill>
              <a:cs typeface="B Mitra" panose="00000400000000000000" pitchFamily="2" charset="-78"/>
            </a:endParaRPr>
          </a:p>
        </p:txBody>
      </p:sp>
      <p:sp>
        <p:nvSpPr>
          <p:cNvPr id="82" name="TextBox 81"/>
          <p:cNvSpPr txBox="1"/>
          <p:nvPr/>
        </p:nvSpPr>
        <p:spPr>
          <a:xfrm rot="5400000">
            <a:off x="738679" y="6417275"/>
            <a:ext cx="1133078" cy="523220"/>
          </a:xfrm>
          <a:prstGeom prst="rect">
            <a:avLst/>
          </a:prstGeom>
          <a:noFill/>
        </p:spPr>
        <p:txBody>
          <a:bodyPr wrap="square" rtlCol="0">
            <a:spAutoFit/>
          </a:bodyPr>
          <a:lstStyle/>
          <a:p>
            <a:pPr algn="l"/>
            <a:r>
              <a:rPr lang="fa-IR" sz="2800" dirty="0" smtClean="0">
                <a:solidFill>
                  <a:srgbClr val="002060"/>
                </a:solidFill>
                <a:cs typeface="B Mitra" panose="00000400000000000000" pitchFamily="2" charset="-78"/>
              </a:rPr>
              <a:t>1000</a:t>
            </a:r>
            <a:endParaRPr lang="en-US" sz="2800" dirty="0">
              <a:solidFill>
                <a:srgbClr val="002060"/>
              </a:solidFill>
              <a:cs typeface="B Mitra" panose="00000400000000000000" pitchFamily="2" charset="-78"/>
            </a:endParaRPr>
          </a:p>
        </p:txBody>
      </p:sp>
      <p:sp>
        <p:nvSpPr>
          <p:cNvPr id="83" name="TextBox 82"/>
          <p:cNvSpPr txBox="1"/>
          <p:nvPr/>
        </p:nvSpPr>
        <p:spPr>
          <a:xfrm rot="5400000">
            <a:off x="2087667" y="6417275"/>
            <a:ext cx="1133078" cy="523220"/>
          </a:xfrm>
          <a:prstGeom prst="rect">
            <a:avLst/>
          </a:prstGeom>
          <a:noFill/>
        </p:spPr>
        <p:txBody>
          <a:bodyPr wrap="square" rtlCol="0">
            <a:spAutoFit/>
          </a:bodyPr>
          <a:lstStyle/>
          <a:p>
            <a:pPr algn="l"/>
            <a:r>
              <a:rPr lang="fa-IR" sz="2800" dirty="0" smtClean="0">
                <a:solidFill>
                  <a:srgbClr val="002060"/>
                </a:solidFill>
                <a:cs typeface="B Mitra" panose="00000400000000000000" pitchFamily="2" charset="-78"/>
              </a:rPr>
              <a:t>3000</a:t>
            </a:r>
            <a:endParaRPr lang="en-US" sz="2800" dirty="0">
              <a:solidFill>
                <a:srgbClr val="002060"/>
              </a:solidFill>
              <a:cs typeface="B Mitra" panose="00000400000000000000" pitchFamily="2" charset="-78"/>
            </a:endParaRPr>
          </a:p>
        </p:txBody>
      </p:sp>
      <p:sp>
        <p:nvSpPr>
          <p:cNvPr id="84" name="TextBox 83"/>
          <p:cNvSpPr txBox="1"/>
          <p:nvPr/>
        </p:nvSpPr>
        <p:spPr>
          <a:xfrm rot="5400000">
            <a:off x="3383811" y="6417275"/>
            <a:ext cx="1133078" cy="523220"/>
          </a:xfrm>
          <a:prstGeom prst="rect">
            <a:avLst/>
          </a:prstGeom>
          <a:noFill/>
        </p:spPr>
        <p:txBody>
          <a:bodyPr wrap="square" rtlCol="0">
            <a:spAutoFit/>
          </a:bodyPr>
          <a:lstStyle/>
          <a:p>
            <a:pPr algn="l"/>
            <a:r>
              <a:rPr lang="fa-IR" sz="2800" dirty="0" smtClean="0">
                <a:solidFill>
                  <a:srgbClr val="002060"/>
                </a:solidFill>
                <a:cs typeface="B Mitra" panose="00000400000000000000" pitchFamily="2" charset="-78"/>
              </a:rPr>
              <a:t>5000</a:t>
            </a:r>
            <a:endParaRPr lang="en-US" sz="2800" dirty="0">
              <a:solidFill>
                <a:srgbClr val="002060"/>
              </a:solidFill>
              <a:cs typeface="B Mitra" panose="00000400000000000000" pitchFamily="2" charset="-78"/>
            </a:endParaRPr>
          </a:p>
        </p:txBody>
      </p:sp>
      <p:sp>
        <p:nvSpPr>
          <p:cNvPr id="85" name="TextBox 84"/>
          <p:cNvSpPr txBox="1"/>
          <p:nvPr/>
        </p:nvSpPr>
        <p:spPr>
          <a:xfrm rot="5400000">
            <a:off x="4031883" y="6417275"/>
            <a:ext cx="1133078" cy="523220"/>
          </a:xfrm>
          <a:prstGeom prst="rect">
            <a:avLst/>
          </a:prstGeom>
          <a:noFill/>
        </p:spPr>
        <p:txBody>
          <a:bodyPr wrap="square" rtlCol="0">
            <a:spAutoFit/>
          </a:bodyPr>
          <a:lstStyle/>
          <a:p>
            <a:pPr algn="l"/>
            <a:r>
              <a:rPr lang="fa-IR" sz="2800" dirty="0" smtClean="0">
                <a:solidFill>
                  <a:srgbClr val="002060"/>
                </a:solidFill>
                <a:cs typeface="B Mitra" panose="00000400000000000000" pitchFamily="2" charset="-78"/>
              </a:rPr>
              <a:t>6000</a:t>
            </a:r>
            <a:endParaRPr lang="en-US" sz="2800" dirty="0">
              <a:solidFill>
                <a:srgbClr val="002060"/>
              </a:solidFill>
              <a:cs typeface="B Mitra" panose="00000400000000000000" pitchFamily="2" charset="-78"/>
            </a:endParaRPr>
          </a:p>
        </p:txBody>
      </p:sp>
      <p:sp>
        <p:nvSpPr>
          <p:cNvPr id="86" name="TextBox 85"/>
          <p:cNvSpPr txBox="1"/>
          <p:nvPr/>
        </p:nvSpPr>
        <p:spPr>
          <a:xfrm rot="5400000">
            <a:off x="4699119" y="6470233"/>
            <a:ext cx="1133078" cy="523220"/>
          </a:xfrm>
          <a:prstGeom prst="rect">
            <a:avLst/>
          </a:prstGeom>
          <a:noFill/>
        </p:spPr>
        <p:txBody>
          <a:bodyPr wrap="square" rtlCol="0">
            <a:spAutoFit/>
          </a:bodyPr>
          <a:lstStyle/>
          <a:p>
            <a:pPr algn="l"/>
            <a:r>
              <a:rPr lang="fa-IR" sz="2800" dirty="0" smtClean="0">
                <a:solidFill>
                  <a:srgbClr val="002060"/>
                </a:solidFill>
                <a:cs typeface="B Mitra" panose="00000400000000000000" pitchFamily="2" charset="-78"/>
              </a:rPr>
              <a:t>7000</a:t>
            </a:r>
            <a:endParaRPr lang="en-US" sz="2800" dirty="0">
              <a:solidFill>
                <a:srgbClr val="002060"/>
              </a:solidFill>
              <a:cs typeface="B Mitra" panose="00000400000000000000" pitchFamily="2" charset="-78"/>
            </a:endParaRPr>
          </a:p>
        </p:txBody>
      </p:sp>
      <p:sp>
        <p:nvSpPr>
          <p:cNvPr id="87" name="TextBox 86"/>
          <p:cNvSpPr txBox="1"/>
          <p:nvPr/>
        </p:nvSpPr>
        <p:spPr>
          <a:xfrm rot="5400000">
            <a:off x="5256019" y="6470233"/>
            <a:ext cx="1133078" cy="523220"/>
          </a:xfrm>
          <a:prstGeom prst="rect">
            <a:avLst/>
          </a:prstGeom>
          <a:noFill/>
        </p:spPr>
        <p:txBody>
          <a:bodyPr wrap="square" rtlCol="0">
            <a:spAutoFit/>
          </a:bodyPr>
          <a:lstStyle/>
          <a:p>
            <a:pPr algn="l"/>
            <a:r>
              <a:rPr lang="fa-IR" sz="2800" dirty="0" smtClean="0">
                <a:solidFill>
                  <a:srgbClr val="002060"/>
                </a:solidFill>
                <a:cs typeface="B Mitra" panose="00000400000000000000" pitchFamily="2" charset="-78"/>
              </a:rPr>
              <a:t>8000</a:t>
            </a:r>
            <a:endParaRPr lang="en-US" sz="2800" dirty="0">
              <a:solidFill>
                <a:srgbClr val="002060"/>
              </a:solidFill>
              <a:cs typeface="B Mitra" panose="00000400000000000000" pitchFamily="2" charset="-78"/>
            </a:endParaRPr>
          </a:p>
        </p:txBody>
      </p:sp>
      <p:sp>
        <p:nvSpPr>
          <p:cNvPr id="88" name="TextBox 87"/>
          <p:cNvSpPr txBox="1"/>
          <p:nvPr/>
        </p:nvSpPr>
        <p:spPr>
          <a:xfrm>
            <a:off x="7092280" y="6084585"/>
            <a:ext cx="864096" cy="584775"/>
          </a:xfrm>
          <a:prstGeom prst="rect">
            <a:avLst/>
          </a:prstGeom>
          <a:noFill/>
        </p:spPr>
        <p:txBody>
          <a:bodyPr wrap="square" rtlCol="0">
            <a:spAutoFit/>
          </a:bodyPr>
          <a:lstStyle/>
          <a:p>
            <a:r>
              <a:rPr lang="en-US" sz="3200" b="1" dirty="0" err="1" smtClean="0">
                <a:solidFill>
                  <a:srgbClr val="002060"/>
                </a:solidFill>
                <a:latin typeface="Times New Roman" panose="02020603050405020304" pitchFamily="18" charset="0"/>
                <a:cs typeface="Times New Roman" panose="02020603050405020304" pitchFamily="18" charset="0"/>
              </a:rPr>
              <a:t>Q</a:t>
            </a:r>
            <a:r>
              <a:rPr lang="en-US" sz="3200" b="1" baseline="-25000" dirty="0" err="1" smtClean="0">
                <a:solidFill>
                  <a:srgbClr val="002060"/>
                </a:solidFill>
                <a:latin typeface="Times New Roman" panose="02020603050405020304" pitchFamily="18" charset="0"/>
                <a:cs typeface="Times New Roman" panose="02020603050405020304" pitchFamily="18" charset="0"/>
              </a:rPr>
              <a:t>x</a:t>
            </a:r>
            <a:endParaRPr lang="en-US" sz="3200" b="1" baseline="-25000" dirty="0" smtClean="0">
              <a:solidFill>
                <a:srgbClr val="002060"/>
              </a:solidFill>
              <a:latin typeface="Times New Roman" panose="02020603050405020304" pitchFamily="18" charset="0"/>
              <a:cs typeface="Times New Roman" panose="02020603050405020304" pitchFamily="18" charset="0"/>
            </a:endParaRPr>
          </a:p>
        </p:txBody>
      </p:sp>
      <p:sp>
        <p:nvSpPr>
          <p:cNvPr id="89" name="TextBox 88"/>
          <p:cNvSpPr txBox="1"/>
          <p:nvPr/>
        </p:nvSpPr>
        <p:spPr>
          <a:xfrm>
            <a:off x="-108520" y="332656"/>
            <a:ext cx="864096" cy="584775"/>
          </a:xfrm>
          <a:prstGeom prst="rect">
            <a:avLst/>
          </a:prstGeom>
          <a:noFill/>
        </p:spPr>
        <p:txBody>
          <a:bodyPr wrap="square" rtlCol="0">
            <a:spAutoFit/>
          </a:bodyPr>
          <a:lstStyle/>
          <a:p>
            <a:r>
              <a:rPr lang="en-US" sz="3200" b="1" dirty="0" err="1" smtClean="0">
                <a:solidFill>
                  <a:srgbClr val="002060"/>
                </a:solidFill>
                <a:latin typeface="Times New Roman" panose="02020603050405020304" pitchFamily="18" charset="0"/>
                <a:cs typeface="Times New Roman" panose="02020603050405020304" pitchFamily="18" charset="0"/>
              </a:rPr>
              <a:t>P</a:t>
            </a:r>
            <a:r>
              <a:rPr lang="en-US" sz="3200" b="1" baseline="-25000" dirty="0" err="1" smtClean="0">
                <a:solidFill>
                  <a:srgbClr val="002060"/>
                </a:solidFill>
                <a:latin typeface="Times New Roman" panose="02020603050405020304" pitchFamily="18" charset="0"/>
                <a:cs typeface="Times New Roman" panose="02020603050405020304" pitchFamily="18" charset="0"/>
              </a:rPr>
              <a:t>x</a:t>
            </a:r>
            <a:endParaRPr lang="en-US" sz="3200" b="1" baseline="-25000" dirty="0" smtClean="0">
              <a:solidFill>
                <a:srgbClr val="002060"/>
              </a:solidFill>
              <a:latin typeface="Times New Roman" panose="02020603050405020304" pitchFamily="18" charset="0"/>
              <a:cs typeface="Times New Roman" panose="02020603050405020304" pitchFamily="18" charset="0"/>
            </a:endParaRPr>
          </a:p>
        </p:txBody>
      </p:sp>
      <p:cxnSp>
        <p:nvCxnSpPr>
          <p:cNvPr id="1034" name="Straight Connector 1033"/>
          <p:cNvCxnSpPr>
            <a:endCxn id="82" idx="1"/>
          </p:cNvCxnSpPr>
          <p:nvPr/>
        </p:nvCxnSpPr>
        <p:spPr bwMode="auto">
          <a:xfrm flipH="1">
            <a:off x="1305218" y="1844823"/>
            <a:ext cx="26422" cy="4267523"/>
          </a:xfrm>
          <a:prstGeom prst="line">
            <a:avLst/>
          </a:prstGeom>
          <a:solidFill>
            <a:schemeClr val="accent1"/>
          </a:solidFill>
          <a:ln w="22225" cap="flat" cmpd="sng" algn="ctr">
            <a:solidFill>
              <a:srgbClr val="FF0000"/>
            </a:solidFill>
            <a:prstDash val="dash"/>
            <a:round/>
            <a:headEnd type="none" w="med" len="med"/>
            <a:tailEnd type="none" w="med" len="med"/>
          </a:ln>
          <a:effectLst/>
        </p:spPr>
      </p:cxnSp>
      <p:cxnSp>
        <p:nvCxnSpPr>
          <p:cNvPr id="92" name="Straight Connector 91"/>
          <p:cNvCxnSpPr/>
          <p:nvPr/>
        </p:nvCxnSpPr>
        <p:spPr bwMode="auto">
          <a:xfrm flipH="1">
            <a:off x="683568" y="1772816"/>
            <a:ext cx="621650" cy="0"/>
          </a:xfrm>
          <a:prstGeom prst="line">
            <a:avLst/>
          </a:prstGeom>
          <a:solidFill>
            <a:schemeClr val="accent1"/>
          </a:solidFill>
          <a:ln w="22225" cap="flat" cmpd="sng" algn="ctr">
            <a:solidFill>
              <a:srgbClr val="FF0000"/>
            </a:solidFill>
            <a:prstDash val="dash"/>
            <a:round/>
            <a:headEnd type="none" w="med" len="med"/>
            <a:tailEnd type="none" w="med" len="med"/>
          </a:ln>
          <a:effectLst/>
        </p:spPr>
      </p:cxnSp>
      <p:sp>
        <p:nvSpPr>
          <p:cNvPr id="95" name="TextBox 94"/>
          <p:cNvSpPr txBox="1"/>
          <p:nvPr/>
        </p:nvSpPr>
        <p:spPr>
          <a:xfrm>
            <a:off x="1173976" y="5611593"/>
            <a:ext cx="504056" cy="584775"/>
          </a:xfrm>
          <a:prstGeom prst="rect">
            <a:avLst/>
          </a:prstGeom>
          <a:noFill/>
        </p:spPr>
        <p:txBody>
          <a:bodyPr wrap="square" rtlCol="0">
            <a:spAutoFit/>
          </a:bodyPr>
          <a:lstStyle/>
          <a:p>
            <a:r>
              <a:rPr lang="en-US" sz="3200" b="1" dirty="0" smtClean="0">
                <a:solidFill>
                  <a:srgbClr val="C00000"/>
                </a:solidFill>
                <a:latin typeface="Times New Roman" panose="02020603050405020304" pitchFamily="18" charset="0"/>
                <a:cs typeface="Times New Roman" panose="02020603050405020304" pitchFamily="18" charset="0"/>
              </a:rPr>
              <a:t>T</a:t>
            </a:r>
            <a:endParaRPr lang="en-US" sz="3200" b="1" dirty="0">
              <a:solidFill>
                <a:srgbClr val="C0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6" name="TextBox 95"/>
              <p:cNvSpPr txBox="1"/>
              <p:nvPr/>
            </p:nvSpPr>
            <p:spPr>
              <a:xfrm>
                <a:off x="2915816" y="836712"/>
                <a:ext cx="5040560" cy="981487"/>
              </a:xfrm>
              <a:prstGeom prst="rect">
                <a:avLst/>
              </a:prstGeom>
              <a:noFill/>
            </p:spPr>
            <p:txBody>
              <a:bodyPr wrap="square" rtlCol="0">
                <a:spAutoFit/>
              </a:bodyPr>
              <a:lstStyle>
                <a:defPPr>
                  <a:defRPr lang="ar-SA"/>
                </a:defPPr>
                <a:lvl1pPr algn="l" rtl="0">
                  <a:defRPr sz="3600">
                    <a:solidFill>
                      <a:srgbClr val="000000"/>
                    </a:solidFill>
                    <a:latin typeface="Cambria Math"/>
                  </a:defRPr>
                </a:lvl1pPr>
              </a:lstStyle>
              <a:p>
                <a14:m>
                  <m:oMath xmlns:m="http://schemas.openxmlformats.org/officeDocument/2006/math">
                    <m:r>
                      <a:rPr lang="en-US" sz="4000" b="1" i="0" smtClean="0">
                        <a:latin typeface="Cambria Math"/>
                      </a:rPr>
                      <m:t>𝐄</m:t>
                    </m:r>
                    <m:r>
                      <a:rPr lang="en-US" sz="4000" b="1" i="0" smtClean="0">
                        <a:latin typeface="Cambria Math"/>
                      </a:rPr>
                      <m:t>=</m:t>
                    </m:r>
                    <m:f>
                      <m:fPr>
                        <m:ctrlPr>
                          <a:rPr lang="en-US" sz="4000" b="1" i="1">
                            <a:latin typeface="Cambria Math" panose="02040503050406030204" pitchFamily="18" charset="0"/>
                          </a:rPr>
                        </m:ctrlPr>
                      </m:fPr>
                      <m:num>
                        <m:r>
                          <a:rPr lang="en-US" sz="4000" b="1" i="0" smtClean="0">
                            <a:latin typeface="Cambria Math"/>
                          </a:rPr>
                          <m:t>𝐓𝐌</m:t>
                        </m:r>
                      </m:num>
                      <m:den>
                        <m:r>
                          <a:rPr lang="en-US" sz="4000" b="1" i="0" smtClean="0">
                            <a:latin typeface="Cambria Math"/>
                          </a:rPr>
                          <m:t>𝐎𝐓</m:t>
                        </m:r>
                      </m:den>
                    </m:f>
                    <m:r>
                      <a:rPr lang="en-US" sz="4000" b="1" i="0">
                        <a:latin typeface="Cambria Math"/>
                      </a:rPr>
                      <m:t>=</m:t>
                    </m:r>
                    <m:f>
                      <m:fPr>
                        <m:ctrlPr>
                          <a:rPr lang="en-US" sz="4000" b="1" i="1" smtClean="0">
                            <a:latin typeface="Cambria Math" panose="02040503050406030204" pitchFamily="18" charset="0"/>
                          </a:rPr>
                        </m:ctrlPr>
                      </m:fPr>
                      <m:num>
                        <m:r>
                          <a:rPr lang="fa-IR" sz="4000" b="1" i="0" smtClean="0">
                            <a:latin typeface="Cambria Math"/>
                          </a:rPr>
                          <m:t>𝟕𝟎𝟎𝟎</m:t>
                        </m:r>
                      </m:num>
                      <m:den>
                        <m:r>
                          <a:rPr lang="en-US" sz="4000" b="1" i="0" smtClean="0">
                            <a:latin typeface="Cambria Math"/>
                          </a:rPr>
                          <m:t>𝟏𝟎𝟎𝟎</m:t>
                        </m:r>
                      </m:den>
                    </m:f>
                  </m:oMath>
                </a14:m>
                <a:r>
                  <a:rPr lang="en-US" sz="4000" b="1" dirty="0" smtClean="0">
                    <a:latin typeface="+mn-lt"/>
                  </a:rPr>
                  <a:t>=</a:t>
                </a:r>
                <a:r>
                  <a:rPr lang="fa-IR" sz="4000" b="1" dirty="0" smtClean="0">
                    <a:latin typeface="+mn-lt"/>
                  </a:rPr>
                  <a:t>7</a:t>
                </a:r>
                <a:endParaRPr lang="en-US" sz="4000" b="1" dirty="0">
                  <a:latin typeface="+mn-lt"/>
                </a:endParaRPr>
              </a:p>
            </p:txBody>
          </p:sp>
        </mc:Choice>
        <mc:Fallback xmlns="">
          <p:sp>
            <p:nvSpPr>
              <p:cNvPr id="96" name="TextBox 95"/>
              <p:cNvSpPr txBox="1">
                <a:spLocks noRot="1" noChangeAspect="1" noMove="1" noResize="1" noEditPoints="1" noAdjustHandles="1" noChangeArrowheads="1" noChangeShapeType="1" noTextEdit="1"/>
              </p:cNvSpPr>
              <p:nvPr/>
            </p:nvSpPr>
            <p:spPr>
              <a:xfrm>
                <a:off x="2915816" y="836712"/>
                <a:ext cx="5040560" cy="981487"/>
              </a:xfrm>
              <a:prstGeom prst="rect">
                <a:avLst/>
              </a:prstGeom>
              <a:blipFill rotWithShape="1">
                <a:blip r:embed="rId3"/>
                <a:stretch>
                  <a:fillRect b="-11180"/>
                </a:stretch>
              </a:blipFill>
            </p:spPr>
            <p:txBody>
              <a:bodyPr/>
              <a:lstStyle/>
              <a:p>
                <a:r>
                  <a:rPr lang="en-US">
                    <a:noFill/>
                  </a:rPr>
                  <a:t> </a:t>
                </a:r>
              </a:p>
            </p:txBody>
          </p:sp>
        </mc:Fallback>
      </mc:AlternateContent>
      <p:cxnSp>
        <p:nvCxnSpPr>
          <p:cNvPr id="1038" name="Straight Arrow Connector 1037"/>
          <p:cNvCxnSpPr>
            <a:stCxn id="96" idx="1"/>
            <a:endCxn id="100" idx="3"/>
          </p:cNvCxnSpPr>
          <p:nvPr/>
        </p:nvCxnSpPr>
        <p:spPr bwMode="auto">
          <a:xfrm flipH="1">
            <a:off x="2195736" y="1327456"/>
            <a:ext cx="720080" cy="441005"/>
          </a:xfrm>
          <a:prstGeom prst="straightConnector1">
            <a:avLst/>
          </a:prstGeom>
          <a:solidFill>
            <a:schemeClr val="accent1"/>
          </a:solidFill>
          <a:ln w="38100" cap="flat" cmpd="sng" algn="ctr">
            <a:solidFill>
              <a:srgbClr val="C00000"/>
            </a:solidFill>
            <a:prstDash val="solid"/>
            <a:round/>
            <a:headEnd type="none" w="med" len="med"/>
            <a:tailEnd type="stealth" w="lg" len="lg"/>
          </a:ln>
          <a:effectLst/>
        </p:spPr>
      </p:cxnSp>
      <p:sp>
        <p:nvSpPr>
          <p:cNvPr id="100" name="TextBox 99"/>
          <p:cNvSpPr txBox="1"/>
          <p:nvPr/>
        </p:nvSpPr>
        <p:spPr>
          <a:xfrm>
            <a:off x="1691680" y="1476073"/>
            <a:ext cx="504056" cy="584775"/>
          </a:xfrm>
          <a:prstGeom prst="rect">
            <a:avLst/>
          </a:prstGeom>
          <a:noFill/>
        </p:spPr>
        <p:txBody>
          <a:bodyPr wrap="square" rtlCol="0">
            <a:spAutoFit/>
          </a:bodyPr>
          <a:lstStyle/>
          <a:p>
            <a:r>
              <a:rPr lang="en-US" sz="3200" b="1" dirty="0" smtClean="0">
                <a:solidFill>
                  <a:srgbClr val="FF0000"/>
                </a:solidFill>
                <a:latin typeface="+mj-lt"/>
                <a:cs typeface="Times New Roman" panose="02020603050405020304" pitchFamily="18" charset="0"/>
              </a:rPr>
              <a:t>7</a:t>
            </a:r>
            <a:endParaRPr lang="en-US" sz="3200" b="1" dirty="0">
              <a:solidFill>
                <a:srgbClr val="FF0000"/>
              </a:solidFill>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3" name="TextBox 102"/>
              <p:cNvSpPr txBox="1"/>
              <p:nvPr/>
            </p:nvSpPr>
            <p:spPr>
              <a:xfrm>
                <a:off x="3491880" y="1412776"/>
                <a:ext cx="5040560" cy="981487"/>
              </a:xfrm>
              <a:prstGeom prst="rect">
                <a:avLst/>
              </a:prstGeom>
              <a:noFill/>
            </p:spPr>
            <p:txBody>
              <a:bodyPr wrap="square" rtlCol="0">
                <a:spAutoFit/>
              </a:bodyPr>
              <a:lstStyle>
                <a:defPPr>
                  <a:defRPr lang="ar-SA"/>
                </a:defPPr>
                <a:lvl1pPr algn="l" rtl="0">
                  <a:defRPr sz="3600">
                    <a:solidFill>
                      <a:srgbClr val="000000"/>
                    </a:solidFill>
                    <a:latin typeface="Cambria Math"/>
                  </a:defRPr>
                </a:lvl1pPr>
              </a:lstStyle>
              <a:p>
                <a14:m>
                  <m:oMath xmlns:m="http://schemas.openxmlformats.org/officeDocument/2006/math">
                    <m:r>
                      <a:rPr lang="en-US" sz="4000" b="1" i="0" smtClean="0">
                        <a:latin typeface="Cambria Math"/>
                      </a:rPr>
                      <m:t>𝐄</m:t>
                    </m:r>
                    <m:r>
                      <a:rPr lang="en-US" sz="4000" b="1" i="0" smtClean="0">
                        <a:latin typeface="Cambria Math"/>
                      </a:rPr>
                      <m:t>=</m:t>
                    </m:r>
                    <m:f>
                      <m:fPr>
                        <m:ctrlPr>
                          <a:rPr lang="en-US" sz="4000" b="1" i="1">
                            <a:latin typeface="Cambria Math" panose="02040503050406030204" pitchFamily="18" charset="0"/>
                          </a:rPr>
                        </m:ctrlPr>
                      </m:fPr>
                      <m:num>
                        <m:r>
                          <a:rPr lang="en-US" sz="4000" b="1" i="0" smtClean="0">
                            <a:latin typeface="Cambria Math"/>
                          </a:rPr>
                          <m:t>𝐓𝐌</m:t>
                        </m:r>
                      </m:num>
                      <m:den>
                        <m:r>
                          <a:rPr lang="en-US" sz="4000" b="1" i="0" smtClean="0">
                            <a:latin typeface="Cambria Math"/>
                          </a:rPr>
                          <m:t>𝐎𝐓</m:t>
                        </m:r>
                      </m:den>
                    </m:f>
                    <m:r>
                      <a:rPr lang="en-US" sz="4000" b="1" i="0">
                        <a:latin typeface="Cambria Math"/>
                      </a:rPr>
                      <m:t>=</m:t>
                    </m:r>
                    <m:f>
                      <m:fPr>
                        <m:ctrlPr>
                          <a:rPr lang="en-US" sz="4000" b="1" i="1" smtClean="0">
                            <a:latin typeface="Cambria Math" panose="02040503050406030204" pitchFamily="18" charset="0"/>
                          </a:rPr>
                        </m:ctrlPr>
                      </m:fPr>
                      <m:num>
                        <m:r>
                          <a:rPr lang="fa-IR" sz="4000" b="1" i="0" smtClean="0">
                            <a:latin typeface="Cambria Math"/>
                          </a:rPr>
                          <m:t>𝟔𝟎𝟎𝟎</m:t>
                        </m:r>
                      </m:num>
                      <m:den>
                        <m:r>
                          <a:rPr lang="fa-IR" sz="4000" b="1" i="0" smtClean="0">
                            <a:latin typeface="Cambria Math"/>
                          </a:rPr>
                          <m:t>𝟐</m:t>
                        </m:r>
                        <m:r>
                          <a:rPr lang="en-US" sz="4000" b="1" i="0" smtClean="0">
                            <a:latin typeface="Cambria Math"/>
                          </a:rPr>
                          <m:t>𝟎𝟎𝟎</m:t>
                        </m:r>
                      </m:den>
                    </m:f>
                  </m:oMath>
                </a14:m>
                <a:r>
                  <a:rPr lang="en-US" sz="4000" b="1" dirty="0" smtClean="0">
                    <a:latin typeface="+mn-lt"/>
                  </a:rPr>
                  <a:t>=</a:t>
                </a:r>
                <a:r>
                  <a:rPr lang="fa-IR" sz="4000" b="1" dirty="0" smtClean="0">
                    <a:latin typeface="+mn-lt"/>
                  </a:rPr>
                  <a:t>3</a:t>
                </a:r>
                <a:endParaRPr lang="en-US" sz="4000" b="1" dirty="0">
                  <a:latin typeface="+mn-lt"/>
                </a:endParaRPr>
              </a:p>
            </p:txBody>
          </p:sp>
        </mc:Choice>
        <mc:Fallback xmlns="">
          <p:sp>
            <p:nvSpPr>
              <p:cNvPr id="103" name="TextBox 102"/>
              <p:cNvSpPr txBox="1">
                <a:spLocks noRot="1" noChangeAspect="1" noMove="1" noResize="1" noEditPoints="1" noAdjustHandles="1" noChangeArrowheads="1" noChangeShapeType="1" noTextEdit="1"/>
              </p:cNvSpPr>
              <p:nvPr/>
            </p:nvSpPr>
            <p:spPr>
              <a:xfrm>
                <a:off x="3491880" y="1412776"/>
                <a:ext cx="5040560" cy="981487"/>
              </a:xfrm>
              <a:prstGeom prst="rect">
                <a:avLst/>
              </a:prstGeom>
              <a:blipFill rotWithShape="1">
                <a:blip r:embed="rId4"/>
                <a:stretch>
                  <a:fillRect b="-11180"/>
                </a:stretch>
              </a:blipFill>
            </p:spPr>
            <p:txBody>
              <a:bodyPr/>
              <a:lstStyle/>
              <a:p>
                <a:r>
                  <a:rPr lang="en-US">
                    <a:noFill/>
                  </a:rPr>
                  <a:t> </a:t>
                </a:r>
              </a:p>
            </p:txBody>
          </p:sp>
        </mc:Fallback>
      </mc:AlternateContent>
      <p:cxnSp>
        <p:nvCxnSpPr>
          <p:cNvPr id="104" name="Straight Arrow Connector 103"/>
          <p:cNvCxnSpPr>
            <a:stCxn id="103" idx="1"/>
          </p:cNvCxnSpPr>
          <p:nvPr/>
        </p:nvCxnSpPr>
        <p:spPr bwMode="auto">
          <a:xfrm flipH="1">
            <a:off x="2771800" y="1903520"/>
            <a:ext cx="720080" cy="441005"/>
          </a:xfrm>
          <a:prstGeom prst="straightConnector1">
            <a:avLst/>
          </a:prstGeom>
          <a:solidFill>
            <a:schemeClr val="accent1"/>
          </a:solidFill>
          <a:ln w="38100" cap="flat" cmpd="sng" algn="ctr">
            <a:solidFill>
              <a:srgbClr val="C00000"/>
            </a:solidFill>
            <a:prstDash val="solid"/>
            <a:round/>
            <a:headEnd type="none" w="med" len="med"/>
            <a:tailEnd type="stealth" w="lg" len="lg"/>
          </a:ln>
          <a:effectLst/>
        </p:spPr>
      </p:cxnSp>
      <p:sp>
        <p:nvSpPr>
          <p:cNvPr id="105" name="TextBox 104"/>
          <p:cNvSpPr txBox="1"/>
          <p:nvPr/>
        </p:nvSpPr>
        <p:spPr>
          <a:xfrm>
            <a:off x="2339752" y="2204864"/>
            <a:ext cx="504056" cy="584775"/>
          </a:xfrm>
          <a:prstGeom prst="rect">
            <a:avLst/>
          </a:prstGeom>
          <a:noFill/>
        </p:spPr>
        <p:txBody>
          <a:bodyPr wrap="square" rtlCol="0">
            <a:spAutoFit/>
          </a:bodyPr>
          <a:lstStyle/>
          <a:p>
            <a:r>
              <a:rPr lang="en-US" sz="3200" b="1" dirty="0" smtClean="0">
                <a:solidFill>
                  <a:srgbClr val="FF0000"/>
                </a:solidFill>
                <a:latin typeface="+mj-lt"/>
                <a:cs typeface="Times New Roman" panose="02020603050405020304" pitchFamily="18" charset="0"/>
              </a:rPr>
              <a:t>3</a:t>
            </a:r>
            <a:endParaRPr lang="en-US" sz="3200" b="1" dirty="0">
              <a:solidFill>
                <a:srgbClr val="FF0000"/>
              </a:solidFill>
              <a:latin typeface="+mj-lt"/>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6" name="TextBox 105"/>
              <p:cNvSpPr txBox="1"/>
              <p:nvPr/>
            </p:nvSpPr>
            <p:spPr>
              <a:xfrm>
                <a:off x="4283968" y="1753403"/>
                <a:ext cx="5040560" cy="981487"/>
              </a:xfrm>
              <a:prstGeom prst="rect">
                <a:avLst/>
              </a:prstGeom>
              <a:noFill/>
            </p:spPr>
            <p:txBody>
              <a:bodyPr wrap="square" rtlCol="0">
                <a:spAutoFit/>
              </a:bodyPr>
              <a:lstStyle>
                <a:defPPr>
                  <a:defRPr lang="ar-SA"/>
                </a:defPPr>
                <a:lvl1pPr algn="l" rtl="0">
                  <a:defRPr sz="3600">
                    <a:solidFill>
                      <a:srgbClr val="000000"/>
                    </a:solidFill>
                    <a:latin typeface="Cambria Math"/>
                  </a:defRPr>
                </a:lvl1pPr>
              </a:lstStyle>
              <a:p>
                <a14:m>
                  <m:oMath xmlns:m="http://schemas.openxmlformats.org/officeDocument/2006/math">
                    <m:r>
                      <a:rPr lang="en-US" sz="4000" b="1" i="0" smtClean="0">
                        <a:latin typeface="Cambria Math"/>
                      </a:rPr>
                      <m:t>𝐄</m:t>
                    </m:r>
                    <m:r>
                      <a:rPr lang="en-US" sz="4000" b="1" i="0" smtClean="0">
                        <a:latin typeface="Cambria Math"/>
                      </a:rPr>
                      <m:t>=</m:t>
                    </m:r>
                    <m:f>
                      <m:fPr>
                        <m:ctrlPr>
                          <a:rPr lang="en-US" sz="4000" b="1" i="1">
                            <a:latin typeface="Cambria Math" panose="02040503050406030204" pitchFamily="18" charset="0"/>
                          </a:rPr>
                        </m:ctrlPr>
                      </m:fPr>
                      <m:num>
                        <m:r>
                          <a:rPr lang="en-US" sz="4000" b="1" i="0" smtClean="0">
                            <a:latin typeface="Cambria Math"/>
                          </a:rPr>
                          <m:t>𝐓𝐌</m:t>
                        </m:r>
                      </m:num>
                      <m:den>
                        <m:r>
                          <a:rPr lang="en-US" sz="4000" b="1" i="0" smtClean="0">
                            <a:latin typeface="Cambria Math"/>
                          </a:rPr>
                          <m:t>𝐎𝐓</m:t>
                        </m:r>
                      </m:den>
                    </m:f>
                    <m:r>
                      <a:rPr lang="en-US" sz="4000" b="1" i="0">
                        <a:latin typeface="Cambria Math"/>
                      </a:rPr>
                      <m:t>=</m:t>
                    </m:r>
                    <m:f>
                      <m:fPr>
                        <m:ctrlPr>
                          <a:rPr lang="en-US" sz="4000" b="1" i="1" smtClean="0">
                            <a:latin typeface="Cambria Math" panose="02040503050406030204" pitchFamily="18" charset="0"/>
                          </a:rPr>
                        </m:ctrlPr>
                      </m:fPr>
                      <m:num>
                        <m:r>
                          <a:rPr lang="fa-IR" sz="4000" b="1" i="0" smtClean="0">
                            <a:latin typeface="Cambria Math"/>
                          </a:rPr>
                          <m:t>𝟓𝟎𝟎𝟎</m:t>
                        </m:r>
                      </m:num>
                      <m:den>
                        <m:r>
                          <a:rPr lang="fa-IR" sz="4000" b="1" i="0" smtClean="0">
                            <a:latin typeface="Cambria Math"/>
                          </a:rPr>
                          <m:t>𝟑</m:t>
                        </m:r>
                        <m:r>
                          <a:rPr lang="en-US" sz="4000" b="1" i="0" smtClean="0">
                            <a:latin typeface="Cambria Math"/>
                          </a:rPr>
                          <m:t>𝟎𝟎𝟎</m:t>
                        </m:r>
                      </m:den>
                    </m:f>
                  </m:oMath>
                </a14:m>
                <a:r>
                  <a:rPr lang="en-US" sz="4000" b="1" dirty="0" smtClean="0">
                    <a:latin typeface="+mn-lt"/>
                  </a:rPr>
                  <a:t>=</a:t>
                </a:r>
                <a14:m>
                  <m:oMath xmlns:m="http://schemas.openxmlformats.org/officeDocument/2006/math">
                    <m:f>
                      <m:fPr>
                        <m:ctrlPr>
                          <a:rPr lang="en-US" sz="4000" b="1" i="1">
                            <a:latin typeface="Cambria Math" panose="02040503050406030204" pitchFamily="18" charset="0"/>
                          </a:rPr>
                        </m:ctrlPr>
                      </m:fPr>
                      <m:num>
                        <m:r>
                          <a:rPr lang="fa-IR" sz="4000" b="1">
                            <a:latin typeface="Cambria Math"/>
                          </a:rPr>
                          <m:t>𝟓</m:t>
                        </m:r>
                      </m:num>
                      <m:den>
                        <m:r>
                          <a:rPr lang="fa-IR" sz="4000" b="1">
                            <a:latin typeface="Cambria Math"/>
                          </a:rPr>
                          <m:t>𝟑</m:t>
                        </m:r>
                      </m:den>
                    </m:f>
                  </m:oMath>
                </a14:m>
                <a:endParaRPr lang="en-US" sz="4000" b="1" dirty="0">
                  <a:latin typeface="+mn-lt"/>
                </a:endParaRPr>
              </a:p>
            </p:txBody>
          </p:sp>
        </mc:Choice>
        <mc:Fallback xmlns="">
          <p:sp>
            <p:nvSpPr>
              <p:cNvPr id="106" name="TextBox 105"/>
              <p:cNvSpPr txBox="1">
                <a:spLocks noRot="1" noChangeAspect="1" noMove="1" noResize="1" noEditPoints="1" noAdjustHandles="1" noChangeArrowheads="1" noChangeShapeType="1" noTextEdit="1"/>
              </p:cNvSpPr>
              <p:nvPr/>
            </p:nvSpPr>
            <p:spPr>
              <a:xfrm>
                <a:off x="4283968" y="1753403"/>
                <a:ext cx="5040560" cy="981487"/>
              </a:xfrm>
              <a:prstGeom prst="rect">
                <a:avLst/>
              </a:prstGeom>
              <a:blipFill rotWithShape="1">
                <a:blip r:embed="rId5"/>
                <a:stretch>
                  <a:fillRect b="-11180"/>
                </a:stretch>
              </a:blipFill>
            </p:spPr>
            <p:txBody>
              <a:bodyPr/>
              <a:lstStyle/>
              <a:p>
                <a:r>
                  <a:rPr lang="en-US">
                    <a:noFill/>
                  </a:rPr>
                  <a:t> </a:t>
                </a:r>
              </a:p>
            </p:txBody>
          </p:sp>
        </mc:Fallback>
      </mc:AlternateContent>
      <p:cxnSp>
        <p:nvCxnSpPr>
          <p:cNvPr id="107" name="Straight Arrow Connector 106"/>
          <p:cNvCxnSpPr>
            <a:stCxn id="106" idx="1"/>
          </p:cNvCxnSpPr>
          <p:nvPr/>
        </p:nvCxnSpPr>
        <p:spPr bwMode="auto">
          <a:xfrm flipH="1">
            <a:off x="3563888" y="2244147"/>
            <a:ext cx="720080" cy="441005"/>
          </a:xfrm>
          <a:prstGeom prst="straightConnector1">
            <a:avLst/>
          </a:prstGeom>
          <a:solidFill>
            <a:schemeClr val="accent1"/>
          </a:solidFill>
          <a:ln w="38100" cap="flat" cmpd="sng" algn="ctr">
            <a:solidFill>
              <a:srgbClr val="C00000"/>
            </a:solidFill>
            <a:prstDash val="solid"/>
            <a:round/>
            <a:headEnd type="none" w="med" len="med"/>
            <a:tailEnd type="stealth" w="lg" len="lg"/>
          </a:ln>
          <a:effectLst/>
        </p:spPr>
      </p:cxnSp>
      <mc:AlternateContent xmlns:mc="http://schemas.openxmlformats.org/markup-compatibility/2006" xmlns:a14="http://schemas.microsoft.com/office/drawing/2010/main">
        <mc:Choice Requires="a14">
          <p:sp>
            <p:nvSpPr>
              <p:cNvPr id="108" name="TextBox 107"/>
              <p:cNvSpPr txBox="1"/>
              <p:nvPr/>
            </p:nvSpPr>
            <p:spPr>
              <a:xfrm>
                <a:off x="3131840" y="2545491"/>
                <a:ext cx="504056" cy="102752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b="1" i="1" smtClean="0">
                              <a:solidFill>
                                <a:srgbClr val="FF0000"/>
                              </a:solidFill>
                              <a:latin typeface="Cambria Math" panose="02040503050406030204" pitchFamily="18" charset="0"/>
                            </a:rPr>
                          </m:ctrlPr>
                        </m:fPr>
                        <m:num>
                          <m:r>
                            <a:rPr lang="fa-IR" sz="3200" b="1">
                              <a:solidFill>
                                <a:srgbClr val="FF0000"/>
                              </a:solidFill>
                              <a:latin typeface="Cambria Math"/>
                            </a:rPr>
                            <m:t>𝟓</m:t>
                          </m:r>
                        </m:num>
                        <m:den>
                          <m:r>
                            <a:rPr lang="fa-IR" sz="3200" b="1">
                              <a:solidFill>
                                <a:srgbClr val="FF0000"/>
                              </a:solidFill>
                              <a:latin typeface="Cambria Math"/>
                            </a:rPr>
                            <m:t>𝟑</m:t>
                          </m:r>
                        </m:den>
                      </m:f>
                    </m:oMath>
                  </m:oMathPara>
                </a14:m>
                <a:endParaRPr lang="en-US" sz="3200" b="1" dirty="0">
                  <a:solidFill>
                    <a:srgbClr val="FF0000"/>
                  </a:solidFill>
                </a:endParaRPr>
              </a:p>
            </p:txBody>
          </p:sp>
        </mc:Choice>
        <mc:Fallback xmlns="">
          <p:sp>
            <p:nvSpPr>
              <p:cNvPr id="108" name="TextBox 107"/>
              <p:cNvSpPr txBox="1">
                <a:spLocks noRot="1" noChangeAspect="1" noMove="1" noResize="1" noEditPoints="1" noAdjustHandles="1" noChangeArrowheads="1" noChangeShapeType="1" noTextEdit="1"/>
              </p:cNvSpPr>
              <p:nvPr/>
            </p:nvSpPr>
            <p:spPr>
              <a:xfrm>
                <a:off x="3131840" y="2545491"/>
                <a:ext cx="504056" cy="102752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p:cNvSpPr txBox="1"/>
              <p:nvPr/>
            </p:nvSpPr>
            <p:spPr>
              <a:xfrm>
                <a:off x="4788024" y="2636912"/>
                <a:ext cx="5040560" cy="981487"/>
              </a:xfrm>
              <a:prstGeom prst="rect">
                <a:avLst/>
              </a:prstGeom>
              <a:noFill/>
            </p:spPr>
            <p:txBody>
              <a:bodyPr wrap="square" rtlCol="0">
                <a:spAutoFit/>
              </a:bodyPr>
              <a:lstStyle>
                <a:defPPr>
                  <a:defRPr lang="ar-SA"/>
                </a:defPPr>
                <a:lvl1pPr algn="l" rtl="0">
                  <a:defRPr sz="3600">
                    <a:solidFill>
                      <a:srgbClr val="000000"/>
                    </a:solidFill>
                    <a:latin typeface="Cambria Math"/>
                  </a:defRPr>
                </a:lvl1pPr>
              </a:lstStyle>
              <a:p>
                <a14:m>
                  <m:oMath xmlns:m="http://schemas.openxmlformats.org/officeDocument/2006/math">
                    <m:r>
                      <a:rPr lang="en-US" sz="4000" b="1" i="0" smtClean="0">
                        <a:latin typeface="Cambria Math"/>
                      </a:rPr>
                      <m:t>𝐄</m:t>
                    </m:r>
                    <m:r>
                      <a:rPr lang="en-US" sz="4000" b="1" i="0" smtClean="0">
                        <a:latin typeface="Cambria Math"/>
                      </a:rPr>
                      <m:t>=</m:t>
                    </m:r>
                    <m:f>
                      <m:fPr>
                        <m:ctrlPr>
                          <a:rPr lang="en-US" sz="4000" b="1" i="1">
                            <a:latin typeface="Cambria Math" panose="02040503050406030204" pitchFamily="18" charset="0"/>
                          </a:rPr>
                        </m:ctrlPr>
                      </m:fPr>
                      <m:num>
                        <m:r>
                          <a:rPr lang="en-US" sz="4000" b="1" i="0" smtClean="0">
                            <a:latin typeface="Cambria Math"/>
                          </a:rPr>
                          <m:t>𝐓𝐌</m:t>
                        </m:r>
                      </m:num>
                      <m:den>
                        <m:r>
                          <a:rPr lang="en-US" sz="4000" b="1" i="0" smtClean="0">
                            <a:latin typeface="Cambria Math"/>
                          </a:rPr>
                          <m:t>𝐎𝐓</m:t>
                        </m:r>
                      </m:den>
                    </m:f>
                    <m:r>
                      <a:rPr lang="en-US" sz="4000" b="1" i="0">
                        <a:latin typeface="Cambria Math"/>
                      </a:rPr>
                      <m:t>=</m:t>
                    </m:r>
                    <m:f>
                      <m:fPr>
                        <m:ctrlPr>
                          <a:rPr lang="en-US" sz="4000" b="1" i="1" smtClean="0">
                            <a:latin typeface="Cambria Math" panose="02040503050406030204" pitchFamily="18" charset="0"/>
                          </a:rPr>
                        </m:ctrlPr>
                      </m:fPr>
                      <m:num>
                        <m:r>
                          <a:rPr lang="fa-IR" sz="4000" b="1" i="0" smtClean="0">
                            <a:latin typeface="Cambria Math"/>
                          </a:rPr>
                          <m:t>𝟒𝟎𝟎𝟎</m:t>
                        </m:r>
                      </m:num>
                      <m:den>
                        <m:r>
                          <a:rPr lang="fa-IR" sz="4000" b="1" i="0" smtClean="0">
                            <a:latin typeface="Cambria Math"/>
                          </a:rPr>
                          <m:t>𝟒</m:t>
                        </m:r>
                        <m:r>
                          <a:rPr lang="en-US" sz="4000" b="1" i="0" smtClean="0">
                            <a:latin typeface="Cambria Math"/>
                          </a:rPr>
                          <m:t>𝟎𝟎𝟎</m:t>
                        </m:r>
                      </m:den>
                    </m:f>
                  </m:oMath>
                </a14:m>
                <a:r>
                  <a:rPr lang="en-US" sz="4000" b="1" dirty="0" smtClean="0">
                    <a:latin typeface="+mn-lt"/>
                  </a:rPr>
                  <a:t>=</a:t>
                </a:r>
                <a:r>
                  <a:rPr lang="fa-IR" sz="4000" b="1" dirty="0" smtClean="0">
                    <a:latin typeface="+mn-lt"/>
                  </a:rPr>
                  <a:t>1</a:t>
                </a:r>
                <a:endParaRPr lang="en-US" sz="4000" b="1" dirty="0">
                  <a:latin typeface="+mn-lt"/>
                </a:endParaRPr>
              </a:p>
            </p:txBody>
          </p:sp>
        </mc:Choice>
        <mc:Fallback xmlns="">
          <p:sp>
            <p:nvSpPr>
              <p:cNvPr id="109" name="TextBox 108"/>
              <p:cNvSpPr txBox="1">
                <a:spLocks noRot="1" noChangeAspect="1" noMove="1" noResize="1" noEditPoints="1" noAdjustHandles="1" noChangeArrowheads="1" noChangeShapeType="1" noTextEdit="1"/>
              </p:cNvSpPr>
              <p:nvPr/>
            </p:nvSpPr>
            <p:spPr>
              <a:xfrm>
                <a:off x="4788024" y="2636912"/>
                <a:ext cx="5040560" cy="981487"/>
              </a:xfrm>
              <a:prstGeom prst="rect">
                <a:avLst/>
              </a:prstGeom>
              <a:blipFill rotWithShape="1">
                <a:blip r:embed="rId7"/>
                <a:stretch>
                  <a:fillRect b="-11180"/>
                </a:stretch>
              </a:blipFill>
            </p:spPr>
            <p:txBody>
              <a:bodyPr/>
              <a:lstStyle/>
              <a:p>
                <a:r>
                  <a:rPr lang="en-US">
                    <a:noFill/>
                  </a:rPr>
                  <a:t> </a:t>
                </a:r>
              </a:p>
            </p:txBody>
          </p:sp>
        </mc:Fallback>
      </mc:AlternateContent>
      <p:cxnSp>
        <p:nvCxnSpPr>
          <p:cNvPr id="110" name="Straight Arrow Connector 109"/>
          <p:cNvCxnSpPr>
            <a:stCxn id="109" idx="1"/>
          </p:cNvCxnSpPr>
          <p:nvPr/>
        </p:nvCxnSpPr>
        <p:spPr bwMode="auto">
          <a:xfrm flipH="1">
            <a:off x="4067944" y="3127656"/>
            <a:ext cx="720080" cy="441005"/>
          </a:xfrm>
          <a:prstGeom prst="straightConnector1">
            <a:avLst/>
          </a:prstGeom>
          <a:solidFill>
            <a:schemeClr val="accent1"/>
          </a:solidFill>
          <a:ln w="38100" cap="flat" cmpd="sng" algn="ctr">
            <a:solidFill>
              <a:srgbClr val="C00000"/>
            </a:solidFill>
            <a:prstDash val="solid"/>
            <a:round/>
            <a:headEnd type="none" w="med" len="med"/>
            <a:tailEnd type="stealth" w="lg" len="lg"/>
          </a:ln>
          <a:effectLst/>
        </p:spPr>
      </p:cxnSp>
      <p:sp>
        <p:nvSpPr>
          <p:cNvPr id="111" name="TextBox 110"/>
          <p:cNvSpPr txBox="1"/>
          <p:nvPr/>
        </p:nvSpPr>
        <p:spPr>
          <a:xfrm>
            <a:off x="3635896" y="3429000"/>
            <a:ext cx="504056" cy="584775"/>
          </a:xfrm>
          <a:prstGeom prst="rect">
            <a:avLst/>
          </a:prstGeom>
          <a:noFill/>
        </p:spPr>
        <p:txBody>
          <a:bodyPr wrap="square" rtlCol="0">
            <a:spAutoFit/>
          </a:bodyPr>
          <a:lstStyle/>
          <a:p>
            <a:r>
              <a:rPr lang="en-US" sz="3200" b="1" dirty="0" smtClean="0">
                <a:solidFill>
                  <a:srgbClr val="FF0000"/>
                </a:solidFill>
                <a:latin typeface="Arial" panose="020B0604020202020204" pitchFamily="34" charset="0"/>
                <a:cs typeface="+mn-cs"/>
              </a:rPr>
              <a:t>1</a:t>
            </a:r>
            <a:endParaRPr lang="en-US" sz="3200" b="1" dirty="0">
              <a:solidFill>
                <a:srgbClr val="FF0000"/>
              </a:solidFill>
              <a:latin typeface="Arial" panose="020B0604020202020204" pitchFamily="34" charset="0"/>
              <a:cs typeface="+mn-cs"/>
            </a:endParaRPr>
          </a:p>
        </p:txBody>
      </p:sp>
      <mc:AlternateContent xmlns:mc="http://schemas.openxmlformats.org/markup-compatibility/2006" xmlns:a14="http://schemas.microsoft.com/office/drawing/2010/main">
        <mc:Choice Requires="a14">
          <p:sp>
            <p:nvSpPr>
              <p:cNvPr id="112" name="TextBox 111"/>
              <p:cNvSpPr txBox="1"/>
              <p:nvPr/>
            </p:nvSpPr>
            <p:spPr>
              <a:xfrm>
                <a:off x="5551721" y="3284984"/>
                <a:ext cx="3268751" cy="1017523"/>
              </a:xfrm>
              <a:prstGeom prst="rect">
                <a:avLst/>
              </a:prstGeom>
              <a:noFill/>
            </p:spPr>
            <p:txBody>
              <a:bodyPr wrap="square" rtlCol="0">
                <a:spAutoFit/>
              </a:bodyPr>
              <a:lstStyle>
                <a:defPPr>
                  <a:defRPr lang="ar-SA"/>
                </a:defPPr>
                <a:lvl1pPr algn="l" rtl="0">
                  <a:defRPr sz="3600">
                    <a:solidFill>
                      <a:srgbClr val="000000"/>
                    </a:solidFill>
                    <a:latin typeface="Cambria Math"/>
                  </a:defRPr>
                </a:lvl1pPr>
              </a:lstStyle>
              <a:p>
                <a:pPr/>
                <a14:m>
                  <m:oMathPara xmlns:m="http://schemas.openxmlformats.org/officeDocument/2006/math">
                    <m:oMathParaPr>
                      <m:jc m:val="centerGroup"/>
                    </m:oMathParaPr>
                    <m:oMath xmlns:m="http://schemas.openxmlformats.org/officeDocument/2006/math">
                      <m:r>
                        <a:rPr lang="en-US" sz="3200" b="1" i="0" smtClean="0">
                          <a:latin typeface="Cambria Math"/>
                        </a:rPr>
                        <m:t>𝐄</m:t>
                      </m:r>
                      <m:r>
                        <a:rPr lang="en-US" sz="3200" b="1" i="0" smtClean="0">
                          <a:latin typeface="Cambria Math"/>
                        </a:rPr>
                        <m:t>=</m:t>
                      </m:r>
                      <m:f>
                        <m:fPr>
                          <m:ctrlPr>
                            <a:rPr lang="en-US" sz="3200" b="1" i="1">
                              <a:latin typeface="Cambria Math" panose="02040503050406030204" pitchFamily="18" charset="0"/>
                            </a:rPr>
                          </m:ctrlPr>
                        </m:fPr>
                        <m:num>
                          <m:r>
                            <a:rPr lang="en-US" sz="3200" b="1" i="0" smtClean="0">
                              <a:latin typeface="Cambria Math"/>
                            </a:rPr>
                            <m:t>𝐓𝐌</m:t>
                          </m:r>
                        </m:num>
                        <m:den>
                          <m:r>
                            <a:rPr lang="en-US" sz="3200" b="1" i="0" smtClean="0">
                              <a:latin typeface="Cambria Math"/>
                            </a:rPr>
                            <m:t>𝐎𝐓</m:t>
                          </m:r>
                        </m:den>
                      </m:f>
                      <m:r>
                        <a:rPr lang="en-US" sz="3200" b="1" i="0">
                          <a:latin typeface="Cambria Math"/>
                        </a:rPr>
                        <m:t>=</m:t>
                      </m:r>
                      <m:f>
                        <m:fPr>
                          <m:ctrlPr>
                            <a:rPr lang="en-US" sz="3200" b="1" i="1" smtClean="0">
                              <a:latin typeface="Cambria Math" panose="02040503050406030204" pitchFamily="18" charset="0"/>
                            </a:rPr>
                          </m:ctrlPr>
                        </m:fPr>
                        <m:num>
                          <m:r>
                            <a:rPr lang="fa-IR" sz="3200" b="1" i="0" smtClean="0">
                              <a:latin typeface="Cambria Math"/>
                            </a:rPr>
                            <m:t>𝟑𝟎𝟎𝟎</m:t>
                          </m:r>
                        </m:num>
                        <m:den>
                          <m:r>
                            <a:rPr lang="fa-IR" sz="3200" b="1" i="0" smtClean="0">
                              <a:latin typeface="Cambria Math"/>
                            </a:rPr>
                            <m:t>𝟓</m:t>
                          </m:r>
                          <m:r>
                            <a:rPr lang="en-US" sz="3200" b="1" i="0" smtClean="0">
                              <a:latin typeface="Cambria Math"/>
                            </a:rPr>
                            <m:t>𝟎𝟎𝟎</m:t>
                          </m:r>
                        </m:den>
                      </m:f>
                    </m:oMath>
                  </m:oMathPara>
                </a14:m>
                <a:endParaRPr lang="en-US" sz="3200" b="1" dirty="0">
                  <a:latin typeface="+mn-lt"/>
                </a:endParaRPr>
              </a:p>
            </p:txBody>
          </p:sp>
        </mc:Choice>
        <mc:Fallback xmlns="">
          <p:sp>
            <p:nvSpPr>
              <p:cNvPr id="112" name="TextBox 111"/>
              <p:cNvSpPr txBox="1">
                <a:spLocks noRot="1" noChangeAspect="1" noMove="1" noResize="1" noEditPoints="1" noAdjustHandles="1" noChangeArrowheads="1" noChangeShapeType="1" noTextEdit="1"/>
              </p:cNvSpPr>
              <p:nvPr/>
            </p:nvSpPr>
            <p:spPr>
              <a:xfrm>
                <a:off x="5551721" y="3284984"/>
                <a:ext cx="3268751" cy="1017523"/>
              </a:xfrm>
              <a:prstGeom prst="rect">
                <a:avLst/>
              </a:prstGeom>
              <a:blipFill rotWithShape="1">
                <a:blip r:embed="rId8"/>
                <a:stretch>
                  <a:fillRect/>
                </a:stretch>
              </a:blipFill>
            </p:spPr>
            <p:txBody>
              <a:bodyPr/>
              <a:lstStyle/>
              <a:p>
                <a:r>
                  <a:rPr lang="en-US">
                    <a:noFill/>
                  </a:rPr>
                  <a:t> </a:t>
                </a:r>
              </a:p>
            </p:txBody>
          </p:sp>
        </mc:Fallback>
      </mc:AlternateContent>
      <p:cxnSp>
        <p:nvCxnSpPr>
          <p:cNvPr id="113" name="Straight Arrow Connector 112"/>
          <p:cNvCxnSpPr>
            <a:stCxn id="112" idx="1"/>
          </p:cNvCxnSpPr>
          <p:nvPr/>
        </p:nvCxnSpPr>
        <p:spPr bwMode="auto">
          <a:xfrm flipH="1">
            <a:off x="4831641" y="3793746"/>
            <a:ext cx="720080" cy="422987"/>
          </a:xfrm>
          <a:prstGeom prst="straightConnector1">
            <a:avLst/>
          </a:prstGeom>
          <a:solidFill>
            <a:schemeClr val="accent1"/>
          </a:solidFill>
          <a:ln w="38100" cap="flat" cmpd="sng" algn="ctr">
            <a:solidFill>
              <a:srgbClr val="C00000"/>
            </a:solidFill>
            <a:prstDash val="solid"/>
            <a:round/>
            <a:headEnd type="none" w="med" len="med"/>
            <a:tailEnd type="stealth" w="lg" len="lg"/>
          </a:ln>
          <a:effectLst/>
        </p:spPr>
      </p:cxnSp>
      <mc:AlternateContent xmlns:mc="http://schemas.openxmlformats.org/markup-compatibility/2006" xmlns:a14="http://schemas.microsoft.com/office/drawing/2010/main">
        <mc:Choice Requires="a14">
          <p:sp>
            <p:nvSpPr>
              <p:cNvPr id="114" name="TextBox 113"/>
              <p:cNvSpPr txBox="1"/>
              <p:nvPr/>
            </p:nvSpPr>
            <p:spPr>
              <a:xfrm>
                <a:off x="4427984" y="3717032"/>
                <a:ext cx="504056"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b="1" i="1" smtClean="0">
                              <a:solidFill>
                                <a:srgbClr val="FF0000"/>
                              </a:solidFill>
                              <a:latin typeface="Cambria Math" panose="02040503050406030204" pitchFamily="18" charset="0"/>
                            </a:rPr>
                          </m:ctrlPr>
                        </m:fPr>
                        <m:num>
                          <m:r>
                            <a:rPr lang="fa-IR" sz="3200" b="1">
                              <a:solidFill>
                                <a:srgbClr val="FF0000"/>
                              </a:solidFill>
                              <a:latin typeface="Cambria Math"/>
                            </a:rPr>
                            <m:t>𝟑</m:t>
                          </m:r>
                        </m:num>
                        <m:den>
                          <m:r>
                            <a:rPr lang="fa-IR" sz="3200" b="1">
                              <a:solidFill>
                                <a:srgbClr val="FF0000"/>
                              </a:solidFill>
                              <a:latin typeface="Cambria Math"/>
                            </a:rPr>
                            <m:t>𝟓</m:t>
                          </m:r>
                        </m:den>
                      </m:f>
                    </m:oMath>
                  </m:oMathPara>
                </a14:m>
                <a:endParaRPr lang="en-US" sz="3200" b="1" dirty="0">
                  <a:solidFill>
                    <a:srgbClr val="FF0000"/>
                  </a:solidFill>
                </a:endParaRPr>
              </a:p>
            </p:txBody>
          </p:sp>
        </mc:Choice>
        <mc:Fallback xmlns="">
          <p:sp>
            <p:nvSpPr>
              <p:cNvPr id="114" name="TextBox 113"/>
              <p:cNvSpPr txBox="1">
                <a:spLocks noRot="1" noChangeAspect="1" noMove="1" noResize="1" noEditPoints="1" noAdjustHandles="1" noChangeArrowheads="1" noChangeShapeType="1" noTextEdit="1"/>
              </p:cNvSpPr>
              <p:nvPr/>
            </p:nvSpPr>
            <p:spPr>
              <a:xfrm>
                <a:off x="4427984" y="3717032"/>
                <a:ext cx="504056" cy="1017523"/>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0" name="TextBox 119"/>
              <p:cNvSpPr txBox="1"/>
              <p:nvPr/>
            </p:nvSpPr>
            <p:spPr>
              <a:xfrm>
                <a:off x="4932040" y="4355693"/>
                <a:ext cx="504056"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b="1" i="1" smtClean="0">
                              <a:solidFill>
                                <a:srgbClr val="FF0000"/>
                              </a:solidFill>
                              <a:latin typeface="Cambria Math" panose="02040503050406030204" pitchFamily="18" charset="0"/>
                            </a:rPr>
                          </m:ctrlPr>
                        </m:fPr>
                        <m:num>
                          <m:r>
                            <a:rPr lang="fa-IR" sz="3200" b="1" i="0" smtClean="0">
                              <a:solidFill>
                                <a:srgbClr val="FF0000"/>
                              </a:solidFill>
                              <a:latin typeface="Cambria Math"/>
                            </a:rPr>
                            <m:t>𝟏</m:t>
                          </m:r>
                        </m:num>
                        <m:den>
                          <m:r>
                            <a:rPr lang="fa-IR" sz="3200" b="1" i="0" smtClean="0">
                              <a:solidFill>
                                <a:srgbClr val="FF0000"/>
                              </a:solidFill>
                              <a:latin typeface="Cambria Math"/>
                            </a:rPr>
                            <m:t>𝟑</m:t>
                          </m:r>
                        </m:den>
                      </m:f>
                    </m:oMath>
                  </m:oMathPara>
                </a14:m>
                <a:endParaRPr lang="en-US" sz="3200" b="1" dirty="0">
                  <a:solidFill>
                    <a:srgbClr val="FF0000"/>
                  </a:solidFill>
                </a:endParaRPr>
              </a:p>
            </p:txBody>
          </p:sp>
        </mc:Choice>
        <mc:Fallback xmlns="">
          <p:sp>
            <p:nvSpPr>
              <p:cNvPr id="120" name="TextBox 119"/>
              <p:cNvSpPr txBox="1">
                <a:spLocks noRot="1" noChangeAspect="1" noMove="1" noResize="1" noEditPoints="1" noAdjustHandles="1" noChangeArrowheads="1" noChangeShapeType="1" noTextEdit="1"/>
              </p:cNvSpPr>
              <p:nvPr/>
            </p:nvSpPr>
            <p:spPr>
              <a:xfrm>
                <a:off x="4932040" y="4355693"/>
                <a:ext cx="504056" cy="1017523"/>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1" name="TextBox 120"/>
              <p:cNvSpPr txBox="1"/>
              <p:nvPr/>
            </p:nvSpPr>
            <p:spPr>
              <a:xfrm>
                <a:off x="5508104" y="4931757"/>
                <a:ext cx="504056" cy="1017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3200" b="1" i="1" smtClean="0">
                              <a:solidFill>
                                <a:srgbClr val="FF0000"/>
                              </a:solidFill>
                              <a:latin typeface="Cambria Math" panose="02040503050406030204" pitchFamily="18" charset="0"/>
                            </a:rPr>
                          </m:ctrlPr>
                        </m:fPr>
                        <m:num>
                          <m:r>
                            <a:rPr lang="fa-IR" sz="3200" b="1" i="0" smtClean="0">
                              <a:solidFill>
                                <a:srgbClr val="FF0000"/>
                              </a:solidFill>
                              <a:latin typeface="Cambria Math"/>
                            </a:rPr>
                            <m:t>𝟏</m:t>
                          </m:r>
                        </m:num>
                        <m:den>
                          <m:r>
                            <a:rPr lang="fa-IR" sz="3200" b="1" i="0" smtClean="0">
                              <a:solidFill>
                                <a:srgbClr val="FF0000"/>
                              </a:solidFill>
                              <a:latin typeface="Cambria Math"/>
                            </a:rPr>
                            <m:t>𝟕</m:t>
                          </m:r>
                        </m:den>
                      </m:f>
                    </m:oMath>
                  </m:oMathPara>
                </a14:m>
                <a:endParaRPr lang="en-US" sz="3200" b="1" dirty="0">
                  <a:solidFill>
                    <a:srgbClr val="FF0000"/>
                  </a:solidFill>
                </a:endParaRPr>
              </a:p>
            </p:txBody>
          </p:sp>
        </mc:Choice>
        <mc:Fallback xmlns="">
          <p:sp>
            <p:nvSpPr>
              <p:cNvPr id="121" name="TextBox 120"/>
              <p:cNvSpPr txBox="1">
                <a:spLocks noRot="1" noChangeAspect="1" noMove="1" noResize="1" noEditPoints="1" noAdjustHandles="1" noChangeArrowheads="1" noChangeShapeType="1" noTextEdit="1"/>
              </p:cNvSpPr>
              <p:nvPr/>
            </p:nvSpPr>
            <p:spPr>
              <a:xfrm>
                <a:off x="5508104" y="4931757"/>
                <a:ext cx="504056" cy="1017523"/>
              </a:xfrm>
              <a:prstGeom prst="rect">
                <a:avLst/>
              </a:prstGeom>
              <a:blipFill rotWithShape="1">
                <a:blip r:embed="rId11"/>
                <a:stretch>
                  <a:fillRect/>
                </a:stretch>
              </a:blipFill>
            </p:spPr>
            <p:txBody>
              <a:bodyPr/>
              <a:lstStyle/>
              <a:p>
                <a:r>
                  <a:rPr lang="en-US">
                    <a:noFill/>
                  </a:rPr>
                  <a:t> </a:t>
                </a:r>
              </a:p>
            </p:txBody>
          </p:sp>
        </mc:Fallback>
      </mc:AlternateContent>
      <p:sp>
        <p:nvSpPr>
          <p:cNvPr id="122" name="Rounded Rectangular Callout 121"/>
          <p:cNvSpPr/>
          <p:nvPr/>
        </p:nvSpPr>
        <p:spPr bwMode="auto">
          <a:xfrm rot="10800000" flipH="1" flipV="1">
            <a:off x="2866896" y="836712"/>
            <a:ext cx="5445697" cy="987286"/>
          </a:xfrm>
          <a:prstGeom prst="wedgeRoundRectCallout">
            <a:avLst>
              <a:gd name="adj1" fmla="val -70887"/>
              <a:gd name="adj2" fmla="val 18745"/>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l" eaLnBrk="1" hangingPunct="1">
              <a:defRPr/>
            </a:pPr>
            <a:r>
              <a:rPr lang="fa-IR" sz="4800" b="1" dirty="0" smtClean="0">
                <a:solidFill>
                  <a:srgbClr val="FFFFFF"/>
                </a:solidFill>
                <a:effectLst>
                  <a:outerShdw blurRad="38100" dist="38100" dir="2700000" algn="tl">
                    <a:srgbClr val="000000"/>
                  </a:outerShdw>
                </a:effectLst>
                <a:latin typeface="+mn-lt"/>
                <a:cs typeface="B Nazanin" pitchFamily="2" charset="-78"/>
              </a:rPr>
              <a:t>مخارج کل 7000=1000*7</a:t>
            </a:r>
            <a:endParaRPr lang="fa-IR" sz="4800" b="1" dirty="0">
              <a:solidFill>
                <a:srgbClr val="FFFFFF"/>
              </a:solidFill>
              <a:effectLst>
                <a:outerShdw blurRad="38100" dist="38100" dir="2700000" algn="tl">
                  <a:srgbClr val="000000"/>
                </a:outerShdw>
              </a:effectLst>
              <a:latin typeface="+mn-lt"/>
              <a:cs typeface="B Nazanin" pitchFamily="2" charset="-78"/>
            </a:endParaRPr>
          </a:p>
        </p:txBody>
      </p:sp>
      <p:sp>
        <p:nvSpPr>
          <p:cNvPr id="123" name="TextBox 122"/>
          <p:cNvSpPr txBox="1"/>
          <p:nvPr/>
        </p:nvSpPr>
        <p:spPr>
          <a:xfrm>
            <a:off x="342692" y="1844824"/>
            <a:ext cx="1637020" cy="461665"/>
          </a:xfrm>
          <a:prstGeom prst="rect">
            <a:avLst/>
          </a:prstGeom>
          <a:noFill/>
        </p:spPr>
        <p:txBody>
          <a:bodyPr wrap="square" rtlCol="0">
            <a:spAutoFit/>
          </a:bodyPr>
          <a:lstStyle/>
          <a:p>
            <a:r>
              <a:rPr lang="fa-IR" sz="2400" b="1" dirty="0" smtClean="0">
                <a:solidFill>
                  <a:srgbClr val="002060"/>
                </a:solidFill>
                <a:latin typeface="+mj-lt"/>
                <a:cs typeface="Times New Roman" panose="02020603050405020304" pitchFamily="18" charset="0"/>
              </a:rPr>
              <a:t>7000</a:t>
            </a:r>
            <a:endParaRPr lang="en-US" sz="2400" b="1" dirty="0">
              <a:solidFill>
                <a:srgbClr val="002060"/>
              </a:solidFill>
              <a:latin typeface="+mj-lt"/>
              <a:cs typeface="Times New Roman" panose="02020603050405020304" pitchFamily="18" charset="0"/>
            </a:endParaRPr>
          </a:p>
        </p:txBody>
      </p:sp>
      <p:sp>
        <p:nvSpPr>
          <p:cNvPr id="124" name="TextBox 123"/>
          <p:cNvSpPr txBox="1"/>
          <p:nvPr/>
        </p:nvSpPr>
        <p:spPr>
          <a:xfrm>
            <a:off x="630724" y="2319263"/>
            <a:ext cx="1637020" cy="461665"/>
          </a:xfrm>
          <a:prstGeom prst="rect">
            <a:avLst/>
          </a:prstGeom>
          <a:noFill/>
        </p:spPr>
        <p:txBody>
          <a:bodyPr wrap="square" rtlCol="0">
            <a:spAutoFit/>
          </a:bodyPr>
          <a:lstStyle/>
          <a:p>
            <a:r>
              <a:rPr lang="fa-IR" sz="2400" b="1" dirty="0" smtClean="0">
                <a:solidFill>
                  <a:srgbClr val="002060"/>
                </a:solidFill>
                <a:latin typeface="+mj-lt"/>
                <a:cs typeface="Times New Roman" panose="02020603050405020304" pitchFamily="18" charset="0"/>
              </a:rPr>
              <a:t>12000</a:t>
            </a:r>
            <a:endParaRPr lang="en-US" sz="2400" b="1" dirty="0">
              <a:solidFill>
                <a:srgbClr val="002060"/>
              </a:solidFill>
              <a:latin typeface="+mj-lt"/>
              <a:cs typeface="Times New Roman" panose="02020603050405020304" pitchFamily="18" charset="0"/>
            </a:endParaRPr>
          </a:p>
        </p:txBody>
      </p:sp>
      <p:sp>
        <p:nvSpPr>
          <p:cNvPr id="125" name="TextBox 124"/>
          <p:cNvSpPr txBox="1"/>
          <p:nvPr/>
        </p:nvSpPr>
        <p:spPr>
          <a:xfrm>
            <a:off x="1206788" y="2967335"/>
            <a:ext cx="1637020" cy="461665"/>
          </a:xfrm>
          <a:prstGeom prst="rect">
            <a:avLst/>
          </a:prstGeom>
          <a:noFill/>
        </p:spPr>
        <p:txBody>
          <a:bodyPr wrap="square" rtlCol="0">
            <a:spAutoFit/>
          </a:bodyPr>
          <a:lstStyle/>
          <a:p>
            <a:r>
              <a:rPr lang="fa-IR" sz="2400" b="1" dirty="0" smtClean="0">
                <a:solidFill>
                  <a:srgbClr val="002060"/>
                </a:solidFill>
                <a:latin typeface="+mj-lt"/>
                <a:cs typeface="Times New Roman" panose="02020603050405020304" pitchFamily="18" charset="0"/>
              </a:rPr>
              <a:t>15000</a:t>
            </a:r>
            <a:endParaRPr lang="en-US" sz="2400" b="1" dirty="0">
              <a:solidFill>
                <a:srgbClr val="002060"/>
              </a:solidFill>
              <a:latin typeface="+mj-lt"/>
              <a:cs typeface="Times New Roman" panose="02020603050405020304" pitchFamily="18" charset="0"/>
            </a:endParaRPr>
          </a:p>
        </p:txBody>
      </p:sp>
      <p:sp>
        <p:nvSpPr>
          <p:cNvPr id="126" name="TextBox 125"/>
          <p:cNvSpPr txBox="1"/>
          <p:nvPr/>
        </p:nvSpPr>
        <p:spPr>
          <a:xfrm>
            <a:off x="1926868" y="3543399"/>
            <a:ext cx="1637020" cy="461665"/>
          </a:xfrm>
          <a:prstGeom prst="rect">
            <a:avLst/>
          </a:prstGeom>
          <a:noFill/>
        </p:spPr>
        <p:txBody>
          <a:bodyPr wrap="square" rtlCol="0">
            <a:spAutoFit/>
          </a:bodyPr>
          <a:lstStyle/>
          <a:p>
            <a:r>
              <a:rPr lang="fa-IR" sz="2400" b="1" dirty="0" smtClean="0">
                <a:solidFill>
                  <a:srgbClr val="002060"/>
                </a:solidFill>
                <a:latin typeface="+mj-lt"/>
                <a:cs typeface="Times New Roman" panose="02020603050405020304" pitchFamily="18" charset="0"/>
              </a:rPr>
              <a:t>16000</a:t>
            </a:r>
            <a:endParaRPr lang="en-US" sz="2400" b="1" dirty="0">
              <a:solidFill>
                <a:srgbClr val="002060"/>
              </a:solidFill>
              <a:latin typeface="+mj-lt"/>
              <a:cs typeface="Times New Roman" panose="02020603050405020304" pitchFamily="18" charset="0"/>
            </a:endParaRPr>
          </a:p>
        </p:txBody>
      </p:sp>
      <p:sp>
        <p:nvSpPr>
          <p:cNvPr id="127" name="TextBox 126"/>
          <p:cNvSpPr txBox="1"/>
          <p:nvPr/>
        </p:nvSpPr>
        <p:spPr>
          <a:xfrm>
            <a:off x="2574940" y="4191471"/>
            <a:ext cx="1637020" cy="461665"/>
          </a:xfrm>
          <a:prstGeom prst="rect">
            <a:avLst/>
          </a:prstGeom>
          <a:noFill/>
        </p:spPr>
        <p:txBody>
          <a:bodyPr wrap="square" rtlCol="0">
            <a:spAutoFit/>
          </a:bodyPr>
          <a:lstStyle/>
          <a:p>
            <a:r>
              <a:rPr lang="fa-IR" sz="2400" b="1" dirty="0" smtClean="0">
                <a:solidFill>
                  <a:srgbClr val="002060"/>
                </a:solidFill>
                <a:latin typeface="+mj-lt"/>
                <a:cs typeface="Times New Roman" panose="02020603050405020304" pitchFamily="18" charset="0"/>
              </a:rPr>
              <a:t>15000</a:t>
            </a:r>
            <a:endParaRPr lang="en-US" sz="2400" b="1" dirty="0">
              <a:solidFill>
                <a:srgbClr val="002060"/>
              </a:solidFill>
              <a:latin typeface="+mj-lt"/>
              <a:cs typeface="Times New Roman" panose="02020603050405020304" pitchFamily="18" charset="0"/>
            </a:endParaRPr>
          </a:p>
        </p:txBody>
      </p:sp>
      <p:sp>
        <p:nvSpPr>
          <p:cNvPr id="128" name="TextBox 127"/>
          <p:cNvSpPr txBox="1"/>
          <p:nvPr/>
        </p:nvSpPr>
        <p:spPr>
          <a:xfrm>
            <a:off x="3151004" y="4767535"/>
            <a:ext cx="1637020" cy="461665"/>
          </a:xfrm>
          <a:prstGeom prst="rect">
            <a:avLst/>
          </a:prstGeom>
          <a:noFill/>
        </p:spPr>
        <p:txBody>
          <a:bodyPr wrap="square" rtlCol="0">
            <a:spAutoFit/>
          </a:bodyPr>
          <a:lstStyle/>
          <a:p>
            <a:r>
              <a:rPr lang="fa-IR" sz="2400" b="1" dirty="0" smtClean="0">
                <a:solidFill>
                  <a:srgbClr val="002060"/>
                </a:solidFill>
                <a:latin typeface="+mj-lt"/>
                <a:cs typeface="Times New Roman" panose="02020603050405020304" pitchFamily="18" charset="0"/>
              </a:rPr>
              <a:t>12000</a:t>
            </a:r>
            <a:endParaRPr lang="en-US" sz="2400" b="1" dirty="0">
              <a:solidFill>
                <a:srgbClr val="002060"/>
              </a:solidFill>
              <a:latin typeface="+mj-lt"/>
              <a:cs typeface="Times New Roman" panose="02020603050405020304" pitchFamily="18" charset="0"/>
            </a:endParaRPr>
          </a:p>
        </p:txBody>
      </p:sp>
      <p:sp>
        <p:nvSpPr>
          <p:cNvPr id="129" name="TextBox 128"/>
          <p:cNvSpPr txBox="1"/>
          <p:nvPr/>
        </p:nvSpPr>
        <p:spPr>
          <a:xfrm>
            <a:off x="3943092" y="5415607"/>
            <a:ext cx="1637020" cy="461665"/>
          </a:xfrm>
          <a:prstGeom prst="rect">
            <a:avLst/>
          </a:prstGeom>
          <a:noFill/>
        </p:spPr>
        <p:txBody>
          <a:bodyPr wrap="square" rtlCol="0">
            <a:spAutoFit/>
          </a:bodyPr>
          <a:lstStyle/>
          <a:p>
            <a:r>
              <a:rPr lang="fa-IR" sz="2400" b="1" dirty="0" smtClean="0">
                <a:solidFill>
                  <a:srgbClr val="002060"/>
                </a:solidFill>
                <a:latin typeface="+mj-lt"/>
                <a:cs typeface="Times New Roman" panose="02020603050405020304" pitchFamily="18" charset="0"/>
              </a:rPr>
              <a:t>7000</a:t>
            </a:r>
            <a:endParaRPr lang="en-US" sz="2400" b="1" dirty="0">
              <a:solidFill>
                <a:srgbClr val="002060"/>
              </a:solidFill>
              <a:latin typeface="+mj-lt"/>
              <a:cs typeface="Times New Roman" panose="02020603050405020304" pitchFamily="18" charset="0"/>
            </a:endParaRPr>
          </a:p>
        </p:txBody>
      </p:sp>
      <p:sp>
        <p:nvSpPr>
          <p:cNvPr id="130" name="Rounded Rectangular Callout 129"/>
          <p:cNvSpPr/>
          <p:nvPr/>
        </p:nvSpPr>
        <p:spPr bwMode="auto">
          <a:xfrm rot="10800000" flipH="1" flipV="1">
            <a:off x="4932040" y="674523"/>
            <a:ext cx="4212250" cy="3978613"/>
          </a:xfrm>
          <a:prstGeom prst="wedgeRoundRectCallout">
            <a:avLst>
              <a:gd name="adj1" fmla="val -48351"/>
              <a:gd name="adj2" fmla="val -10503"/>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1" hangingPunct="1">
              <a:defRPr/>
            </a:pPr>
            <a:r>
              <a:rPr lang="fa-IR" sz="3600" b="1" dirty="0" smtClean="0">
                <a:solidFill>
                  <a:srgbClr val="FFFFFF"/>
                </a:solidFill>
                <a:effectLst>
                  <a:outerShdw blurRad="38100" dist="38100" dir="2700000" algn="tl">
                    <a:srgbClr val="000000"/>
                  </a:outerShdw>
                </a:effectLst>
                <a:latin typeface="+mn-lt"/>
                <a:cs typeface="B Nazanin" pitchFamily="2" charset="-78"/>
              </a:rPr>
              <a:t>بدون در نظر گرفتن شکل منحنی تقاضا، موقعی که قیمت کالایی کاهش یابد</a:t>
            </a:r>
            <a:r>
              <a:rPr lang="fa-IR" sz="3600" b="1" dirty="0">
                <a:solidFill>
                  <a:srgbClr val="FFFFFF"/>
                </a:solidFill>
                <a:effectLst>
                  <a:outerShdw blurRad="38100" dist="38100" dir="2700000" algn="tl">
                    <a:srgbClr val="000000"/>
                  </a:outerShdw>
                </a:effectLst>
                <a:latin typeface="+mn-lt"/>
                <a:cs typeface="B Nazanin" pitchFamily="2" charset="-78"/>
              </a:rPr>
              <a:t>، </a:t>
            </a:r>
            <a:r>
              <a:rPr lang="fa-IR" sz="3600" b="1" dirty="0" smtClean="0">
                <a:solidFill>
                  <a:srgbClr val="FFFF00"/>
                </a:solidFill>
                <a:effectLst>
                  <a:outerShdw blurRad="38100" dist="38100" dir="2700000" algn="tl">
                    <a:srgbClr val="000000"/>
                  </a:outerShdw>
                </a:effectLst>
                <a:latin typeface="+mn-lt"/>
                <a:cs typeface="B Nazanin" pitchFamily="2" charset="-78"/>
              </a:rPr>
              <a:t>مخارج کل مصرف </a:t>
            </a:r>
            <a:r>
              <a:rPr lang="fa-IR" sz="3600" b="1" dirty="0" smtClean="0">
                <a:solidFill>
                  <a:srgbClr val="FFFFFF"/>
                </a:solidFill>
                <a:effectLst>
                  <a:outerShdw blurRad="38100" dist="38100" dir="2700000" algn="tl">
                    <a:srgbClr val="000000"/>
                  </a:outerShdw>
                </a:effectLst>
                <a:latin typeface="+mn-lt"/>
                <a:cs typeface="B Nazanin" pitchFamily="2" charset="-78"/>
              </a:rPr>
              <a:t>کننده اگر</a:t>
            </a:r>
          </a:p>
          <a:p>
            <a:pPr algn="r" eaLnBrk="1" hangingPunct="1">
              <a:defRPr/>
            </a:pPr>
            <a:r>
              <a:rPr lang="fa-IR" sz="3600" b="1" dirty="0" smtClean="0">
                <a:solidFill>
                  <a:srgbClr val="FFFFFF"/>
                </a:solidFill>
                <a:effectLst>
                  <a:outerShdw blurRad="38100" dist="38100" dir="2700000" algn="tl">
                    <a:srgbClr val="000000"/>
                  </a:outerShdw>
                </a:effectLst>
                <a:latin typeface="+mn-lt"/>
                <a:cs typeface="B Nazanin" pitchFamily="2" charset="-78"/>
              </a:rPr>
              <a:t> </a:t>
            </a:r>
            <a:r>
              <a:rPr lang="en-US" sz="40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r>
              <a:rPr lang="fa-IR" sz="40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&lt; </a:t>
            </a:r>
            <a:r>
              <a:rPr lang="en-US" sz="40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a:t>
            </a:r>
            <a:r>
              <a:rPr lang="fa-IR" sz="40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fa-IR" sz="3600" b="1" dirty="0" smtClean="0">
                <a:solidFill>
                  <a:srgbClr val="FFFF00"/>
                </a:solidFill>
                <a:effectLst>
                  <a:outerShdw blurRad="38100" dist="38100" dir="2700000" algn="tl">
                    <a:srgbClr val="000000"/>
                  </a:outerShdw>
                </a:effectLst>
                <a:latin typeface="+mn-lt"/>
                <a:cs typeface="B Nazanin" pitchFamily="2" charset="-78"/>
              </a:rPr>
              <a:t>افزایش</a:t>
            </a:r>
            <a:r>
              <a:rPr lang="fa-IR" sz="3600" b="1" dirty="0" smtClean="0">
                <a:solidFill>
                  <a:srgbClr val="FFFFFF"/>
                </a:solidFill>
                <a:effectLst>
                  <a:outerShdw blurRad="38100" dist="38100" dir="2700000" algn="tl">
                    <a:srgbClr val="000000"/>
                  </a:outerShdw>
                </a:effectLst>
                <a:latin typeface="+mn-lt"/>
                <a:cs typeface="B Nazanin" pitchFamily="2" charset="-78"/>
              </a:rPr>
              <a:t> می یابد</a:t>
            </a:r>
            <a:endParaRPr lang="fa-IR" sz="3600" b="1" dirty="0">
              <a:solidFill>
                <a:srgbClr val="FFFFFF"/>
              </a:solidFill>
              <a:effectLst>
                <a:outerShdw blurRad="38100" dist="38100" dir="2700000" algn="tl">
                  <a:srgbClr val="000000"/>
                </a:outerShdw>
              </a:effectLst>
              <a:latin typeface="+mn-lt"/>
              <a:cs typeface="B Nazanin" pitchFamily="2" charset="-78"/>
            </a:endParaRPr>
          </a:p>
        </p:txBody>
      </p:sp>
      <p:sp>
        <p:nvSpPr>
          <p:cNvPr id="131" name="Rounded Rectangular Callout 130"/>
          <p:cNvSpPr/>
          <p:nvPr/>
        </p:nvSpPr>
        <p:spPr bwMode="auto">
          <a:xfrm rot="10800000" flipH="1" flipV="1">
            <a:off x="2195736" y="826924"/>
            <a:ext cx="6984776" cy="1232184"/>
          </a:xfrm>
          <a:prstGeom prst="wedgeRoundRectCallout">
            <a:avLst>
              <a:gd name="adj1" fmla="val -48351"/>
              <a:gd name="adj2" fmla="val -10503"/>
              <a:gd name="adj3" fmla="val 16667"/>
            </a:avLst>
          </a:prstGeom>
          <a:solidFill>
            <a:schemeClr val="bg1">
              <a:lumMod val="90000"/>
              <a:lumOff val="1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1" hangingPunct="1">
              <a:defRPr/>
            </a:pP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r>
              <a:rPr lang="fa-IR" sz="44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&lt; </a:t>
            </a: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a:t>
            </a:r>
            <a:r>
              <a:rPr lang="fa-IR" sz="44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fa-IR" sz="4000" b="1" dirty="0" smtClean="0">
                <a:solidFill>
                  <a:srgbClr val="FFFFFF"/>
                </a:solidFill>
                <a:effectLst>
                  <a:outerShdw blurRad="38100" dist="38100" dir="2700000" algn="tl">
                    <a:srgbClr val="000000"/>
                  </a:outerShdw>
                </a:effectLst>
                <a:latin typeface="+mn-lt"/>
                <a:cs typeface="B Nazanin" pitchFamily="2" charset="-78"/>
              </a:rPr>
              <a:t>یعنی </a:t>
            </a:r>
            <a:r>
              <a:rPr lang="fa-IR" sz="4000" b="1" dirty="0" smtClean="0">
                <a:solidFill>
                  <a:schemeClr val="tx2">
                    <a:lumMod val="75000"/>
                  </a:schemeClr>
                </a:solidFill>
                <a:effectLst>
                  <a:outerShdw blurRad="38100" dist="38100" dir="2700000" algn="tl">
                    <a:srgbClr val="000000"/>
                  </a:outerShdw>
                </a:effectLst>
                <a:latin typeface="+mn-lt"/>
                <a:cs typeface="B Nazanin" pitchFamily="2" charset="-78"/>
              </a:rPr>
              <a:t>کشش پذیر </a:t>
            </a:r>
            <a:r>
              <a:rPr lang="fa-IR" sz="4000" b="1" dirty="0" smtClean="0">
                <a:solidFill>
                  <a:srgbClr val="F8F8F8"/>
                </a:solidFill>
                <a:effectLst>
                  <a:outerShdw blurRad="38100" dist="38100" dir="2700000" algn="tl">
                    <a:srgbClr val="000000"/>
                  </a:outerShdw>
                </a:effectLst>
                <a:latin typeface="+mn-lt"/>
                <a:cs typeface="B Nazanin" pitchFamily="2" charset="-78"/>
              </a:rPr>
              <a:t>یا</a:t>
            </a:r>
            <a:r>
              <a:rPr lang="fa-IR" sz="4000" b="1" dirty="0" smtClean="0">
                <a:solidFill>
                  <a:srgbClr val="FFFFFF"/>
                </a:solidFill>
                <a:effectLst>
                  <a:outerShdw blurRad="38100" dist="38100" dir="2700000" algn="tl">
                    <a:srgbClr val="000000"/>
                  </a:outerShdw>
                </a:effectLst>
                <a:latin typeface="+mn-lt"/>
                <a:cs typeface="B Nazanin" pitchFamily="2" charset="-78"/>
              </a:rPr>
              <a:t> </a:t>
            </a:r>
            <a:r>
              <a:rPr lang="fa-IR" sz="4000" b="1" dirty="0" smtClean="0">
                <a:solidFill>
                  <a:schemeClr val="tx2">
                    <a:lumMod val="75000"/>
                  </a:schemeClr>
                </a:solidFill>
                <a:effectLst>
                  <a:outerShdw blurRad="38100" dist="38100" dir="2700000" algn="tl">
                    <a:srgbClr val="000000"/>
                  </a:outerShdw>
                </a:effectLst>
                <a:latin typeface="+mn-lt"/>
                <a:cs typeface="B Nazanin" pitchFamily="2" charset="-78"/>
              </a:rPr>
              <a:t>با کشش</a:t>
            </a:r>
            <a:endParaRPr lang="fa-IR" sz="4000" b="1" dirty="0">
              <a:solidFill>
                <a:schemeClr val="tx2">
                  <a:lumMod val="75000"/>
                </a:schemeClr>
              </a:solidFill>
              <a:effectLst>
                <a:outerShdw blurRad="38100" dist="38100" dir="2700000" algn="tl">
                  <a:srgbClr val="000000"/>
                </a:outerShdw>
              </a:effectLst>
              <a:latin typeface="+mn-lt"/>
              <a:cs typeface="B Nazanin" pitchFamily="2" charset="-78"/>
            </a:endParaRPr>
          </a:p>
        </p:txBody>
      </p:sp>
      <p:sp>
        <p:nvSpPr>
          <p:cNvPr id="132" name="Rounded Rectangular Callout 131"/>
          <p:cNvSpPr/>
          <p:nvPr/>
        </p:nvSpPr>
        <p:spPr bwMode="auto">
          <a:xfrm rot="10800000" flipH="1" flipV="1">
            <a:off x="4932040" y="692696"/>
            <a:ext cx="4212250" cy="3978613"/>
          </a:xfrm>
          <a:prstGeom prst="wedgeRoundRectCallout">
            <a:avLst>
              <a:gd name="adj1" fmla="val -48351"/>
              <a:gd name="adj2" fmla="val -10503"/>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1" hangingPunct="1">
              <a:defRPr/>
            </a:pPr>
            <a:r>
              <a:rPr lang="fa-IR" sz="4000" b="1" dirty="0" smtClean="0">
                <a:solidFill>
                  <a:srgbClr val="FFFFFF"/>
                </a:solidFill>
                <a:effectLst>
                  <a:outerShdw blurRad="38100" dist="38100" dir="2700000" algn="tl">
                    <a:srgbClr val="000000"/>
                  </a:outerShdw>
                </a:effectLst>
                <a:latin typeface="+mn-lt"/>
                <a:cs typeface="B Nazanin" pitchFamily="2" charset="-78"/>
              </a:rPr>
              <a:t>موقعی که قیمت کالایی کاهش یابد</a:t>
            </a:r>
            <a:r>
              <a:rPr lang="fa-IR" sz="4000" b="1" dirty="0">
                <a:solidFill>
                  <a:srgbClr val="FFFFFF"/>
                </a:solidFill>
                <a:effectLst>
                  <a:outerShdw blurRad="38100" dist="38100" dir="2700000" algn="tl">
                    <a:srgbClr val="000000"/>
                  </a:outerShdw>
                </a:effectLst>
                <a:latin typeface="+mn-lt"/>
                <a:cs typeface="B Nazanin" pitchFamily="2" charset="-78"/>
              </a:rPr>
              <a:t>، </a:t>
            </a:r>
            <a:r>
              <a:rPr lang="fa-IR" sz="4000" b="1" dirty="0" smtClean="0">
                <a:solidFill>
                  <a:srgbClr val="FFFF00"/>
                </a:solidFill>
                <a:effectLst>
                  <a:outerShdw blurRad="38100" dist="38100" dir="2700000" algn="tl">
                    <a:srgbClr val="000000"/>
                  </a:outerShdw>
                </a:effectLst>
                <a:latin typeface="+mn-lt"/>
                <a:cs typeface="B Nazanin" pitchFamily="2" charset="-78"/>
              </a:rPr>
              <a:t>مخارج کل مصرف </a:t>
            </a:r>
            <a:r>
              <a:rPr lang="fa-IR" sz="4000" b="1" dirty="0" smtClean="0">
                <a:solidFill>
                  <a:srgbClr val="FFFFFF"/>
                </a:solidFill>
                <a:effectLst>
                  <a:outerShdw blurRad="38100" dist="38100" dir="2700000" algn="tl">
                    <a:srgbClr val="000000"/>
                  </a:outerShdw>
                </a:effectLst>
                <a:latin typeface="+mn-lt"/>
                <a:cs typeface="B Nazanin" pitchFamily="2" charset="-78"/>
              </a:rPr>
              <a:t>کننده اگر  </a:t>
            </a: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r>
              <a:rPr lang="fa-IR" sz="44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a:t>
            </a:r>
            <a:r>
              <a:rPr lang="fa-IR" sz="44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fa-IR" sz="4000" b="1" dirty="0" smtClean="0">
                <a:solidFill>
                  <a:srgbClr val="FFFF00"/>
                </a:solidFill>
                <a:effectLst>
                  <a:outerShdw blurRad="38100" dist="38100" dir="2700000" algn="tl">
                    <a:srgbClr val="000000"/>
                  </a:outerShdw>
                </a:effectLst>
                <a:latin typeface="+mn-lt"/>
                <a:cs typeface="B Nazanin" pitchFamily="2" charset="-78"/>
              </a:rPr>
              <a:t>بدون تغییر </a:t>
            </a:r>
            <a:r>
              <a:rPr lang="fa-IR" sz="4000" b="1" dirty="0">
                <a:solidFill>
                  <a:srgbClr val="FFFFFF"/>
                </a:solidFill>
                <a:effectLst>
                  <a:outerShdw blurRad="38100" dist="38100" dir="2700000" algn="tl">
                    <a:srgbClr val="000000"/>
                  </a:outerShdw>
                </a:effectLst>
                <a:latin typeface="+mn-lt"/>
                <a:cs typeface="B Nazanin" pitchFamily="2" charset="-78"/>
              </a:rPr>
              <a:t>باقی</a:t>
            </a:r>
            <a:r>
              <a:rPr lang="fa-IR" sz="4000" b="1" dirty="0" smtClean="0">
                <a:solidFill>
                  <a:srgbClr val="FFFF00"/>
                </a:solidFill>
                <a:effectLst>
                  <a:outerShdw blurRad="38100" dist="38100" dir="2700000" algn="tl">
                    <a:srgbClr val="000000"/>
                  </a:outerShdw>
                </a:effectLst>
                <a:latin typeface="+mn-lt"/>
                <a:cs typeface="B Nazanin" pitchFamily="2" charset="-78"/>
              </a:rPr>
              <a:t> </a:t>
            </a:r>
          </a:p>
          <a:p>
            <a:pPr algn="r" eaLnBrk="1" hangingPunct="1">
              <a:defRPr/>
            </a:pPr>
            <a:r>
              <a:rPr lang="fa-IR" sz="4000" b="1" dirty="0" smtClean="0">
                <a:solidFill>
                  <a:srgbClr val="FFFFFF"/>
                </a:solidFill>
                <a:effectLst>
                  <a:outerShdw blurRad="38100" dist="38100" dir="2700000" algn="tl">
                    <a:srgbClr val="000000"/>
                  </a:outerShdw>
                </a:effectLst>
                <a:latin typeface="+mn-lt"/>
                <a:cs typeface="B Nazanin" pitchFamily="2" charset="-78"/>
              </a:rPr>
              <a:t>می یابد.</a:t>
            </a:r>
            <a:endParaRPr lang="fa-IR" sz="4000" b="1" dirty="0">
              <a:solidFill>
                <a:srgbClr val="FFFFFF"/>
              </a:solidFill>
              <a:effectLst>
                <a:outerShdw blurRad="38100" dist="38100" dir="2700000" algn="tl">
                  <a:srgbClr val="000000"/>
                </a:outerShdw>
              </a:effectLst>
              <a:latin typeface="+mn-lt"/>
              <a:cs typeface="B Nazanin" pitchFamily="2" charset="-78"/>
            </a:endParaRPr>
          </a:p>
        </p:txBody>
      </p:sp>
      <p:sp>
        <p:nvSpPr>
          <p:cNvPr id="133" name="Rounded Rectangular Callout 132"/>
          <p:cNvSpPr/>
          <p:nvPr/>
        </p:nvSpPr>
        <p:spPr bwMode="auto">
          <a:xfrm rot="10800000" flipH="1" flipV="1">
            <a:off x="4932040" y="955251"/>
            <a:ext cx="4212250" cy="3625877"/>
          </a:xfrm>
          <a:prstGeom prst="wedgeRoundRectCallout">
            <a:avLst>
              <a:gd name="adj1" fmla="val -48351"/>
              <a:gd name="adj2" fmla="val -10503"/>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1" hangingPunct="1">
              <a:defRPr/>
            </a:pPr>
            <a:r>
              <a:rPr lang="fa-IR" sz="4000" b="1" dirty="0" smtClean="0">
                <a:solidFill>
                  <a:srgbClr val="FFFFFF"/>
                </a:solidFill>
                <a:effectLst>
                  <a:outerShdw blurRad="38100" dist="38100" dir="2700000" algn="tl">
                    <a:srgbClr val="000000"/>
                  </a:outerShdw>
                </a:effectLst>
                <a:latin typeface="+mn-lt"/>
                <a:cs typeface="B Nazanin" pitchFamily="2" charset="-78"/>
              </a:rPr>
              <a:t>موقعی که قیمت کالایی کاهش یابد</a:t>
            </a:r>
            <a:r>
              <a:rPr lang="fa-IR" sz="4000" b="1" dirty="0">
                <a:solidFill>
                  <a:srgbClr val="FFFFFF"/>
                </a:solidFill>
                <a:effectLst>
                  <a:outerShdw blurRad="38100" dist="38100" dir="2700000" algn="tl">
                    <a:srgbClr val="000000"/>
                  </a:outerShdw>
                </a:effectLst>
                <a:latin typeface="+mn-lt"/>
                <a:cs typeface="B Nazanin" pitchFamily="2" charset="-78"/>
              </a:rPr>
              <a:t>، </a:t>
            </a:r>
            <a:r>
              <a:rPr lang="fa-IR" sz="4000" b="1" dirty="0" smtClean="0">
                <a:solidFill>
                  <a:srgbClr val="FFFF00"/>
                </a:solidFill>
                <a:effectLst>
                  <a:outerShdw blurRad="38100" dist="38100" dir="2700000" algn="tl">
                    <a:srgbClr val="000000"/>
                  </a:outerShdw>
                </a:effectLst>
                <a:latin typeface="+mn-lt"/>
                <a:cs typeface="B Nazanin" pitchFamily="2" charset="-78"/>
              </a:rPr>
              <a:t>مخارج کل مصرف </a:t>
            </a:r>
            <a:r>
              <a:rPr lang="fa-IR" sz="4000" b="1" dirty="0" smtClean="0">
                <a:solidFill>
                  <a:srgbClr val="FFFFFF"/>
                </a:solidFill>
                <a:effectLst>
                  <a:outerShdw blurRad="38100" dist="38100" dir="2700000" algn="tl">
                    <a:srgbClr val="000000"/>
                  </a:outerShdw>
                </a:effectLst>
                <a:latin typeface="+mn-lt"/>
                <a:cs typeface="B Nazanin" pitchFamily="2" charset="-78"/>
              </a:rPr>
              <a:t>کننده اگر  </a:t>
            </a: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r>
              <a:rPr lang="fa-IR" sz="44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&gt; </a:t>
            </a: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a:t>
            </a:r>
            <a:r>
              <a:rPr lang="fa-IR" sz="44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fa-IR" sz="4000" b="1" dirty="0" smtClean="0">
                <a:solidFill>
                  <a:srgbClr val="FFFF00"/>
                </a:solidFill>
                <a:effectLst>
                  <a:outerShdw blurRad="38100" dist="38100" dir="2700000" algn="tl">
                    <a:srgbClr val="000000"/>
                  </a:outerShdw>
                </a:effectLst>
                <a:latin typeface="+mn-lt"/>
                <a:cs typeface="B Nazanin" pitchFamily="2" charset="-78"/>
              </a:rPr>
              <a:t>کاهش </a:t>
            </a:r>
            <a:r>
              <a:rPr lang="fa-IR" sz="4000" b="1" dirty="0" smtClean="0">
                <a:solidFill>
                  <a:srgbClr val="FFFFFF"/>
                </a:solidFill>
                <a:effectLst>
                  <a:outerShdw blurRad="38100" dist="38100" dir="2700000" algn="tl">
                    <a:srgbClr val="000000"/>
                  </a:outerShdw>
                </a:effectLst>
                <a:latin typeface="+mn-lt"/>
                <a:cs typeface="B Nazanin" pitchFamily="2" charset="-78"/>
              </a:rPr>
              <a:t>می یابد.</a:t>
            </a:r>
            <a:endParaRPr lang="fa-IR" sz="4000" b="1" dirty="0">
              <a:solidFill>
                <a:srgbClr val="FFFFFF"/>
              </a:solidFill>
              <a:effectLst>
                <a:outerShdw blurRad="38100" dist="38100" dir="2700000" algn="tl">
                  <a:srgbClr val="000000"/>
                </a:outerShdw>
              </a:effectLst>
              <a:latin typeface="+mn-lt"/>
              <a:cs typeface="B Nazanin" pitchFamily="2" charset="-78"/>
            </a:endParaRPr>
          </a:p>
        </p:txBody>
      </p:sp>
      <p:sp>
        <p:nvSpPr>
          <p:cNvPr id="134" name="Rounded Rectangular Callout 133"/>
          <p:cNvSpPr/>
          <p:nvPr/>
        </p:nvSpPr>
        <p:spPr bwMode="auto">
          <a:xfrm rot="10800000" flipH="1" flipV="1">
            <a:off x="2195736" y="836713"/>
            <a:ext cx="6984776" cy="1232184"/>
          </a:xfrm>
          <a:prstGeom prst="wedgeRoundRectCallout">
            <a:avLst>
              <a:gd name="adj1" fmla="val -48351"/>
              <a:gd name="adj2" fmla="val -10503"/>
              <a:gd name="adj3" fmla="val 16667"/>
            </a:avLst>
          </a:prstGeom>
          <a:solidFill>
            <a:schemeClr val="bg1">
              <a:lumMod val="90000"/>
              <a:lumOff val="1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eaLnBrk="1" hangingPunct="1">
              <a:defRPr/>
            </a:pP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1</a:t>
            </a:r>
            <a:r>
              <a:rPr lang="fa-IR" sz="4400" b="1"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fa-IR" sz="44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&gt;</a:t>
            </a: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E</a:t>
            </a:r>
            <a:r>
              <a:rPr lang="fa-IR" sz="4400" b="1"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fa-IR" sz="4000" b="1" dirty="0" smtClean="0">
                <a:solidFill>
                  <a:srgbClr val="FFFFFF"/>
                </a:solidFill>
                <a:effectLst>
                  <a:outerShdw blurRad="38100" dist="38100" dir="2700000" algn="tl">
                    <a:srgbClr val="000000"/>
                  </a:outerShdw>
                </a:effectLst>
                <a:latin typeface="+mn-lt"/>
                <a:cs typeface="B Nazanin" pitchFamily="2" charset="-78"/>
              </a:rPr>
              <a:t>یعنی </a:t>
            </a:r>
            <a:r>
              <a:rPr lang="fa-IR" sz="4000" b="1" dirty="0">
                <a:solidFill>
                  <a:schemeClr val="tx2">
                    <a:lumMod val="75000"/>
                  </a:schemeClr>
                </a:solidFill>
                <a:effectLst>
                  <a:outerShdw blurRad="38100" dist="38100" dir="2700000" algn="tl">
                    <a:srgbClr val="000000"/>
                  </a:outerShdw>
                </a:effectLst>
                <a:latin typeface="+mn-lt"/>
                <a:cs typeface="B Nazanin" pitchFamily="2" charset="-78"/>
              </a:rPr>
              <a:t>کم</a:t>
            </a:r>
            <a:r>
              <a:rPr lang="fa-IR" sz="4000" b="1" dirty="0" smtClean="0">
                <a:solidFill>
                  <a:srgbClr val="FFFFFF"/>
                </a:solidFill>
                <a:effectLst>
                  <a:outerShdw blurRad="38100" dist="38100" dir="2700000" algn="tl">
                    <a:srgbClr val="000000"/>
                  </a:outerShdw>
                </a:effectLst>
                <a:latin typeface="+mn-lt"/>
                <a:cs typeface="B Nazanin" pitchFamily="2" charset="-78"/>
              </a:rPr>
              <a:t> </a:t>
            </a:r>
            <a:r>
              <a:rPr lang="fa-IR" sz="4000" b="1" dirty="0" smtClean="0">
                <a:solidFill>
                  <a:schemeClr val="tx2">
                    <a:lumMod val="75000"/>
                  </a:schemeClr>
                </a:solidFill>
                <a:effectLst>
                  <a:outerShdw blurRad="38100" dist="38100" dir="2700000" algn="tl">
                    <a:srgbClr val="000000"/>
                  </a:outerShdw>
                </a:effectLst>
                <a:latin typeface="+mn-lt"/>
                <a:cs typeface="B Nazanin" pitchFamily="2" charset="-78"/>
              </a:rPr>
              <a:t>کشش </a:t>
            </a:r>
            <a:r>
              <a:rPr lang="fa-IR" sz="4000" b="1" dirty="0" smtClean="0">
                <a:solidFill>
                  <a:srgbClr val="F8F8F8"/>
                </a:solidFill>
                <a:effectLst>
                  <a:outerShdw blurRad="38100" dist="38100" dir="2700000" algn="tl">
                    <a:srgbClr val="000000"/>
                  </a:outerShdw>
                </a:effectLst>
                <a:latin typeface="+mn-lt"/>
                <a:cs typeface="B Nazanin" pitchFamily="2" charset="-78"/>
              </a:rPr>
              <a:t>یا</a:t>
            </a:r>
            <a:r>
              <a:rPr lang="fa-IR" sz="4000" b="1" dirty="0" smtClean="0">
                <a:solidFill>
                  <a:srgbClr val="FFFFFF"/>
                </a:solidFill>
                <a:effectLst>
                  <a:outerShdw blurRad="38100" dist="38100" dir="2700000" algn="tl">
                    <a:srgbClr val="000000"/>
                  </a:outerShdw>
                </a:effectLst>
                <a:latin typeface="+mn-lt"/>
                <a:cs typeface="B Nazanin" pitchFamily="2" charset="-78"/>
              </a:rPr>
              <a:t> </a:t>
            </a:r>
            <a:r>
              <a:rPr lang="fa-IR" sz="4000" b="1" dirty="0" smtClean="0">
                <a:solidFill>
                  <a:schemeClr val="tx2">
                    <a:lumMod val="75000"/>
                  </a:schemeClr>
                </a:solidFill>
                <a:effectLst>
                  <a:outerShdw blurRad="38100" dist="38100" dir="2700000" algn="tl">
                    <a:srgbClr val="000000"/>
                  </a:outerShdw>
                </a:effectLst>
                <a:latin typeface="+mn-lt"/>
                <a:cs typeface="B Nazanin" pitchFamily="2" charset="-78"/>
              </a:rPr>
              <a:t>بی کشش</a:t>
            </a:r>
            <a:endParaRPr lang="fa-IR" sz="4000" b="1" dirty="0">
              <a:solidFill>
                <a:schemeClr val="tx2">
                  <a:lumMod val="75000"/>
                </a:schemeClr>
              </a:solidFill>
              <a:effectLst>
                <a:outerShdw blurRad="38100" dist="38100" dir="2700000" algn="tl">
                  <a:srgbClr val="000000"/>
                </a:outerShdw>
              </a:effectLst>
              <a:latin typeface="+mn-lt"/>
              <a:cs typeface="B Nazanin" pitchFamily="2" charset="-78"/>
            </a:endParaRPr>
          </a:p>
        </p:txBody>
      </p:sp>
    </p:spTree>
    <p:extLst>
      <p:ext uri="{BB962C8B-B14F-4D97-AF65-F5344CB8AC3E}">
        <p14:creationId xmlns:p14="http://schemas.microsoft.com/office/powerpoint/2010/main" val="21099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1000"/>
                                        <p:tgtEl>
                                          <p:spTgt spid="96"/>
                                        </p:tgtEl>
                                      </p:cBhvr>
                                    </p:animEffect>
                                    <p:anim calcmode="lin" valueType="num">
                                      <p:cBhvr>
                                        <p:cTn id="8" dur="1000" fill="hold"/>
                                        <p:tgtEl>
                                          <p:spTgt spid="96"/>
                                        </p:tgtEl>
                                        <p:attrNameLst>
                                          <p:attrName>ppt_x</p:attrName>
                                        </p:attrNameLst>
                                      </p:cBhvr>
                                      <p:tavLst>
                                        <p:tav tm="0">
                                          <p:val>
                                            <p:strVal val="#ppt_x"/>
                                          </p:val>
                                        </p:tav>
                                        <p:tav tm="100000">
                                          <p:val>
                                            <p:strVal val="#ppt_x"/>
                                          </p:val>
                                        </p:tav>
                                      </p:tavLst>
                                    </p:anim>
                                    <p:anim calcmode="lin" valueType="num">
                                      <p:cBhvr>
                                        <p:cTn id="9" dur="1000" fill="hold"/>
                                        <p:tgtEl>
                                          <p:spTgt spid="9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038"/>
                                        </p:tgtEl>
                                        <p:attrNameLst>
                                          <p:attrName>style.visibility</p:attrName>
                                        </p:attrNameLst>
                                      </p:cBhvr>
                                      <p:to>
                                        <p:strVal val="visible"/>
                                      </p:to>
                                    </p:set>
                                    <p:animEffect transition="in" filter="barn(inVertical)">
                                      <p:cBhvr>
                                        <p:cTn id="13" dur="500"/>
                                        <p:tgtEl>
                                          <p:spTgt spid="1038"/>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00"/>
                                        </p:tgtEl>
                                        <p:attrNameLst>
                                          <p:attrName>style.visibility</p:attrName>
                                        </p:attrNameLst>
                                      </p:cBhvr>
                                      <p:to>
                                        <p:strVal val="visible"/>
                                      </p:to>
                                    </p:set>
                                    <p:animEffect transition="in" filter="fade">
                                      <p:cBhvr>
                                        <p:cTn id="17" dur="500"/>
                                        <p:tgtEl>
                                          <p:spTgt spid="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96"/>
                                        </p:tgtEl>
                                      </p:cBhvr>
                                    </p:animEffect>
                                    <p:set>
                                      <p:cBhvr>
                                        <p:cTn id="22" dur="1" fill="hold">
                                          <p:stCondLst>
                                            <p:cond delay="499"/>
                                          </p:stCondLst>
                                        </p:cTn>
                                        <p:tgtEl>
                                          <p:spTgt spid="96"/>
                                        </p:tgtEl>
                                        <p:attrNameLst>
                                          <p:attrName>style.visibility</p:attrName>
                                        </p:attrNameLst>
                                      </p:cBhvr>
                                      <p:to>
                                        <p:strVal val="hidden"/>
                                      </p:to>
                                    </p:se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1038"/>
                                        </p:tgtEl>
                                      </p:cBhvr>
                                    </p:animEffect>
                                    <p:set>
                                      <p:cBhvr>
                                        <p:cTn id="26" dur="1" fill="hold">
                                          <p:stCondLst>
                                            <p:cond delay="499"/>
                                          </p:stCondLst>
                                        </p:cTn>
                                        <p:tgtEl>
                                          <p:spTgt spid="10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fade">
                                      <p:cBhvr>
                                        <p:cTn id="31" dur="1000"/>
                                        <p:tgtEl>
                                          <p:spTgt spid="103"/>
                                        </p:tgtEl>
                                      </p:cBhvr>
                                    </p:animEffect>
                                    <p:anim calcmode="lin" valueType="num">
                                      <p:cBhvr>
                                        <p:cTn id="32" dur="1000" fill="hold"/>
                                        <p:tgtEl>
                                          <p:spTgt spid="103"/>
                                        </p:tgtEl>
                                        <p:attrNameLst>
                                          <p:attrName>ppt_x</p:attrName>
                                        </p:attrNameLst>
                                      </p:cBhvr>
                                      <p:tavLst>
                                        <p:tav tm="0">
                                          <p:val>
                                            <p:strVal val="#ppt_x"/>
                                          </p:val>
                                        </p:tav>
                                        <p:tav tm="100000">
                                          <p:val>
                                            <p:strVal val="#ppt_x"/>
                                          </p:val>
                                        </p:tav>
                                      </p:tavLst>
                                    </p:anim>
                                    <p:anim calcmode="lin" valueType="num">
                                      <p:cBhvr>
                                        <p:cTn id="33" dur="1000" fill="hold"/>
                                        <p:tgtEl>
                                          <p:spTgt spid="103"/>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16" presetClass="entr" presetSubtype="21" fill="hold" nodeType="after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barn(inVertical)">
                                      <p:cBhvr>
                                        <p:cTn id="37" dur="500"/>
                                        <p:tgtEl>
                                          <p:spTgt spid="104"/>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105"/>
                                        </p:tgtEl>
                                        <p:attrNameLst>
                                          <p:attrName>style.visibility</p:attrName>
                                        </p:attrNameLst>
                                      </p:cBhvr>
                                      <p:to>
                                        <p:strVal val="visible"/>
                                      </p:to>
                                    </p:set>
                                    <p:animEffect transition="in" filter="fade">
                                      <p:cBhvr>
                                        <p:cTn id="41" dur="500"/>
                                        <p:tgtEl>
                                          <p:spTgt spid="10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500"/>
                                        <p:tgtEl>
                                          <p:spTgt spid="103"/>
                                        </p:tgtEl>
                                      </p:cBhvr>
                                    </p:animEffect>
                                    <p:set>
                                      <p:cBhvr>
                                        <p:cTn id="46" dur="1" fill="hold">
                                          <p:stCondLst>
                                            <p:cond delay="499"/>
                                          </p:stCondLst>
                                        </p:cTn>
                                        <p:tgtEl>
                                          <p:spTgt spid="103"/>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04"/>
                                        </p:tgtEl>
                                      </p:cBhvr>
                                    </p:animEffect>
                                    <p:set>
                                      <p:cBhvr>
                                        <p:cTn id="50" dur="1" fill="hold">
                                          <p:stCondLst>
                                            <p:cond delay="499"/>
                                          </p:stCondLst>
                                        </p:cTn>
                                        <p:tgtEl>
                                          <p:spTgt spid="10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06"/>
                                        </p:tgtEl>
                                        <p:attrNameLst>
                                          <p:attrName>style.visibility</p:attrName>
                                        </p:attrNameLst>
                                      </p:cBhvr>
                                      <p:to>
                                        <p:strVal val="visible"/>
                                      </p:to>
                                    </p:set>
                                    <p:animEffect transition="in" filter="fade">
                                      <p:cBhvr>
                                        <p:cTn id="55" dur="1000"/>
                                        <p:tgtEl>
                                          <p:spTgt spid="106"/>
                                        </p:tgtEl>
                                      </p:cBhvr>
                                    </p:animEffect>
                                    <p:anim calcmode="lin" valueType="num">
                                      <p:cBhvr>
                                        <p:cTn id="56" dur="1000" fill="hold"/>
                                        <p:tgtEl>
                                          <p:spTgt spid="106"/>
                                        </p:tgtEl>
                                        <p:attrNameLst>
                                          <p:attrName>ppt_x</p:attrName>
                                        </p:attrNameLst>
                                      </p:cBhvr>
                                      <p:tavLst>
                                        <p:tav tm="0">
                                          <p:val>
                                            <p:strVal val="#ppt_x"/>
                                          </p:val>
                                        </p:tav>
                                        <p:tav tm="100000">
                                          <p:val>
                                            <p:strVal val="#ppt_x"/>
                                          </p:val>
                                        </p:tav>
                                      </p:tavLst>
                                    </p:anim>
                                    <p:anim calcmode="lin" valueType="num">
                                      <p:cBhvr>
                                        <p:cTn id="57" dur="1000" fill="hold"/>
                                        <p:tgtEl>
                                          <p:spTgt spid="106"/>
                                        </p:tgtEl>
                                        <p:attrNameLst>
                                          <p:attrName>ppt_y</p:attrName>
                                        </p:attrNameLst>
                                      </p:cBhvr>
                                      <p:tavLst>
                                        <p:tav tm="0">
                                          <p:val>
                                            <p:strVal val="#ppt_y+.1"/>
                                          </p:val>
                                        </p:tav>
                                        <p:tav tm="100000">
                                          <p:val>
                                            <p:strVal val="#ppt_y"/>
                                          </p:val>
                                        </p:tav>
                                      </p:tavLst>
                                    </p:anim>
                                  </p:childTnLst>
                                </p:cTn>
                              </p:par>
                            </p:childTnLst>
                          </p:cTn>
                        </p:par>
                        <p:par>
                          <p:cTn id="58" fill="hold">
                            <p:stCondLst>
                              <p:cond delay="1000"/>
                            </p:stCondLst>
                            <p:childTnLst>
                              <p:par>
                                <p:cTn id="59" presetID="16" presetClass="entr" presetSubtype="21" fill="hold" nodeType="afterEffect">
                                  <p:stCondLst>
                                    <p:cond delay="0"/>
                                  </p:stCondLst>
                                  <p:childTnLst>
                                    <p:set>
                                      <p:cBhvr>
                                        <p:cTn id="60" dur="1" fill="hold">
                                          <p:stCondLst>
                                            <p:cond delay="0"/>
                                          </p:stCondLst>
                                        </p:cTn>
                                        <p:tgtEl>
                                          <p:spTgt spid="107"/>
                                        </p:tgtEl>
                                        <p:attrNameLst>
                                          <p:attrName>style.visibility</p:attrName>
                                        </p:attrNameLst>
                                      </p:cBhvr>
                                      <p:to>
                                        <p:strVal val="visible"/>
                                      </p:to>
                                    </p:set>
                                    <p:animEffect transition="in" filter="barn(inVertical)">
                                      <p:cBhvr>
                                        <p:cTn id="61" dur="500"/>
                                        <p:tgtEl>
                                          <p:spTgt spid="107"/>
                                        </p:tgtEl>
                                      </p:cBhvr>
                                    </p:animEffect>
                                  </p:childTnLst>
                                </p:cTn>
                              </p:par>
                            </p:childTnLst>
                          </p:cTn>
                        </p:par>
                        <p:par>
                          <p:cTn id="62" fill="hold">
                            <p:stCondLst>
                              <p:cond delay="1500"/>
                            </p:stCondLst>
                            <p:childTnLst>
                              <p:par>
                                <p:cTn id="63" presetID="10" presetClass="entr" presetSubtype="0" fill="hold" grpId="0" nodeType="afterEffect">
                                  <p:stCondLst>
                                    <p:cond delay="0"/>
                                  </p:stCondLst>
                                  <p:childTnLst>
                                    <p:set>
                                      <p:cBhvr>
                                        <p:cTn id="64" dur="1" fill="hold">
                                          <p:stCondLst>
                                            <p:cond delay="0"/>
                                          </p:stCondLst>
                                        </p:cTn>
                                        <p:tgtEl>
                                          <p:spTgt spid="108"/>
                                        </p:tgtEl>
                                        <p:attrNameLst>
                                          <p:attrName>style.visibility</p:attrName>
                                        </p:attrNameLst>
                                      </p:cBhvr>
                                      <p:to>
                                        <p:strVal val="visible"/>
                                      </p:to>
                                    </p:set>
                                    <p:animEffect transition="in" filter="fade">
                                      <p:cBhvr>
                                        <p:cTn id="65" dur="500"/>
                                        <p:tgtEl>
                                          <p:spTgt spid="10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06"/>
                                        </p:tgtEl>
                                      </p:cBhvr>
                                    </p:animEffect>
                                    <p:set>
                                      <p:cBhvr>
                                        <p:cTn id="70" dur="1" fill="hold">
                                          <p:stCondLst>
                                            <p:cond delay="499"/>
                                          </p:stCondLst>
                                        </p:cTn>
                                        <p:tgtEl>
                                          <p:spTgt spid="106"/>
                                        </p:tgtEl>
                                        <p:attrNameLst>
                                          <p:attrName>style.visibility</p:attrName>
                                        </p:attrNameLst>
                                      </p:cBhvr>
                                      <p:to>
                                        <p:strVal val="hidden"/>
                                      </p:to>
                                    </p:set>
                                  </p:childTnLst>
                                </p:cTn>
                              </p:par>
                            </p:childTnLst>
                          </p:cTn>
                        </p:par>
                        <p:par>
                          <p:cTn id="71" fill="hold">
                            <p:stCondLst>
                              <p:cond delay="500"/>
                            </p:stCondLst>
                            <p:childTnLst>
                              <p:par>
                                <p:cTn id="72" presetID="10" presetClass="exit" presetSubtype="0" fill="hold" nodeType="afterEffect">
                                  <p:stCondLst>
                                    <p:cond delay="0"/>
                                  </p:stCondLst>
                                  <p:childTnLst>
                                    <p:animEffect transition="out" filter="fade">
                                      <p:cBhvr>
                                        <p:cTn id="73" dur="500"/>
                                        <p:tgtEl>
                                          <p:spTgt spid="107"/>
                                        </p:tgtEl>
                                      </p:cBhvr>
                                    </p:animEffect>
                                    <p:set>
                                      <p:cBhvr>
                                        <p:cTn id="74" dur="1" fill="hold">
                                          <p:stCondLst>
                                            <p:cond delay="499"/>
                                          </p:stCondLst>
                                        </p:cTn>
                                        <p:tgtEl>
                                          <p:spTgt spid="10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fade">
                                      <p:cBhvr>
                                        <p:cTn id="79" dur="1000"/>
                                        <p:tgtEl>
                                          <p:spTgt spid="109"/>
                                        </p:tgtEl>
                                      </p:cBhvr>
                                    </p:animEffect>
                                    <p:anim calcmode="lin" valueType="num">
                                      <p:cBhvr>
                                        <p:cTn id="80" dur="1000" fill="hold"/>
                                        <p:tgtEl>
                                          <p:spTgt spid="109"/>
                                        </p:tgtEl>
                                        <p:attrNameLst>
                                          <p:attrName>ppt_x</p:attrName>
                                        </p:attrNameLst>
                                      </p:cBhvr>
                                      <p:tavLst>
                                        <p:tav tm="0">
                                          <p:val>
                                            <p:strVal val="#ppt_x"/>
                                          </p:val>
                                        </p:tav>
                                        <p:tav tm="100000">
                                          <p:val>
                                            <p:strVal val="#ppt_x"/>
                                          </p:val>
                                        </p:tav>
                                      </p:tavLst>
                                    </p:anim>
                                    <p:anim calcmode="lin" valueType="num">
                                      <p:cBhvr>
                                        <p:cTn id="81" dur="1000" fill="hold"/>
                                        <p:tgtEl>
                                          <p:spTgt spid="109"/>
                                        </p:tgtEl>
                                        <p:attrNameLst>
                                          <p:attrName>ppt_y</p:attrName>
                                        </p:attrNameLst>
                                      </p:cBhvr>
                                      <p:tavLst>
                                        <p:tav tm="0">
                                          <p:val>
                                            <p:strVal val="#ppt_y+.1"/>
                                          </p:val>
                                        </p:tav>
                                        <p:tav tm="100000">
                                          <p:val>
                                            <p:strVal val="#ppt_y"/>
                                          </p:val>
                                        </p:tav>
                                      </p:tavLst>
                                    </p:anim>
                                  </p:childTnLst>
                                </p:cTn>
                              </p:par>
                            </p:childTnLst>
                          </p:cTn>
                        </p:par>
                        <p:par>
                          <p:cTn id="82" fill="hold">
                            <p:stCondLst>
                              <p:cond delay="1000"/>
                            </p:stCondLst>
                            <p:childTnLst>
                              <p:par>
                                <p:cTn id="83" presetID="16" presetClass="entr" presetSubtype="21" fill="hold" nodeType="afterEffect">
                                  <p:stCondLst>
                                    <p:cond delay="0"/>
                                  </p:stCondLst>
                                  <p:childTnLst>
                                    <p:set>
                                      <p:cBhvr>
                                        <p:cTn id="84" dur="1" fill="hold">
                                          <p:stCondLst>
                                            <p:cond delay="0"/>
                                          </p:stCondLst>
                                        </p:cTn>
                                        <p:tgtEl>
                                          <p:spTgt spid="110"/>
                                        </p:tgtEl>
                                        <p:attrNameLst>
                                          <p:attrName>style.visibility</p:attrName>
                                        </p:attrNameLst>
                                      </p:cBhvr>
                                      <p:to>
                                        <p:strVal val="visible"/>
                                      </p:to>
                                    </p:set>
                                    <p:animEffect transition="in" filter="barn(inVertical)">
                                      <p:cBhvr>
                                        <p:cTn id="85" dur="500"/>
                                        <p:tgtEl>
                                          <p:spTgt spid="110"/>
                                        </p:tgtEl>
                                      </p:cBhvr>
                                    </p:animEffect>
                                  </p:childTnLst>
                                </p:cTn>
                              </p:par>
                            </p:childTnLst>
                          </p:cTn>
                        </p:par>
                        <p:par>
                          <p:cTn id="86" fill="hold">
                            <p:stCondLst>
                              <p:cond delay="1500"/>
                            </p:stCondLst>
                            <p:childTnLst>
                              <p:par>
                                <p:cTn id="87" presetID="10" presetClass="entr" presetSubtype="0" fill="hold" grpId="0" nodeType="afterEffect">
                                  <p:stCondLst>
                                    <p:cond delay="0"/>
                                  </p:stCondLst>
                                  <p:childTnLst>
                                    <p:set>
                                      <p:cBhvr>
                                        <p:cTn id="88" dur="1" fill="hold">
                                          <p:stCondLst>
                                            <p:cond delay="0"/>
                                          </p:stCondLst>
                                        </p:cTn>
                                        <p:tgtEl>
                                          <p:spTgt spid="111"/>
                                        </p:tgtEl>
                                        <p:attrNameLst>
                                          <p:attrName>style.visibility</p:attrName>
                                        </p:attrNameLst>
                                      </p:cBhvr>
                                      <p:to>
                                        <p:strVal val="visible"/>
                                      </p:to>
                                    </p:set>
                                    <p:animEffect transition="in" filter="fade">
                                      <p:cBhvr>
                                        <p:cTn id="89" dur="500"/>
                                        <p:tgtEl>
                                          <p:spTgt spid="111"/>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grpId="1" nodeType="clickEffect">
                                  <p:stCondLst>
                                    <p:cond delay="0"/>
                                  </p:stCondLst>
                                  <p:childTnLst>
                                    <p:animEffect transition="out" filter="fade">
                                      <p:cBhvr>
                                        <p:cTn id="93" dur="500"/>
                                        <p:tgtEl>
                                          <p:spTgt spid="109"/>
                                        </p:tgtEl>
                                      </p:cBhvr>
                                    </p:animEffect>
                                    <p:set>
                                      <p:cBhvr>
                                        <p:cTn id="94" dur="1" fill="hold">
                                          <p:stCondLst>
                                            <p:cond delay="499"/>
                                          </p:stCondLst>
                                        </p:cTn>
                                        <p:tgtEl>
                                          <p:spTgt spid="109"/>
                                        </p:tgtEl>
                                        <p:attrNameLst>
                                          <p:attrName>style.visibility</p:attrName>
                                        </p:attrNameLst>
                                      </p:cBhvr>
                                      <p:to>
                                        <p:strVal val="hidden"/>
                                      </p:to>
                                    </p:set>
                                  </p:childTnLst>
                                </p:cTn>
                              </p:par>
                            </p:childTnLst>
                          </p:cTn>
                        </p:par>
                        <p:par>
                          <p:cTn id="95" fill="hold">
                            <p:stCondLst>
                              <p:cond delay="500"/>
                            </p:stCondLst>
                            <p:childTnLst>
                              <p:par>
                                <p:cTn id="96" presetID="10" presetClass="exit" presetSubtype="0" fill="hold" nodeType="afterEffect">
                                  <p:stCondLst>
                                    <p:cond delay="0"/>
                                  </p:stCondLst>
                                  <p:childTnLst>
                                    <p:animEffect transition="out" filter="fade">
                                      <p:cBhvr>
                                        <p:cTn id="97" dur="500"/>
                                        <p:tgtEl>
                                          <p:spTgt spid="110"/>
                                        </p:tgtEl>
                                      </p:cBhvr>
                                    </p:animEffect>
                                    <p:set>
                                      <p:cBhvr>
                                        <p:cTn id="98" dur="1" fill="hold">
                                          <p:stCondLst>
                                            <p:cond delay="499"/>
                                          </p:stCondLst>
                                        </p:cTn>
                                        <p:tgtEl>
                                          <p:spTgt spid="11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112"/>
                                        </p:tgtEl>
                                        <p:attrNameLst>
                                          <p:attrName>style.visibility</p:attrName>
                                        </p:attrNameLst>
                                      </p:cBhvr>
                                      <p:to>
                                        <p:strVal val="visible"/>
                                      </p:to>
                                    </p:set>
                                    <p:animEffect transition="in" filter="fade">
                                      <p:cBhvr>
                                        <p:cTn id="103" dur="1000"/>
                                        <p:tgtEl>
                                          <p:spTgt spid="112"/>
                                        </p:tgtEl>
                                      </p:cBhvr>
                                    </p:animEffect>
                                    <p:anim calcmode="lin" valueType="num">
                                      <p:cBhvr>
                                        <p:cTn id="104" dur="1000" fill="hold"/>
                                        <p:tgtEl>
                                          <p:spTgt spid="112"/>
                                        </p:tgtEl>
                                        <p:attrNameLst>
                                          <p:attrName>ppt_x</p:attrName>
                                        </p:attrNameLst>
                                      </p:cBhvr>
                                      <p:tavLst>
                                        <p:tav tm="0">
                                          <p:val>
                                            <p:strVal val="#ppt_x"/>
                                          </p:val>
                                        </p:tav>
                                        <p:tav tm="100000">
                                          <p:val>
                                            <p:strVal val="#ppt_x"/>
                                          </p:val>
                                        </p:tav>
                                      </p:tavLst>
                                    </p:anim>
                                    <p:anim calcmode="lin" valueType="num">
                                      <p:cBhvr>
                                        <p:cTn id="105" dur="1000" fill="hold"/>
                                        <p:tgtEl>
                                          <p:spTgt spid="112"/>
                                        </p:tgtEl>
                                        <p:attrNameLst>
                                          <p:attrName>ppt_y</p:attrName>
                                        </p:attrNameLst>
                                      </p:cBhvr>
                                      <p:tavLst>
                                        <p:tav tm="0">
                                          <p:val>
                                            <p:strVal val="#ppt_y+.1"/>
                                          </p:val>
                                        </p:tav>
                                        <p:tav tm="100000">
                                          <p:val>
                                            <p:strVal val="#ppt_y"/>
                                          </p:val>
                                        </p:tav>
                                      </p:tavLst>
                                    </p:anim>
                                  </p:childTnLst>
                                </p:cTn>
                              </p:par>
                            </p:childTnLst>
                          </p:cTn>
                        </p:par>
                        <p:par>
                          <p:cTn id="106" fill="hold">
                            <p:stCondLst>
                              <p:cond delay="1000"/>
                            </p:stCondLst>
                            <p:childTnLst>
                              <p:par>
                                <p:cTn id="107" presetID="16" presetClass="entr" presetSubtype="21" fill="hold" nodeType="afterEffect">
                                  <p:stCondLst>
                                    <p:cond delay="0"/>
                                  </p:stCondLst>
                                  <p:childTnLst>
                                    <p:set>
                                      <p:cBhvr>
                                        <p:cTn id="108" dur="1" fill="hold">
                                          <p:stCondLst>
                                            <p:cond delay="0"/>
                                          </p:stCondLst>
                                        </p:cTn>
                                        <p:tgtEl>
                                          <p:spTgt spid="113"/>
                                        </p:tgtEl>
                                        <p:attrNameLst>
                                          <p:attrName>style.visibility</p:attrName>
                                        </p:attrNameLst>
                                      </p:cBhvr>
                                      <p:to>
                                        <p:strVal val="visible"/>
                                      </p:to>
                                    </p:set>
                                    <p:animEffect transition="in" filter="barn(inVertical)">
                                      <p:cBhvr>
                                        <p:cTn id="109" dur="500"/>
                                        <p:tgtEl>
                                          <p:spTgt spid="113"/>
                                        </p:tgtEl>
                                      </p:cBhvr>
                                    </p:animEffect>
                                  </p:childTnLst>
                                </p:cTn>
                              </p:par>
                            </p:childTnLst>
                          </p:cTn>
                        </p:par>
                        <p:par>
                          <p:cTn id="110" fill="hold">
                            <p:stCondLst>
                              <p:cond delay="1500"/>
                            </p:stCondLst>
                            <p:childTnLst>
                              <p:par>
                                <p:cTn id="111" presetID="10" presetClass="entr" presetSubtype="0" fill="hold" grpId="0" nodeType="afterEffect">
                                  <p:stCondLst>
                                    <p:cond delay="0"/>
                                  </p:stCondLst>
                                  <p:childTnLst>
                                    <p:set>
                                      <p:cBhvr>
                                        <p:cTn id="112" dur="1" fill="hold">
                                          <p:stCondLst>
                                            <p:cond delay="0"/>
                                          </p:stCondLst>
                                        </p:cTn>
                                        <p:tgtEl>
                                          <p:spTgt spid="114"/>
                                        </p:tgtEl>
                                        <p:attrNameLst>
                                          <p:attrName>style.visibility</p:attrName>
                                        </p:attrNameLst>
                                      </p:cBhvr>
                                      <p:to>
                                        <p:strVal val="visible"/>
                                      </p:to>
                                    </p:set>
                                    <p:animEffect transition="in" filter="fade">
                                      <p:cBhvr>
                                        <p:cTn id="113" dur="500"/>
                                        <p:tgtEl>
                                          <p:spTgt spid="114"/>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112"/>
                                        </p:tgtEl>
                                      </p:cBhvr>
                                    </p:animEffect>
                                    <p:set>
                                      <p:cBhvr>
                                        <p:cTn id="118" dur="1" fill="hold">
                                          <p:stCondLst>
                                            <p:cond delay="499"/>
                                          </p:stCondLst>
                                        </p:cTn>
                                        <p:tgtEl>
                                          <p:spTgt spid="112"/>
                                        </p:tgtEl>
                                        <p:attrNameLst>
                                          <p:attrName>style.visibility</p:attrName>
                                        </p:attrNameLst>
                                      </p:cBhvr>
                                      <p:to>
                                        <p:strVal val="hidden"/>
                                      </p:to>
                                    </p:set>
                                  </p:childTnLst>
                                </p:cTn>
                              </p:par>
                            </p:childTnLst>
                          </p:cTn>
                        </p:par>
                        <p:par>
                          <p:cTn id="119" fill="hold">
                            <p:stCondLst>
                              <p:cond delay="500"/>
                            </p:stCondLst>
                            <p:childTnLst>
                              <p:par>
                                <p:cTn id="120" presetID="10" presetClass="exit" presetSubtype="0" fill="hold" nodeType="afterEffect">
                                  <p:stCondLst>
                                    <p:cond delay="0"/>
                                  </p:stCondLst>
                                  <p:childTnLst>
                                    <p:animEffect transition="out" filter="fade">
                                      <p:cBhvr>
                                        <p:cTn id="121" dur="500"/>
                                        <p:tgtEl>
                                          <p:spTgt spid="113"/>
                                        </p:tgtEl>
                                      </p:cBhvr>
                                    </p:animEffect>
                                    <p:set>
                                      <p:cBhvr>
                                        <p:cTn id="122" dur="1" fill="hold">
                                          <p:stCondLst>
                                            <p:cond delay="499"/>
                                          </p:stCondLst>
                                        </p:cTn>
                                        <p:tgtEl>
                                          <p:spTgt spid="113"/>
                                        </p:tgtEl>
                                        <p:attrNameLst>
                                          <p:attrName>style.visibility</p:attrName>
                                        </p:attrNameLst>
                                      </p:cBhvr>
                                      <p:to>
                                        <p:strVal val="hidden"/>
                                      </p:to>
                                    </p:set>
                                  </p:childTnLst>
                                </p:cTn>
                              </p:par>
                            </p:childTnLst>
                          </p:cTn>
                        </p:par>
                        <p:par>
                          <p:cTn id="123" fill="hold">
                            <p:stCondLst>
                              <p:cond delay="1000"/>
                            </p:stCondLst>
                            <p:childTnLst>
                              <p:par>
                                <p:cTn id="124" presetID="10" presetClass="entr" presetSubtype="0" fill="hold" grpId="0" nodeType="afterEffect">
                                  <p:stCondLst>
                                    <p:cond delay="0"/>
                                  </p:stCondLst>
                                  <p:childTnLst>
                                    <p:set>
                                      <p:cBhvr>
                                        <p:cTn id="125" dur="1" fill="hold">
                                          <p:stCondLst>
                                            <p:cond delay="0"/>
                                          </p:stCondLst>
                                        </p:cTn>
                                        <p:tgtEl>
                                          <p:spTgt spid="120"/>
                                        </p:tgtEl>
                                        <p:attrNameLst>
                                          <p:attrName>style.visibility</p:attrName>
                                        </p:attrNameLst>
                                      </p:cBhvr>
                                      <p:to>
                                        <p:strVal val="visible"/>
                                      </p:to>
                                    </p:set>
                                    <p:animEffect transition="in" filter="fade">
                                      <p:cBhvr>
                                        <p:cTn id="126" dur="500"/>
                                        <p:tgtEl>
                                          <p:spTgt spid="120"/>
                                        </p:tgtEl>
                                      </p:cBhvr>
                                    </p:animEffect>
                                  </p:childTnLst>
                                </p:cTn>
                              </p:par>
                            </p:childTnLst>
                          </p:cTn>
                        </p:par>
                        <p:par>
                          <p:cTn id="127" fill="hold">
                            <p:stCondLst>
                              <p:cond delay="1500"/>
                            </p:stCondLst>
                            <p:childTnLst>
                              <p:par>
                                <p:cTn id="128" presetID="10" presetClass="entr" presetSubtype="0" fill="hold" grpId="0" nodeType="afterEffect">
                                  <p:stCondLst>
                                    <p:cond delay="0"/>
                                  </p:stCondLst>
                                  <p:childTnLst>
                                    <p:set>
                                      <p:cBhvr>
                                        <p:cTn id="129" dur="1" fill="hold">
                                          <p:stCondLst>
                                            <p:cond delay="0"/>
                                          </p:stCondLst>
                                        </p:cTn>
                                        <p:tgtEl>
                                          <p:spTgt spid="121"/>
                                        </p:tgtEl>
                                        <p:attrNameLst>
                                          <p:attrName>style.visibility</p:attrName>
                                        </p:attrNameLst>
                                      </p:cBhvr>
                                      <p:to>
                                        <p:strVal val="visible"/>
                                      </p:to>
                                    </p:set>
                                    <p:animEffect transition="in" filter="fade">
                                      <p:cBhvr>
                                        <p:cTn id="130" dur="500"/>
                                        <p:tgtEl>
                                          <p:spTgt spid="121"/>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122"/>
                                        </p:tgtEl>
                                        <p:attrNameLst>
                                          <p:attrName>style.visibility</p:attrName>
                                        </p:attrNameLst>
                                      </p:cBhvr>
                                      <p:to>
                                        <p:strVal val="visible"/>
                                      </p:to>
                                    </p:set>
                                    <p:anim calcmode="lin" valueType="num">
                                      <p:cBhvr>
                                        <p:cTn id="135" dur="500" fill="hold"/>
                                        <p:tgtEl>
                                          <p:spTgt spid="122"/>
                                        </p:tgtEl>
                                        <p:attrNameLst>
                                          <p:attrName>ppt_w</p:attrName>
                                        </p:attrNameLst>
                                      </p:cBhvr>
                                      <p:tavLst>
                                        <p:tav tm="0">
                                          <p:val>
                                            <p:fltVal val="0"/>
                                          </p:val>
                                        </p:tav>
                                        <p:tav tm="100000">
                                          <p:val>
                                            <p:strVal val="#ppt_w"/>
                                          </p:val>
                                        </p:tav>
                                      </p:tavLst>
                                    </p:anim>
                                    <p:anim calcmode="lin" valueType="num">
                                      <p:cBhvr>
                                        <p:cTn id="136" dur="500" fill="hold"/>
                                        <p:tgtEl>
                                          <p:spTgt spid="122"/>
                                        </p:tgtEl>
                                        <p:attrNameLst>
                                          <p:attrName>ppt_h</p:attrName>
                                        </p:attrNameLst>
                                      </p:cBhvr>
                                      <p:tavLst>
                                        <p:tav tm="0">
                                          <p:val>
                                            <p:fltVal val="0"/>
                                          </p:val>
                                        </p:tav>
                                        <p:tav tm="100000">
                                          <p:val>
                                            <p:strVal val="#ppt_h"/>
                                          </p:val>
                                        </p:tav>
                                      </p:tavLst>
                                    </p:anim>
                                    <p:animEffect transition="in" filter="fade">
                                      <p:cBhvr>
                                        <p:cTn id="137" dur="500"/>
                                        <p:tgtEl>
                                          <p:spTgt spid="122"/>
                                        </p:tgtEl>
                                      </p:cBhvr>
                                    </p:animEffect>
                                  </p:childTnLst>
                                </p:cTn>
                              </p:par>
                            </p:childTnLst>
                          </p:cTn>
                        </p:par>
                        <p:par>
                          <p:cTn id="138" fill="hold">
                            <p:stCondLst>
                              <p:cond delay="500"/>
                            </p:stCondLst>
                            <p:childTnLst>
                              <p:par>
                                <p:cTn id="139" presetID="10" presetClass="entr" presetSubtype="0" fill="hold" grpId="0" nodeType="afterEffect">
                                  <p:stCondLst>
                                    <p:cond delay="0"/>
                                  </p:stCondLst>
                                  <p:childTnLst>
                                    <p:set>
                                      <p:cBhvr>
                                        <p:cTn id="140" dur="1" fill="hold">
                                          <p:stCondLst>
                                            <p:cond delay="0"/>
                                          </p:stCondLst>
                                        </p:cTn>
                                        <p:tgtEl>
                                          <p:spTgt spid="123"/>
                                        </p:tgtEl>
                                        <p:attrNameLst>
                                          <p:attrName>style.visibility</p:attrName>
                                        </p:attrNameLst>
                                      </p:cBhvr>
                                      <p:to>
                                        <p:strVal val="visible"/>
                                      </p:to>
                                    </p:set>
                                    <p:animEffect transition="in" filter="fade">
                                      <p:cBhvr>
                                        <p:cTn id="141" dur="500"/>
                                        <p:tgtEl>
                                          <p:spTgt spid="123"/>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124"/>
                                        </p:tgtEl>
                                        <p:attrNameLst>
                                          <p:attrName>style.visibility</p:attrName>
                                        </p:attrNameLst>
                                      </p:cBhvr>
                                      <p:to>
                                        <p:strVal val="visible"/>
                                      </p:to>
                                    </p:set>
                                    <p:animEffect transition="in" filter="fade">
                                      <p:cBhvr>
                                        <p:cTn id="146" dur="500"/>
                                        <p:tgtEl>
                                          <p:spTgt spid="124"/>
                                        </p:tgtEl>
                                      </p:cBhvr>
                                    </p:animEffect>
                                  </p:childTnLst>
                                </p:cTn>
                              </p:par>
                            </p:childTnLst>
                          </p:cTn>
                        </p:par>
                        <p:par>
                          <p:cTn id="147" fill="hold">
                            <p:stCondLst>
                              <p:cond delay="500"/>
                            </p:stCondLst>
                            <p:childTnLst>
                              <p:par>
                                <p:cTn id="148" presetID="10" presetClass="entr" presetSubtype="0" fill="hold" grpId="0" nodeType="afterEffect">
                                  <p:stCondLst>
                                    <p:cond delay="0"/>
                                  </p:stCondLst>
                                  <p:childTnLst>
                                    <p:set>
                                      <p:cBhvr>
                                        <p:cTn id="149" dur="1" fill="hold">
                                          <p:stCondLst>
                                            <p:cond delay="0"/>
                                          </p:stCondLst>
                                        </p:cTn>
                                        <p:tgtEl>
                                          <p:spTgt spid="125"/>
                                        </p:tgtEl>
                                        <p:attrNameLst>
                                          <p:attrName>style.visibility</p:attrName>
                                        </p:attrNameLst>
                                      </p:cBhvr>
                                      <p:to>
                                        <p:strVal val="visible"/>
                                      </p:to>
                                    </p:set>
                                    <p:animEffect transition="in" filter="fade">
                                      <p:cBhvr>
                                        <p:cTn id="150" dur="500"/>
                                        <p:tgtEl>
                                          <p:spTgt spid="125"/>
                                        </p:tgtEl>
                                      </p:cBhvr>
                                    </p:animEffect>
                                  </p:childTnLst>
                                </p:cTn>
                              </p:par>
                            </p:childTnLst>
                          </p:cTn>
                        </p:par>
                        <p:par>
                          <p:cTn id="151" fill="hold">
                            <p:stCondLst>
                              <p:cond delay="1000"/>
                            </p:stCondLst>
                            <p:childTnLst>
                              <p:par>
                                <p:cTn id="152" presetID="10" presetClass="entr" presetSubtype="0" fill="hold" grpId="0" nodeType="afterEffect">
                                  <p:stCondLst>
                                    <p:cond delay="0"/>
                                  </p:stCondLst>
                                  <p:childTnLst>
                                    <p:set>
                                      <p:cBhvr>
                                        <p:cTn id="153" dur="1" fill="hold">
                                          <p:stCondLst>
                                            <p:cond delay="0"/>
                                          </p:stCondLst>
                                        </p:cTn>
                                        <p:tgtEl>
                                          <p:spTgt spid="126"/>
                                        </p:tgtEl>
                                        <p:attrNameLst>
                                          <p:attrName>style.visibility</p:attrName>
                                        </p:attrNameLst>
                                      </p:cBhvr>
                                      <p:to>
                                        <p:strVal val="visible"/>
                                      </p:to>
                                    </p:set>
                                    <p:animEffect transition="in" filter="fade">
                                      <p:cBhvr>
                                        <p:cTn id="154" dur="500"/>
                                        <p:tgtEl>
                                          <p:spTgt spid="126"/>
                                        </p:tgtEl>
                                      </p:cBhvr>
                                    </p:animEffect>
                                  </p:childTnLst>
                                </p:cTn>
                              </p:par>
                            </p:childTnLst>
                          </p:cTn>
                        </p:par>
                        <p:par>
                          <p:cTn id="155" fill="hold">
                            <p:stCondLst>
                              <p:cond delay="1500"/>
                            </p:stCondLst>
                            <p:childTnLst>
                              <p:par>
                                <p:cTn id="156" presetID="10" presetClass="entr" presetSubtype="0" fill="hold" grpId="0" nodeType="afterEffect">
                                  <p:stCondLst>
                                    <p:cond delay="0"/>
                                  </p:stCondLst>
                                  <p:childTnLst>
                                    <p:set>
                                      <p:cBhvr>
                                        <p:cTn id="157" dur="1" fill="hold">
                                          <p:stCondLst>
                                            <p:cond delay="0"/>
                                          </p:stCondLst>
                                        </p:cTn>
                                        <p:tgtEl>
                                          <p:spTgt spid="127"/>
                                        </p:tgtEl>
                                        <p:attrNameLst>
                                          <p:attrName>style.visibility</p:attrName>
                                        </p:attrNameLst>
                                      </p:cBhvr>
                                      <p:to>
                                        <p:strVal val="visible"/>
                                      </p:to>
                                    </p:set>
                                    <p:animEffect transition="in" filter="fade">
                                      <p:cBhvr>
                                        <p:cTn id="158" dur="500"/>
                                        <p:tgtEl>
                                          <p:spTgt spid="127"/>
                                        </p:tgtEl>
                                      </p:cBhvr>
                                    </p:animEffect>
                                  </p:childTnLst>
                                </p:cTn>
                              </p:par>
                            </p:childTnLst>
                          </p:cTn>
                        </p:par>
                        <p:par>
                          <p:cTn id="159" fill="hold">
                            <p:stCondLst>
                              <p:cond delay="2000"/>
                            </p:stCondLst>
                            <p:childTnLst>
                              <p:par>
                                <p:cTn id="160" presetID="10" presetClass="entr" presetSubtype="0" fill="hold" grpId="0" nodeType="afterEffect">
                                  <p:stCondLst>
                                    <p:cond delay="0"/>
                                  </p:stCondLst>
                                  <p:childTnLst>
                                    <p:set>
                                      <p:cBhvr>
                                        <p:cTn id="161" dur="1" fill="hold">
                                          <p:stCondLst>
                                            <p:cond delay="0"/>
                                          </p:stCondLst>
                                        </p:cTn>
                                        <p:tgtEl>
                                          <p:spTgt spid="128"/>
                                        </p:tgtEl>
                                        <p:attrNameLst>
                                          <p:attrName>style.visibility</p:attrName>
                                        </p:attrNameLst>
                                      </p:cBhvr>
                                      <p:to>
                                        <p:strVal val="visible"/>
                                      </p:to>
                                    </p:set>
                                    <p:animEffect transition="in" filter="fade">
                                      <p:cBhvr>
                                        <p:cTn id="162" dur="500"/>
                                        <p:tgtEl>
                                          <p:spTgt spid="128"/>
                                        </p:tgtEl>
                                      </p:cBhvr>
                                    </p:animEffect>
                                  </p:childTnLst>
                                </p:cTn>
                              </p:par>
                            </p:childTnLst>
                          </p:cTn>
                        </p:par>
                        <p:par>
                          <p:cTn id="163" fill="hold">
                            <p:stCondLst>
                              <p:cond delay="2500"/>
                            </p:stCondLst>
                            <p:childTnLst>
                              <p:par>
                                <p:cTn id="164" presetID="10" presetClass="entr" presetSubtype="0" fill="hold" grpId="0" nodeType="afterEffect">
                                  <p:stCondLst>
                                    <p:cond delay="0"/>
                                  </p:stCondLst>
                                  <p:childTnLst>
                                    <p:set>
                                      <p:cBhvr>
                                        <p:cTn id="165" dur="1" fill="hold">
                                          <p:stCondLst>
                                            <p:cond delay="0"/>
                                          </p:stCondLst>
                                        </p:cTn>
                                        <p:tgtEl>
                                          <p:spTgt spid="129"/>
                                        </p:tgtEl>
                                        <p:attrNameLst>
                                          <p:attrName>style.visibility</p:attrName>
                                        </p:attrNameLst>
                                      </p:cBhvr>
                                      <p:to>
                                        <p:strVal val="visible"/>
                                      </p:to>
                                    </p:set>
                                    <p:animEffect transition="in" filter="fade">
                                      <p:cBhvr>
                                        <p:cTn id="166" dur="500"/>
                                        <p:tgtEl>
                                          <p:spTgt spid="129"/>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122"/>
                                        </p:tgtEl>
                                      </p:cBhvr>
                                    </p:animEffect>
                                    <p:set>
                                      <p:cBhvr>
                                        <p:cTn id="171" dur="1" fill="hold">
                                          <p:stCondLst>
                                            <p:cond delay="499"/>
                                          </p:stCondLst>
                                        </p:cTn>
                                        <p:tgtEl>
                                          <p:spTgt spid="122"/>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53" presetClass="entr" presetSubtype="16" fill="hold" grpId="0" nodeType="clickEffect">
                                  <p:stCondLst>
                                    <p:cond delay="0"/>
                                  </p:stCondLst>
                                  <p:childTnLst>
                                    <p:set>
                                      <p:cBhvr>
                                        <p:cTn id="175" dur="1" fill="hold">
                                          <p:stCondLst>
                                            <p:cond delay="0"/>
                                          </p:stCondLst>
                                        </p:cTn>
                                        <p:tgtEl>
                                          <p:spTgt spid="130"/>
                                        </p:tgtEl>
                                        <p:attrNameLst>
                                          <p:attrName>style.visibility</p:attrName>
                                        </p:attrNameLst>
                                      </p:cBhvr>
                                      <p:to>
                                        <p:strVal val="visible"/>
                                      </p:to>
                                    </p:set>
                                    <p:anim calcmode="lin" valueType="num">
                                      <p:cBhvr>
                                        <p:cTn id="176" dur="500" fill="hold"/>
                                        <p:tgtEl>
                                          <p:spTgt spid="130"/>
                                        </p:tgtEl>
                                        <p:attrNameLst>
                                          <p:attrName>ppt_w</p:attrName>
                                        </p:attrNameLst>
                                      </p:cBhvr>
                                      <p:tavLst>
                                        <p:tav tm="0">
                                          <p:val>
                                            <p:fltVal val="0"/>
                                          </p:val>
                                        </p:tav>
                                        <p:tav tm="100000">
                                          <p:val>
                                            <p:strVal val="#ppt_w"/>
                                          </p:val>
                                        </p:tav>
                                      </p:tavLst>
                                    </p:anim>
                                    <p:anim calcmode="lin" valueType="num">
                                      <p:cBhvr>
                                        <p:cTn id="177" dur="500" fill="hold"/>
                                        <p:tgtEl>
                                          <p:spTgt spid="130"/>
                                        </p:tgtEl>
                                        <p:attrNameLst>
                                          <p:attrName>ppt_h</p:attrName>
                                        </p:attrNameLst>
                                      </p:cBhvr>
                                      <p:tavLst>
                                        <p:tav tm="0">
                                          <p:val>
                                            <p:fltVal val="0"/>
                                          </p:val>
                                        </p:tav>
                                        <p:tav tm="100000">
                                          <p:val>
                                            <p:strVal val="#ppt_h"/>
                                          </p:val>
                                        </p:tav>
                                      </p:tavLst>
                                    </p:anim>
                                    <p:animEffect transition="in" filter="fade">
                                      <p:cBhvr>
                                        <p:cTn id="178" dur="500"/>
                                        <p:tgtEl>
                                          <p:spTgt spid="130"/>
                                        </p:tgtEl>
                                      </p:cBhvr>
                                    </p:animEffect>
                                  </p:childTnLst>
                                </p:cTn>
                              </p:par>
                            </p:childTnLst>
                          </p:cTn>
                        </p:par>
                      </p:childTnLst>
                    </p:cTn>
                  </p:par>
                  <p:par>
                    <p:cTn id="179" fill="hold">
                      <p:stCondLst>
                        <p:cond delay="indefinite"/>
                      </p:stCondLst>
                      <p:childTnLst>
                        <p:par>
                          <p:cTn id="180" fill="hold">
                            <p:stCondLst>
                              <p:cond delay="0"/>
                            </p:stCondLst>
                            <p:childTnLst>
                              <p:par>
                                <p:cTn id="181" presetID="10" presetClass="exit" presetSubtype="0" fill="hold" grpId="1" nodeType="clickEffect">
                                  <p:stCondLst>
                                    <p:cond delay="0"/>
                                  </p:stCondLst>
                                  <p:childTnLst>
                                    <p:animEffect transition="out" filter="fade">
                                      <p:cBhvr>
                                        <p:cTn id="182" dur="500"/>
                                        <p:tgtEl>
                                          <p:spTgt spid="130"/>
                                        </p:tgtEl>
                                      </p:cBhvr>
                                    </p:animEffect>
                                    <p:set>
                                      <p:cBhvr>
                                        <p:cTn id="183" dur="1" fill="hold">
                                          <p:stCondLst>
                                            <p:cond delay="499"/>
                                          </p:stCondLst>
                                        </p:cTn>
                                        <p:tgtEl>
                                          <p:spTgt spid="130"/>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53" presetClass="entr" presetSubtype="16" fill="hold" grpId="0" nodeType="clickEffect">
                                  <p:stCondLst>
                                    <p:cond delay="0"/>
                                  </p:stCondLst>
                                  <p:childTnLst>
                                    <p:set>
                                      <p:cBhvr>
                                        <p:cTn id="187" dur="1" fill="hold">
                                          <p:stCondLst>
                                            <p:cond delay="0"/>
                                          </p:stCondLst>
                                        </p:cTn>
                                        <p:tgtEl>
                                          <p:spTgt spid="132"/>
                                        </p:tgtEl>
                                        <p:attrNameLst>
                                          <p:attrName>style.visibility</p:attrName>
                                        </p:attrNameLst>
                                      </p:cBhvr>
                                      <p:to>
                                        <p:strVal val="visible"/>
                                      </p:to>
                                    </p:set>
                                    <p:anim calcmode="lin" valueType="num">
                                      <p:cBhvr>
                                        <p:cTn id="188" dur="500" fill="hold"/>
                                        <p:tgtEl>
                                          <p:spTgt spid="132"/>
                                        </p:tgtEl>
                                        <p:attrNameLst>
                                          <p:attrName>ppt_w</p:attrName>
                                        </p:attrNameLst>
                                      </p:cBhvr>
                                      <p:tavLst>
                                        <p:tav tm="0">
                                          <p:val>
                                            <p:fltVal val="0"/>
                                          </p:val>
                                        </p:tav>
                                        <p:tav tm="100000">
                                          <p:val>
                                            <p:strVal val="#ppt_w"/>
                                          </p:val>
                                        </p:tav>
                                      </p:tavLst>
                                    </p:anim>
                                    <p:anim calcmode="lin" valueType="num">
                                      <p:cBhvr>
                                        <p:cTn id="189" dur="500" fill="hold"/>
                                        <p:tgtEl>
                                          <p:spTgt spid="132"/>
                                        </p:tgtEl>
                                        <p:attrNameLst>
                                          <p:attrName>ppt_h</p:attrName>
                                        </p:attrNameLst>
                                      </p:cBhvr>
                                      <p:tavLst>
                                        <p:tav tm="0">
                                          <p:val>
                                            <p:fltVal val="0"/>
                                          </p:val>
                                        </p:tav>
                                        <p:tav tm="100000">
                                          <p:val>
                                            <p:strVal val="#ppt_h"/>
                                          </p:val>
                                        </p:tav>
                                      </p:tavLst>
                                    </p:anim>
                                    <p:animEffect transition="in" filter="fade">
                                      <p:cBhvr>
                                        <p:cTn id="190" dur="500"/>
                                        <p:tgtEl>
                                          <p:spTgt spid="132"/>
                                        </p:tgtEl>
                                      </p:cBhvr>
                                    </p:animEffect>
                                  </p:childTnLst>
                                </p:cTn>
                              </p:par>
                            </p:childTnLst>
                          </p:cTn>
                        </p:par>
                      </p:childTnLst>
                    </p:cTn>
                  </p:par>
                  <p:par>
                    <p:cTn id="191" fill="hold">
                      <p:stCondLst>
                        <p:cond delay="indefinite"/>
                      </p:stCondLst>
                      <p:childTnLst>
                        <p:par>
                          <p:cTn id="192" fill="hold">
                            <p:stCondLst>
                              <p:cond delay="0"/>
                            </p:stCondLst>
                            <p:childTnLst>
                              <p:par>
                                <p:cTn id="193" presetID="10" presetClass="exit" presetSubtype="0" fill="hold" grpId="1" nodeType="clickEffect">
                                  <p:stCondLst>
                                    <p:cond delay="0"/>
                                  </p:stCondLst>
                                  <p:childTnLst>
                                    <p:animEffect transition="out" filter="fade">
                                      <p:cBhvr>
                                        <p:cTn id="194" dur="500"/>
                                        <p:tgtEl>
                                          <p:spTgt spid="132"/>
                                        </p:tgtEl>
                                      </p:cBhvr>
                                    </p:animEffect>
                                    <p:set>
                                      <p:cBhvr>
                                        <p:cTn id="195" dur="1" fill="hold">
                                          <p:stCondLst>
                                            <p:cond delay="499"/>
                                          </p:stCondLst>
                                        </p:cTn>
                                        <p:tgtEl>
                                          <p:spTgt spid="132"/>
                                        </p:tgtEl>
                                        <p:attrNameLst>
                                          <p:attrName>style.visibility</p:attrName>
                                        </p:attrNameLst>
                                      </p:cBhvr>
                                      <p:to>
                                        <p:strVal val="hidden"/>
                                      </p:to>
                                    </p:set>
                                  </p:childTnLst>
                                </p:cTn>
                              </p:par>
                            </p:childTnLst>
                          </p:cTn>
                        </p:par>
                      </p:childTnLst>
                    </p:cTn>
                  </p:par>
                  <p:par>
                    <p:cTn id="196" fill="hold">
                      <p:stCondLst>
                        <p:cond delay="indefinite"/>
                      </p:stCondLst>
                      <p:childTnLst>
                        <p:par>
                          <p:cTn id="197" fill="hold">
                            <p:stCondLst>
                              <p:cond delay="0"/>
                            </p:stCondLst>
                            <p:childTnLst>
                              <p:par>
                                <p:cTn id="198" presetID="53" presetClass="entr" presetSubtype="16" fill="hold" grpId="0" nodeType="clickEffect">
                                  <p:stCondLst>
                                    <p:cond delay="0"/>
                                  </p:stCondLst>
                                  <p:childTnLst>
                                    <p:set>
                                      <p:cBhvr>
                                        <p:cTn id="199" dur="1" fill="hold">
                                          <p:stCondLst>
                                            <p:cond delay="0"/>
                                          </p:stCondLst>
                                        </p:cTn>
                                        <p:tgtEl>
                                          <p:spTgt spid="133"/>
                                        </p:tgtEl>
                                        <p:attrNameLst>
                                          <p:attrName>style.visibility</p:attrName>
                                        </p:attrNameLst>
                                      </p:cBhvr>
                                      <p:to>
                                        <p:strVal val="visible"/>
                                      </p:to>
                                    </p:set>
                                    <p:anim calcmode="lin" valueType="num">
                                      <p:cBhvr>
                                        <p:cTn id="200" dur="500" fill="hold"/>
                                        <p:tgtEl>
                                          <p:spTgt spid="133"/>
                                        </p:tgtEl>
                                        <p:attrNameLst>
                                          <p:attrName>ppt_w</p:attrName>
                                        </p:attrNameLst>
                                      </p:cBhvr>
                                      <p:tavLst>
                                        <p:tav tm="0">
                                          <p:val>
                                            <p:fltVal val="0"/>
                                          </p:val>
                                        </p:tav>
                                        <p:tav tm="100000">
                                          <p:val>
                                            <p:strVal val="#ppt_w"/>
                                          </p:val>
                                        </p:tav>
                                      </p:tavLst>
                                    </p:anim>
                                    <p:anim calcmode="lin" valueType="num">
                                      <p:cBhvr>
                                        <p:cTn id="201" dur="500" fill="hold"/>
                                        <p:tgtEl>
                                          <p:spTgt spid="133"/>
                                        </p:tgtEl>
                                        <p:attrNameLst>
                                          <p:attrName>ppt_h</p:attrName>
                                        </p:attrNameLst>
                                      </p:cBhvr>
                                      <p:tavLst>
                                        <p:tav tm="0">
                                          <p:val>
                                            <p:fltVal val="0"/>
                                          </p:val>
                                        </p:tav>
                                        <p:tav tm="100000">
                                          <p:val>
                                            <p:strVal val="#ppt_h"/>
                                          </p:val>
                                        </p:tav>
                                      </p:tavLst>
                                    </p:anim>
                                    <p:animEffect transition="in" filter="fade">
                                      <p:cBhvr>
                                        <p:cTn id="202" dur="500"/>
                                        <p:tgtEl>
                                          <p:spTgt spid="133"/>
                                        </p:tgtEl>
                                      </p:cBhvr>
                                    </p:animEffect>
                                  </p:childTnLst>
                                </p:cTn>
                              </p:par>
                            </p:childTnLst>
                          </p:cTn>
                        </p:par>
                      </p:childTnLst>
                    </p:cTn>
                  </p:par>
                  <p:par>
                    <p:cTn id="203" fill="hold">
                      <p:stCondLst>
                        <p:cond delay="indefinite"/>
                      </p:stCondLst>
                      <p:childTnLst>
                        <p:par>
                          <p:cTn id="204" fill="hold">
                            <p:stCondLst>
                              <p:cond delay="0"/>
                            </p:stCondLst>
                            <p:childTnLst>
                              <p:par>
                                <p:cTn id="205" presetID="10" presetClass="exit" presetSubtype="0" fill="hold" grpId="1" nodeType="clickEffect">
                                  <p:stCondLst>
                                    <p:cond delay="0"/>
                                  </p:stCondLst>
                                  <p:childTnLst>
                                    <p:animEffect transition="out" filter="fade">
                                      <p:cBhvr>
                                        <p:cTn id="206" dur="500"/>
                                        <p:tgtEl>
                                          <p:spTgt spid="133"/>
                                        </p:tgtEl>
                                      </p:cBhvr>
                                    </p:animEffect>
                                    <p:set>
                                      <p:cBhvr>
                                        <p:cTn id="207" dur="1" fill="hold">
                                          <p:stCondLst>
                                            <p:cond delay="499"/>
                                          </p:stCondLst>
                                        </p:cTn>
                                        <p:tgtEl>
                                          <p:spTgt spid="133"/>
                                        </p:tgtEl>
                                        <p:attrNameLst>
                                          <p:attrName>style.visibility</p:attrName>
                                        </p:attrNameLst>
                                      </p:cBhvr>
                                      <p:to>
                                        <p:strVal val="hidden"/>
                                      </p:to>
                                    </p:set>
                                  </p:childTnLst>
                                </p:cTn>
                              </p:par>
                            </p:childTnLst>
                          </p:cTn>
                        </p:par>
                      </p:childTnLst>
                    </p:cTn>
                  </p:par>
                  <p:par>
                    <p:cTn id="208" fill="hold">
                      <p:stCondLst>
                        <p:cond delay="indefinite"/>
                      </p:stCondLst>
                      <p:childTnLst>
                        <p:par>
                          <p:cTn id="209" fill="hold">
                            <p:stCondLst>
                              <p:cond delay="0"/>
                            </p:stCondLst>
                            <p:childTnLst>
                              <p:par>
                                <p:cTn id="210" presetID="53" presetClass="entr" presetSubtype="16" fill="hold" grpId="0" nodeType="clickEffect">
                                  <p:stCondLst>
                                    <p:cond delay="0"/>
                                  </p:stCondLst>
                                  <p:childTnLst>
                                    <p:set>
                                      <p:cBhvr>
                                        <p:cTn id="211" dur="1" fill="hold">
                                          <p:stCondLst>
                                            <p:cond delay="0"/>
                                          </p:stCondLst>
                                        </p:cTn>
                                        <p:tgtEl>
                                          <p:spTgt spid="131"/>
                                        </p:tgtEl>
                                        <p:attrNameLst>
                                          <p:attrName>style.visibility</p:attrName>
                                        </p:attrNameLst>
                                      </p:cBhvr>
                                      <p:to>
                                        <p:strVal val="visible"/>
                                      </p:to>
                                    </p:set>
                                    <p:anim calcmode="lin" valueType="num">
                                      <p:cBhvr>
                                        <p:cTn id="212" dur="500" fill="hold"/>
                                        <p:tgtEl>
                                          <p:spTgt spid="131"/>
                                        </p:tgtEl>
                                        <p:attrNameLst>
                                          <p:attrName>ppt_w</p:attrName>
                                        </p:attrNameLst>
                                      </p:cBhvr>
                                      <p:tavLst>
                                        <p:tav tm="0">
                                          <p:val>
                                            <p:fltVal val="0"/>
                                          </p:val>
                                        </p:tav>
                                        <p:tav tm="100000">
                                          <p:val>
                                            <p:strVal val="#ppt_w"/>
                                          </p:val>
                                        </p:tav>
                                      </p:tavLst>
                                    </p:anim>
                                    <p:anim calcmode="lin" valueType="num">
                                      <p:cBhvr>
                                        <p:cTn id="213" dur="500" fill="hold"/>
                                        <p:tgtEl>
                                          <p:spTgt spid="131"/>
                                        </p:tgtEl>
                                        <p:attrNameLst>
                                          <p:attrName>ppt_h</p:attrName>
                                        </p:attrNameLst>
                                      </p:cBhvr>
                                      <p:tavLst>
                                        <p:tav tm="0">
                                          <p:val>
                                            <p:fltVal val="0"/>
                                          </p:val>
                                        </p:tav>
                                        <p:tav tm="100000">
                                          <p:val>
                                            <p:strVal val="#ppt_h"/>
                                          </p:val>
                                        </p:tav>
                                      </p:tavLst>
                                    </p:anim>
                                    <p:animEffect transition="in" filter="fade">
                                      <p:cBhvr>
                                        <p:cTn id="214" dur="500"/>
                                        <p:tgtEl>
                                          <p:spTgt spid="131"/>
                                        </p:tgtEl>
                                      </p:cBhvr>
                                    </p:animEffect>
                                  </p:childTnLst>
                                </p:cTn>
                              </p:par>
                            </p:childTnLst>
                          </p:cTn>
                        </p:par>
                      </p:childTnLst>
                    </p:cTn>
                  </p:par>
                  <p:par>
                    <p:cTn id="215" fill="hold">
                      <p:stCondLst>
                        <p:cond delay="indefinite"/>
                      </p:stCondLst>
                      <p:childTnLst>
                        <p:par>
                          <p:cTn id="216" fill="hold">
                            <p:stCondLst>
                              <p:cond delay="0"/>
                            </p:stCondLst>
                            <p:childTnLst>
                              <p:par>
                                <p:cTn id="217" presetID="10" presetClass="exit" presetSubtype="0" fill="hold" grpId="1" nodeType="clickEffect">
                                  <p:stCondLst>
                                    <p:cond delay="0"/>
                                  </p:stCondLst>
                                  <p:childTnLst>
                                    <p:animEffect transition="out" filter="fade">
                                      <p:cBhvr>
                                        <p:cTn id="218" dur="500"/>
                                        <p:tgtEl>
                                          <p:spTgt spid="131"/>
                                        </p:tgtEl>
                                      </p:cBhvr>
                                    </p:animEffect>
                                    <p:set>
                                      <p:cBhvr>
                                        <p:cTn id="219" dur="1" fill="hold">
                                          <p:stCondLst>
                                            <p:cond delay="499"/>
                                          </p:stCondLst>
                                        </p:cTn>
                                        <p:tgtEl>
                                          <p:spTgt spid="131"/>
                                        </p:tgtEl>
                                        <p:attrNameLst>
                                          <p:attrName>style.visibility</p:attrName>
                                        </p:attrNameLst>
                                      </p:cBhvr>
                                      <p:to>
                                        <p:strVal val="hidden"/>
                                      </p:to>
                                    </p:set>
                                  </p:childTnLst>
                                </p:cTn>
                              </p:par>
                            </p:childTnLst>
                          </p:cTn>
                        </p:par>
                      </p:childTnLst>
                    </p:cTn>
                  </p:par>
                  <p:par>
                    <p:cTn id="220" fill="hold">
                      <p:stCondLst>
                        <p:cond delay="indefinite"/>
                      </p:stCondLst>
                      <p:childTnLst>
                        <p:par>
                          <p:cTn id="221" fill="hold">
                            <p:stCondLst>
                              <p:cond delay="0"/>
                            </p:stCondLst>
                            <p:childTnLst>
                              <p:par>
                                <p:cTn id="222" presetID="53" presetClass="entr" presetSubtype="16" fill="hold" grpId="0" nodeType="clickEffect">
                                  <p:stCondLst>
                                    <p:cond delay="0"/>
                                  </p:stCondLst>
                                  <p:childTnLst>
                                    <p:set>
                                      <p:cBhvr>
                                        <p:cTn id="223" dur="1" fill="hold">
                                          <p:stCondLst>
                                            <p:cond delay="0"/>
                                          </p:stCondLst>
                                        </p:cTn>
                                        <p:tgtEl>
                                          <p:spTgt spid="134"/>
                                        </p:tgtEl>
                                        <p:attrNameLst>
                                          <p:attrName>style.visibility</p:attrName>
                                        </p:attrNameLst>
                                      </p:cBhvr>
                                      <p:to>
                                        <p:strVal val="visible"/>
                                      </p:to>
                                    </p:set>
                                    <p:anim calcmode="lin" valueType="num">
                                      <p:cBhvr>
                                        <p:cTn id="224" dur="500" fill="hold"/>
                                        <p:tgtEl>
                                          <p:spTgt spid="134"/>
                                        </p:tgtEl>
                                        <p:attrNameLst>
                                          <p:attrName>ppt_w</p:attrName>
                                        </p:attrNameLst>
                                      </p:cBhvr>
                                      <p:tavLst>
                                        <p:tav tm="0">
                                          <p:val>
                                            <p:fltVal val="0"/>
                                          </p:val>
                                        </p:tav>
                                        <p:tav tm="100000">
                                          <p:val>
                                            <p:strVal val="#ppt_w"/>
                                          </p:val>
                                        </p:tav>
                                      </p:tavLst>
                                    </p:anim>
                                    <p:anim calcmode="lin" valueType="num">
                                      <p:cBhvr>
                                        <p:cTn id="225" dur="500" fill="hold"/>
                                        <p:tgtEl>
                                          <p:spTgt spid="134"/>
                                        </p:tgtEl>
                                        <p:attrNameLst>
                                          <p:attrName>ppt_h</p:attrName>
                                        </p:attrNameLst>
                                      </p:cBhvr>
                                      <p:tavLst>
                                        <p:tav tm="0">
                                          <p:val>
                                            <p:fltVal val="0"/>
                                          </p:val>
                                        </p:tav>
                                        <p:tav tm="100000">
                                          <p:val>
                                            <p:strVal val="#ppt_h"/>
                                          </p:val>
                                        </p:tav>
                                      </p:tavLst>
                                    </p:anim>
                                    <p:animEffect transition="in" filter="fade">
                                      <p:cBhvr>
                                        <p:cTn id="226" dur="500"/>
                                        <p:tgtEl>
                                          <p:spTgt spid="134"/>
                                        </p:tgtEl>
                                      </p:cBhvr>
                                    </p:animEffect>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grpId="1" nodeType="clickEffect">
                                  <p:stCondLst>
                                    <p:cond delay="0"/>
                                  </p:stCondLst>
                                  <p:childTnLst>
                                    <p:animEffect transition="out" filter="fade">
                                      <p:cBhvr>
                                        <p:cTn id="230" dur="500"/>
                                        <p:tgtEl>
                                          <p:spTgt spid="134"/>
                                        </p:tgtEl>
                                      </p:cBhvr>
                                    </p:animEffect>
                                    <p:set>
                                      <p:cBhvr>
                                        <p:cTn id="231" dur="1" fill="hold">
                                          <p:stCondLst>
                                            <p:cond delay="499"/>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6" grpId="1"/>
      <p:bldP spid="100" grpId="0"/>
      <p:bldP spid="103" grpId="0"/>
      <p:bldP spid="103" grpId="1"/>
      <p:bldP spid="105" grpId="0"/>
      <p:bldP spid="106" grpId="0"/>
      <p:bldP spid="106" grpId="1"/>
      <p:bldP spid="108" grpId="0"/>
      <p:bldP spid="109" grpId="0"/>
      <p:bldP spid="109" grpId="1"/>
      <p:bldP spid="111" grpId="0"/>
      <p:bldP spid="112" grpId="0"/>
      <p:bldP spid="112" grpId="1"/>
      <p:bldP spid="114" grpId="0"/>
      <p:bldP spid="120" grpId="0"/>
      <p:bldP spid="121" grpId="0"/>
      <p:bldP spid="122" grpId="0" animBg="1"/>
      <p:bldP spid="122" grpId="1" animBg="1"/>
      <p:bldP spid="123" grpId="0"/>
      <p:bldP spid="124" grpId="0"/>
      <p:bldP spid="125" grpId="0"/>
      <p:bldP spid="126" grpId="0"/>
      <p:bldP spid="127" grpId="0"/>
      <p:bldP spid="128" grpId="0"/>
      <p:bldP spid="129" grpId="0"/>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99392"/>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و درآمد </a:t>
            </a:r>
            <a:r>
              <a:rPr lang="fa-IR" sz="4800" b="1" dirty="0" smtClean="0">
                <a:solidFill>
                  <a:srgbClr val="FF0000"/>
                </a:solidFill>
                <a:latin typeface="+mn-lt"/>
                <a:ea typeface="+mn-ea"/>
                <a:cs typeface="B Nazanin" pitchFamily="2" charset="-78"/>
              </a:rPr>
              <a:t>کل </a:t>
            </a:r>
            <a:endParaRPr lang="en-US" sz="4800" b="1" dirty="0">
              <a:solidFill>
                <a:srgbClr val="FF0000"/>
              </a:solidFill>
              <a:latin typeface="+mn-lt"/>
              <a:ea typeface="+mn-ea"/>
              <a:cs typeface="B Nazanin" pitchFamily="2" charset="-78"/>
            </a:endParaRPr>
          </a:p>
        </p:txBody>
      </p:sp>
      <p:sp>
        <p:nvSpPr>
          <p:cNvPr id="195587" name="Rectangle 3"/>
          <p:cNvSpPr>
            <a:spLocks noGrp="1" noChangeArrowheads="1"/>
          </p:cNvSpPr>
          <p:nvPr>
            <p:ph idx="1"/>
          </p:nvPr>
        </p:nvSpPr>
        <p:spPr>
          <a:xfrm>
            <a:off x="0" y="692696"/>
            <a:ext cx="9144000" cy="2372297"/>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150000"/>
              </a:lnSpc>
              <a:buNone/>
            </a:pPr>
            <a:r>
              <a:rPr lang="fa-IR" sz="4000" b="1" dirty="0" smtClean="0">
                <a:solidFill>
                  <a:srgbClr val="FFFFFF"/>
                </a:solidFill>
                <a:cs typeface="B Nazanin" pitchFamily="2" charset="-78"/>
              </a:rPr>
              <a:t>قیمت </a:t>
            </a:r>
            <a:r>
              <a:rPr lang="fa-IR" sz="4000" b="1" dirty="0">
                <a:solidFill>
                  <a:srgbClr val="FFFFFF"/>
                </a:solidFill>
                <a:cs typeface="B Nazanin" pitchFamily="2" charset="-78"/>
              </a:rPr>
              <a:t>کالا </a:t>
            </a:r>
            <a:r>
              <a:rPr lang="fa-IR" sz="4000" b="1" dirty="0" smtClean="0">
                <a:solidFill>
                  <a:srgbClr val="FFFFFF"/>
                </a:solidFill>
                <a:cs typeface="B Nazanin" pitchFamily="2" charset="-78"/>
              </a:rPr>
              <a:t> </a:t>
            </a:r>
            <a:r>
              <a:rPr lang="fa-IR" sz="4000" b="1" dirty="0">
                <a:solidFill>
                  <a:srgbClr val="FFFFFF"/>
                </a:solidFill>
                <a:cs typeface="B Nazanin" pitchFamily="2" charset="-78"/>
              </a:rPr>
              <a:t>×  مقدار فروش </a:t>
            </a:r>
            <a:r>
              <a:rPr lang="fa-IR" sz="4000" b="1" dirty="0" smtClean="0">
                <a:solidFill>
                  <a:srgbClr val="FFFFFF"/>
                </a:solidFill>
                <a:cs typeface="B Nazanin" pitchFamily="2" charset="-78"/>
              </a:rPr>
              <a:t>=  </a:t>
            </a:r>
            <a:r>
              <a:rPr lang="fa-IR" sz="4000" b="1" dirty="0">
                <a:solidFill>
                  <a:srgbClr val="FFFFFF"/>
                </a:solidFill>
                <a:cs typeface="B Nazanin" pitchFamily="2" charset="-78"/>
              </a:rPr>
              <a:t>درآمد </a:t>
            </a:r>
            <a:r>
              <a:rPr lang="fa-IR" sz="4000" b="1" dirty="0" smtClean="0">
                <a:solidFill>
                  <a:srgbClr val="FFFFFF"/>
                </a:solidFill>
                <a:cs typeface="B Nazanin" pitchFamily="2" charset="-78"/>
              </a:rPr>
              <a:t>کل</a:t>
            </a:r>
          </a:p>
          <a:p>
            <a:pPr marL="0" indent="0" algn="ctr" eaLnBrk="1" hangingPunct="1">
              <a:lnSpc>
                <a:spcPct val="150000"/>
              </a:lnSpc>
              <a:buNone/>
            </a:pPr>
            <a:r>
              <a:rPr lang="en-US" sz="4800" b="1" dirty="0" smtClean="0">
                <a:solidFill>
                  <a:srgbClr val="FF0000"/>
                </a:solidFill>
                <a:latin typeface="Times New Roman" panose="02020603050405020304" pitchFamily="18" charset="0"/>
                <a:cs typeface="Times New Roman" panose="02020603050405020304" pitchFamily="18" charset="0"/>
              </a:rPr>
              <a:t>TR = </a:t>
            </a:r>
            <a:r>
              <a:rPr lang="en-US" sz="4800" b="1" dirty="0">
                <a:solidFill>
                  <a:srgbClr val="FF0000"/>
                </a:solidFill>
                <a:latin typeface="Times New Roman" panose="02020603050405020304" pitchFamily="18" charset="0"/>
                <a:cs typeface="Times New Roman" panose="02020603050405020304" pitchFamily="18" charset="0"/>
              </a:rPr>
              <a:t>Q . </a:t>
            </a:r>
            <a:r>
              <a:rPr lang="en-US" sz="4800" b="1" dirty="0" smtClean="0">
                <a:solidFill>
                  <a:srgbClr val="FF0000"/>
                </a:solidFill>
                <a:latin typeface="Times New Roman" panose="02020603050405020304" pitchFamily="18" charset="0"/>
                <a:cs typeface="Times New Roman" panose="02020603050405020304" pitchFamily="18" charset="0"/>
              </a:rPr>
              <a:t>P</a:t>
            </a:r>
            <a:endParaRPr lang="fa-IR" sz="4800" b="1" dirty="0" smtClean="0">
              <a:solidFill>
                <a:srgbClr val="FF0000"/>
              </a:solidFill>
              <a:latin typeface="Times New Roman" panose="02020603050405020304" pitchFamily="18" charset="0"/>
              <a:cs typeface="Times New Roman" panose="02020603050405020304" pitchFamily="18" charset="0"/>
            </a:endParaRPr>
          </a:p>
        </p:txBody>
      </p:sp>
      <p:sp>
        <p:nvSpPr>
          <p:cNvPr id="6" name="Rounded Rectangular Callout 5"/>
          <p:cNvSpPr/>
          <p:nvPr/>
        </p:nvSpPr>
        <p:spPr bwMode="auto">
          <a:xfrm>
            <a:off x="107504" y="4149080"/>
            <a:ext cx="3168352" cy="525794"/>
          </a:xfrm>
          <a:prstGeom prst="wedgeRoundRectCallout">
            <a:avLst>
              <a:gd name="adj1" fmla="val 23330"/>
              <a:gd name="adj2" fmla="val -88947"/>
              <a:gd name="adj3" fmla="val 16667"/>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fa-IR" sz="2400" b="1" dirty="0">
                <a:solidFill>
                  <a:srgbClr val="000000"/>
                </a:solidFill>
                <a:cs typeface="B Nazanin" pitchFamily="2" charset="-78"/>
              </a:rPr>
              <a:t>درصد افزایش در قیمت کالا </a:t>
            </a:r>
            <a:endParaRPr kumimoji="0" lang="en-US" sz="2400" b="0" i="0" u="none" strike="noStrike" cap="none" normalizeH="0" baseline="0" dirty="0" smtClean="0">
              <a:ln>
                <a:noFill/>
              </a:ln>
              <a:solidFill>
                <a:srgbClr val="000000"/>
              </a:solidFill>
              <a:effectLst/>
            </a:endParaRPr>
          </a:p>
        </p:txBody>
      </p:sp>
      <p:sp>
        <p:nvSpPr>
          <p:cNvPr id="7" name="Rounded Rectangular Callout 6"/>
          <p:cNvSpPr/>
          <p:nvPr/>
        </p:nvSpPr>
        <p:spPr bwMode="auto">
          <a:xfrm>
            <a:off x="1043608" y="4772442"/>
            <a:ext cx="4032448" cy="525794"/>
          </a:xfrm>
          <a:prstGeom prst="wedgeRoundRectCallout">
            <a:avLst>
              <a:gd name="adj1" fmla="val 29580"/>
              <a:gd name="adj2" fmla="val -171760"/>
              <a:gd name="adj3" fmla="val 16667"/>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fa-IR" sz="2400" b="1" dirty="0">
                <a:solidFill>
                  <a:srgbClr val="000000"/>
                </a:solidFill>
                <a:cs typeface="B Nazanin" pitchFamily="2" charset="-78"/>
              </a:rPr>
              <a:t>درصد کاهش در مقدار تقاضای کالا</a:t>
            </a:r>
            <a:endParaRPr kumimoji="0" lang="en-US" sz="2400" b="0" i="0" u="none" strike="noStrike" cap="none" normalizeH="0" baseline="0" dirty="0" smtClean="0">
              <a:ln>
                <a:noFill/>
              </a:ln>
              <a:solidFill>
                <a:srgbClr val="000000"/>
              </a:solidFill>
              <a:effectLst/>
            </a:endParaRPr>
          </a:p>
        </p:txBody>
      </p:sp>
      <p:sp>
        <p:nvSpPr>
          <p:cNvPr id="8" name="Rounded Rectangular Callout 7"/>
          <p:cNvSpPr/>
          <p:nvPr/>
        </p:nvSpPr>
        <p:spPr bwMode="auto">
          <a:xfrm>
            <a:off x="107504" y="5445224"/>
            <a:ext cx="8989799" cy="1412776"/>
          </a:xfrm>
          <a:prstGeom prst="wedgeRoundRectCallout">
            <a:avLst>
              <a:gd name="adj1" fmla="val 26997"/>
              <a:gd name="adj2" fmla="val -157165"/>
              <a:gd name="adj3" fmla="val 16667"/>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150000"/>
              </a:lnSpc>
            </a:pPr>
            <a:r>
              <a:rPr lang="fa-IR" sz="3200" b="1" dirty="0" smtClean="0">
                <a:solidFill>
                  <a:srgbClr val="000000"/>
                </a:solidFill>
                <a:cs typeface="B Nazanin" pitchFamily="2" charset="-78"/>
              </a:rPr>
              <a:t>تقاضای </a:t>
            </a:r>
            <a:r>
              <a:rPr lang="fa-IR" sz="3200" b="1" dirty="0">
                <a:solidFill>
                  <a:srgbClr val="000000"/>
                </a:solidFill>
                <a:cs typeface="B Nazanin" pitchFamily="2" charset="-78"/>
              </a:rPr>
              <a:t>کالای مزبور دارای </a:t>
            </a:r>
            <a:r>
              <a:rPr lang="fa-IR" sz="3200" b="1" dirty="0">
                <a:solidFill>
                  <a:srgbClr val="FFFF00"/>
                </a:solidFill>
                <a:cs typeface="B Nazanin" pitchFamily="2" charset="-78"/>
              </a:rPr>
              <a:t>کشش</a:t>
            </a:r>
            <a:r>
              <a:rPr lang="fa-IR" sz="3200" b="1" dirty="0">
                <a:solidFill>
                  <a:srgbClr val="000000"/>
                </a:solidFill>
                <a:cs typeface="B Nazanin" pitchFamily="2" charset="-78"/>
              </a:rPr>
              <a:t> </a:t>
            </a:r>
            <a:r>
              <a:rPr lang="fa-IR" sz="3200" b="1" dirty="0">
                <a:solidFill>
                  <a:srgbClr val="FFFF00"/>
                </a:solidFill>
                <a:cs typeface="B Nazanin" pitchFamily="2" charset="-78"/>
              </a:rPr>
              <a:t>واحد</a:t>
            </a:r>
            <a:r>
              <a:rPr lang="fa-IR" sz="3200" b="1" dirty="0">
                <a:solidFill>
                  <a:srgbClr val="000000"/>
                </a:solidFill>
                <a:cs typeface="B Nazanin" pitchFamily="2" charset="-78"/>
              </a:rPr>
              <a:t> است و در این صورت درآمد کل ثابت باقی خواهد ماند. </a:t>
            </a:r>
          </a:p>
        </p:txBody>
      </p:sp>
      <p:sp>
        <p:nvSpPr>
          <p:cNvPr id="9" name="Rectangle 3"/>
          <p:cNvSpPr txBox="1">
            <a:spLocks noChangeArrowheads="1"/>
          </p:cNvSpPr>
          <p:nvPr/>
        </p:nvSpPr>
        <p:spPr bwMode="auto">
          <a:xfrm>
            <a:off x="180528" y="2780928"/>
            <a:ext cx="9144000" cy="1692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marL="0" indent="0" algn="ctr" eaLnBrk="1" hangingPunct="1">
              <a:lnSpc>
                <a:spcPct val="150000"/>
              </a:lnSpc>
              <a:buFont typeface="Wingdings" pitchFamily="2" charset="2"/>
              <a:buNone/>
            </a:pPr>
            <a:r>
              <a:rPr lang="fa-IR" sz="4800" b="1" kern="0" dirty="0" smtClean="0">
                <a:solidFill>
                  <a:srgbClr val="FFFFFF"/>
                </a:solidFill>
                <a:cs typeface="B Nazanin" pitchFamily="2" charset="-78"/>
              </a:rPr>
              <a:t>ثابت </a:t>
            </a:r>
            <a:r>
              <a:rPr lang="en-US" sz="4800" b="1" kern="0" dirty="0" smtClean="0">
                <a:solidFill>
                  <a:srgbClr val="FF0000"/>
                </a:solidFill>
                <a:latin typeface="Times New Roman" panose="02020603050405020304" pitchFamily="18" charset="0"/>
                <a:cs typeface="Times New Roman" panose="02020603050405020304" pitchFamily="18" charset="0"/>
              </a:rPr>
              <a:t>TR</a:t>
            </a:r>
            <a:r>
              <a:rPr lang="fa-IR" sz="4800" b="1" kern="0" dirty="0" smtClean="0">
                <a:solidFill>
                  <a:srgbClr val="FF0000"/>
                </a:solidFill>
                <a:latin typeface="Times New Roman" panose="02020603050405020304" pitchFamily="18" charset="0"/>
                <a:cs typeface="Times New Roman" panose="02020603050405020304" pitchFamily="18" charset="0"/>
              </a:rPr>
              <a:t>  </a:t>
            </a:r>
            <a:r>
              <a:rPr lang="fa-IR" sz="5400" b="1" kern="0" dirty="0" smtClean="0">
                <a:solidFill>
                  <a:srgbClr val="FF0000"/>
                </a:solidFill>
                <a:latin typeface="Times New Roman" panose="02020603050405020304" pitchFamily="18" charset="0"/>
                <a:cs typeface="Times New Roman" panose="02020603050405020304" pitchFamily="18" charset="0"/>
              </a:rPr>
              <a:t>→  </a:t>
            </a:r>
            <a:r>
              <a:rPr lang="en-US" sz="4800" b="1" kern="0" dirty="0" smtClean="0">
                <a:solidFill>
                  <a:srgbClr val="FF0000"/>
                </a:solidFill>
                <a:latin typeface="Times New Roman" panose="02020603050405020304" pitchFamily="18" charset="0"/>
                <a:cs typeface="Times New Roman" panose="02020603050405020304" pitchFamily="18" charset="0"/>
              </a:rPr>
              <a:t>Q↓</a:t>
            </a:r>
            <a:r>
              <a:rPr lang="fa-IR" sz="4800" b="1" kern="0" dirty="0" smtClean="0">
                <a:solidFill>
                  <a:srgbClr val="FF0000"/>
                </a:solidFill>
                <a:latin typeface="Times New Roman" panose="02020603050405020304" pitchFamily="18" charset="0"/>
                <a:cs typeface="Times New Roman" panose="02020603050405020304" pitchFamily="18" charset="0"/>
              </a:rPr>
              <a:t> ٪ =↑ </a:t>
            </a:r>
            <a:r>
              <a:rPr lang="en-US" sz="4800" b="1" kern="0" dirty="0" smtClean="0">
                <a:solidFill>
                  <a:srgbClr val="FF0000"/>
                </a:solidFill>
                <a:latin typeface="Times New Roman" panose="02020603050405020304" pitchFamily="18" charset="0"/>
                <a:cs typeface="Times New Roman" panose="02020603050405020304" pitchFamily="18" charset="0"/>
              </a:rPr>
              <a:t>P</a:t>
            </a:r>
            <a:r>
              <a:rPr lang="fa-IR" sz="4800" b="1" kern="0" dirty="0" smtClean="0">
                <a:solidFill>
                  <a:srgbClr val="FF0000"/>
                </a:solidFill>
                <a:latin typeface="Times New Roman" panose="02020603050405020304" pitchFamily="18" charset="0"/>
                <a:cs typeface="Times New Roman" panose="02020603050405020304" pitchFamily="18" charset="0"/>
              </a:rPr>
              <a:t>٪ </a:t>
            </a:r>
            <a:r>
              <a:rPr lang="fa-IR" sz="4800" b="1" kern="0" dirty="0" smtClean="0">
                <a:solidFill>
                  <a:srgbClr val="FFFFFF"/>
                </a:solidFill>
                <a:cs typeface="B Nazanin" pitchFamily="2" charset="-78"/>
              </a:rPr>
              <a:t>اگر </a:t>
            </a:r>
            <a:endParaRPr lang="en-US" sz="4800" b="1" kern="0" dirty="0">
              <a:solidFill>
                <a:srgbClr val="FFFFFF"/>
              </a:solidFill>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99392"/>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و درآمد </a:t>
            </a:r>
            <a:r>
              <a:rPr lang="fa-IR" sz="4800" b="1" dirty="0" smtClean="0">
                <a:solidFill>
                  <a:srgbClr val="FF0000"/>
                </a:solidFill>
                <a:latin typeface="+mn-lt"/>
                <a:ea typeface="+mn-ea"/>
                <a:cs typeface="B Nazanin" pitchFamily="2" charset="-78"/>
              </a:rPr>
              <a:t>کل </a:t>
            </a:r>
            <a:endParaRPr lang="en-US" sz="4800" b="1" dirty="0">
              <a:solidFill>
                <a:srgbClr val="FF0000"/>
              </a:solidFill>
              <a:latin typeface="+mn-lt"/>
              <a:ea typeface="+mn-ea"/>
              <a:cs typeface="B Nazanin" pitchFamily="2" charset="-78"/>
            </a:endParaRPr>
          </a:p>
        </p:txBody>
      </p:sp>
      <p:sp>
        <p:nvSpPr>
          <p:cNvPr id="195587" name="Rectangle 3"/>
          <p:cNvSpPr>
            <a:spLocks noGrp="1" noChangeArrowheads="1"/>
          </p:cNvSpPr>
          <p:nvPr>
            <p:ph idx="1"/>
          </p:nvPr>
        </p:nvSpPr>
        <p:spPr>
          <a:xfrm>
            <a:off x="0" y="620688"/>
            <a:ext cx="9144000" cy="2372297"/>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150000"/>
              </a:lnSpc>
              <a:buNone/>
            </a:pPr>
            <a:r>
              <a:rPr lang="fa-IR" sz="4000" b="1" dirty="0" smtClean="0">
                <a:solidFill>
                  <a:schemeClr val="bg1">
                    <a:lumMod val="90000"/>
                    <a:lumOff val="10000"/>
                  </a:schemeClr>
                </a:solidFill>
                <a:cs typeface="B Nazanin" pitchFamily="2" charset="-78"/>
              </a:rPr>
              <a:t>قیمت </a:t>
            </a:r>
            <a:r>
              <a:rPr lang="fa-IR" sz="4000" b="1" dirty="0">
                <a:solidFill>
                  <a:schemeClr val="bg1">
                    <a:lumMod val="90000"/>
                    <a:lumOff val="10000"/>
                  </a:schemeClr>
                </a:solidFill>
                <a:cs typeface="B Nazanin" pitchFamily="2" charset="-78"/>
              </a:rPr>
              <a:t>کالا </a:t>
            </a:r>
            <a:r>
              <a:rPr lang="fa-IR" sz="4000" b="1" dirty="0" smtClean="0">
                <a:solidFill>
                  <a:schemeClr val="bg1">
                    <a:lumMod val="90000"/>
                    <a:lumOff val="10000"/>
                  </a:schemeClr>
                </a:solidFill>
                <a:cs typeface="B Nazanin" pitchFamily="2" charset="-78"/>
              </a:rPr>
              <a:t> </a:t>
            </a:r>
            <a:r>
              <a:rPr lang="fa-IR" sz="4000" b="1" dirty="0">
                <a:solidFill>
                  <a:schemeClr val="bg1">
                    <a:lumMod val="90000"/>
                    <a:lumOff val="10000"/>
                  </a:schemeClr>
                </a:solidFill>
                <a:cs typeface="B Nazanin" pitchFamily="2" charset="-78"/>
              </a:rPr>
              <a:t>×  مقدار فروش </a:t>
            </a:r>
            <a:r>
              <a:rPr lang="fa-IR" sz="4000" b="1" dirty="0" smtClean="0">
                <a:solidFill>
                  <a:schemeClr val="bg1">
                    <a:lumMod val="90000"/>
                    <a:lumOff val="10000"/>
                  </a:schemeClr>
                </a:solidFill>
                <a:cs typeface="B Nazanin" pitchFamily="2" charset="-78"/>
              </a:rPr>
              <a:t>=  </a:t>
            </a:r>
            <a:r>
              <a:rPr lang="fa-IR" sz="4000" b="1" dirty="0">
                <a:solidFill>
                  <a:schemeClr val="bg1">
                    <a:lumMod val="90000"/>
                    <a:lumOff val="10000"/>
                  </a:schemeClr>
                </a:solidFill>
                <a:cs typeface="B Nazanin" pitchFamily="2" charset="-78"/>
              </a:rPr>
              <a:t>درآمد </a:t>
            </a:r>
            <a:r>
              <a:rPr lang="fa-IR" sz="4000" b="1" dirty="0" smtClean="0">
                <a:solidFill>
                  <a:schemeClr val="bg1">
                    <a:lumMod val="90000"/>
                    <a:lumOff val="10000"/>
                  </a:schemeClr>
                </a:solidFill>
                <a:cs typeface="B Nazanin" pitchFamily="2" charset="-78"/>
              </a:rPr>
              <a:t>کل</a:t>
            </a:r>
          </a:p>
          <a:p>
            <a:pPr marL="0" indent="0" algn="ctr" eaLnBrk="1" hangingPunct="1">
              <a:lnSpc>
                <a:spcPct val="150000"/>
              </a:lnSpc>
              <a:buNone/>
            </a:pPr>
            <a:r>
              <a:rPr lang="en-US" sz="4800" b="1" dirty="0" smtClean="0">
                <a:solidFill>
                  <a:schemeClr val="bg2"/>
                </a:solidFill>
                <a:latin typeface="Times New Roman" panose="02020603050405020304" pitchFamily="18" charset="0"/>
                <a:cs typeface="Times New Roman" panose="02020603050405020304" pitchFamily="18" charset="0"/>
              </a:rPr>
              <a:t>TR = </a:t>
            </a:r>
            <a:r>
              <a:rPr lang="en-US" sz="4800" b="1" dirty="0">
                <a:solidFill>
                  <a:schemeClr val="bg2"/>
                </a:solidFill>
                <a:latin typeface="Times New Roman" panose="02020603050405020304" pitchFamily="18" charset="0"/>
                <a:cs typeface="Times New Roman" panose="02020603050405020304" pitchFamily="18" charset="0"/>
              </a:rPr>
              <a:t>Q . </a:t>
            </a:r>
            <a:r>
              <a:rPr lang="en-US" sz="4800" b="1" dirty="0" smtClean="0">
                <a:solidFill>
                  <a:schemeClr val="bg2"/>
                </a:solidFill>
                <a:latin typeface="Times New Roman" panose="02020603050405020304" pitchFamily="18" charset="0"/>
                <a:cs typeface="Times New Roman" panose="02020603050405020304" pitchFamily="18" charset="0"/>
              </a:rPr>
              <a:t>P</a:t>
            </a:r>
            <a:endParaRPr lang="fa-IR" sz="4800" b="1" dirty="0" smtClean="0">
              <a:solidFill>
                <a:schemeClr val="bg2"/>
              </a:solidFill>
              <a:latin typeface="Times New Roman" panose="02020603050405020304" pitchFamily="18" charset="0"/>
              <a:cs typeface="Times New Roman" panose="02020603050405020304" pitchFamily="18" charset="0"/>
            </a:endParaRPr>
          </a:p>
        </p:txBody>
      </p:sp>
      <p:sp>
        <p:nvSpPr>
          <p:cNvPr id="6" name="Rounded Rectangular Callout 5"/>
          <p:cNvSpPr/>
          <p:nvPr/>
        </p:nvSpPr>
        <p:spPr bwMode="auto">
          <a:xfrm>
            <a:off x="107504" y="4149080"/>
            <a:ext cx="3168352" cy="525794"/>
          </a:xfrm>
          <a:prstGeom prst="wedgeRoundRectCallout">
            <a:avLst>
              <a:gd name="adj1" fmla="val 23330"/>
              <a:gd name="adj2" fmla="val -88947"/>
              <a:gd name="adj3" fmla="val 16667"/>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fa-IR" sz="2400" b="1" dirty="0">
                <a:solidFill>
                  <a:srgbClr val="000000"/>
                </a:solidFill>
                <a:cs typeface="B Nazanin" pitchFamily="2" charset="-78"/>
              </a:rPr>
              <a:t>درصد افزایش در قیمت کالا </a:t>
            </a:r>
            <a:endParaRPr kumimoji="0" lang="en-US" sz="2400" b="0" i="0" u="none" strike="noStrike" cap="none" normalizeH="0" baseline="0" dirty="0" smtClean="0">
              <a:ln>
                <a:noFill/>
              </a:ln>
              <a:solidFill>
                <a:srgbClr val="000000"/>
              </a:solidFill>
              <a:effectLst/>
            </a:endParaRPr>
          </a:p>
        </p:txBody>
      </p:sp>
      <p:sp>
        <p:nvSpPr>
          <p:cNvPr id="7" name="Rounded Rectangular Callout 6"/>
          <p:cNvSpPr/>
          <p:nvPr/>
        </p:nvSpPr>
        <p:spPr bwMode="auto">
          <a:xfrm>
            <a:off x="1043608" y="4772442"/>
            <a:ext cx="4032448" cy="525794"/>
          </a:xfrm>
          <a:prstGeom prst="wedgeRoundRectCallout">
            <a:avLst>
              <a:gd name="adj1" fmla="val 29580"/>
              <a:gd name="adj2" fmla="val -171760"/>
              <a:gd name="adj3" fmla="val 16667"/>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fa-IR" sz="2400" b="1" dirty="0">
                <a:solidFill>
                  <a:srgbClr val="000000"/>
                </a:solidFill>
                <a:cs typeface="B Nazanin" pitchFamily="2" charset="-78"/>
              </a:rPr>
              <a:t>درصد کاهش در مقدار تقاضای کالا</a:t>
            </a:r>
            <a:endParaRPr kumimoji="0" lang="en-US" sz="2400" b="0" i="0" u="none" strike="noStrike" cap="none" normalizeH="0" baseline="0" dirty="0" smtClean="0">
              <a:ln>
                <a:noFill/>
              </a:ln>
              <a:solidFill>
                <a:srgbClr val="000000"/>
              </a:solidFill>
              <a:effectLst/>
            </a:endParaRPr>
          </a:p>
        </p:txBody>
      </p:sp>
      <p:sp>
        <p:nvSpPr>
          <p:cNvPr id="8" name="Rounded Rectangular Callout 7"/>
          <p:cNvSpPr/>
          <p:nvPr/>
        </p:nvSpPr>
        <p:spPr bwMode="auto">
          <a:xfrm>
            <a:off x="107504" y="5445224"/>
            <a:ext cx="8989799" cy="1412776"/>
          </a:xfrm>
          <a:prstGeom prst="wedgeRoundRectCallout">
            <a:avLst>
              <a:gd name="adj1" fmla="val 26997"/>
              <a:gd name="adj2" fmla="val -157165"/>
              <a:gd name="adj3" fmla="val 16667"/>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150000"/>
              </a:lnSpc>
            </a:pPr>
            <a:r>
              <a:rPr lang="fa-IR" sz="3200" b="1" dirty="0" smtClean="0">
                <a:solidFill>
                  <a:srgbClr val="000000"/>
                </a:solidFill>
                <a:cs typeface="B Nazanin" pitchFamily="2" charset="-78"/>
              </a:rPr>
              <a:t>تقاضای </a:t>
            </a:r>
            <a:r>
              <a:rPr lang="fa-IR" sz="3200" b="1" dirty="0">
                <a:solidFill>
                  <a:srgbClr val="000000"/>
                </a:solidFill>
                <a:cs typeface="B Nazanin" pitchFamily="2" charset="-78"/>
              </a:rPr>
              <a:t>کالای مزبور </a:t>
            </a:r>
            <a:r>
              <a:rPr lang="fa-IR" sz="3200" b="1" dirty="0">
                <a:solidFill>
                  <a:srgbClr val="FFFF00"/>
                </a:solidFill>
                <a:cs typeface="B Nazanin" pitchFamily="2" charset="-78"/>
              </a:rPr>
              <a:t>کم کشش </a:t>
            </a:r>
            <a:r>
              <a:rPr lang="fa-IR" sz="3200" b="1" dirty="0">
                <a:solidFill>
                  <a:srgbClr val="000000"/>
                </a:solidFill>
                <a:cs typeface="B Nazanin" pitchFamily="2" charset="-78"/>
              </a:rPr>
              <a:t>است(مانند نان </a:t>
            </a:r>
            <a:r>
              <a:rPr lang="fa-IR" sz="3200" b="1" dirty="0" smtClean="0">
                <a:solidFill>
                  <a:srgbClr val="000000"/>
                </a:solidFill>
                <a:cs typeface="B Nazanin" pitchFamily="2" charset="-78"/>
              </a:rPr>
              <a:t>و</a:t>
            </a:r>
            <a:r>
              <a:rPr lang="en-US" sz="3200" b="1" dirty="0" smtClean="0">
                <a:solidFill>
                  <a:srgbClr val="000000"/>
                </a:solidFill>
                <a:cs typeface="B Nazanin" pitchFamily="2" charset="-78"/>
              </a:rPr>
              <a:t> </a:t>
            </a:r>
            <a:r>
              <a:rPr lang="fa-IR" sz="3200" b="1" dirty="0" smtClean="0">
                <a:solidFill>
                  <a:srgbClr val="000000"/>
                </a:solidFill>
                <a:cs typeface="B Nazanin" pitchFamily="2" charset="-78"/>
              </a:rPr>
              <a:t>انرژی) </a:t>
            </a:r>
            <a:r>
              <a:rPr lang="fa-IR" sz="3200" b="1" dirty="0">
                <a:solidFill>
                  <a:srgbClr val="000000"/>
                </a:solidFill>
                <a:cs typeface="B Nazanin" pitchFamily="2" charset="-78"/>
              </a:rPr>
              <a:t>و در این صورت درآمد کل افزایش خواهد یافت.</a:t>
            </a:r>
          </a:p>
        </p:txBody>
      </p:sp>
      <p:sp>
        <p:nvSpPr>
          <p:cNvPr id="9" name="Rectangle 3"/>
          <p:cNvSpPr txBox="1">
            <a:spLocks noChangeArrowheads="1"/>
          </p:cNvSpPr>
          <p:nvPr/>
        </p:nvSpPr>
        <p:spPr bwMode="auto">
          <a:xfrm>
            <a:off x="-252536" y="2780928"/>
            <a:ext cx="9144000" cy="1692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marL="0" indent="0" algn="ctr" eaLnBrk="1" hangingPunct="1">
              <a:lnSpc>
                <a:spcPct val="150000"/>
              </a:lnSpc>
              <a:buNone/>
            </a:pPr>
            <a:r>
              <a:rPr lang="fa-IR" sz="4800" b="1" kern="0" dirty="0">
                <a:solidFill>
                  <a:srgbClr val="FF0000"/>
                </a:solidFill>
                <a:latin typeface="Times New Roman" panose="02020603050405020304" pitchFamily="18" charset="0"/>
                <a:cs typeface="Times New Roman" panose="02020603050405020304" pitchFamily="18" charset="0"/>
              </a:rPr>
              <a:t>↑ </a:t>
            </a:r>
            <a:r>
              <a:rPr lang="en-US" sz="4800" b="1" kern="0" dirty="0" smtClean="0">
                <a:solidFill>
                  <a:srgbClr val="FF0000"/>
                </a:solidFill>
                <a:latin typeface="Times New Roman" panose="02020603050405020304" pitchFamily="18" charset="0"/>
                <a:cs typeface="Times New Roman" panose="02020603050405020304" pitchFamily="18" charset="0"/>
              </a:rPr>
              <a:t>TR</a:t>
            </a:r>
            <a:r>
              <a:rPr lang="fa-IR" sz="4800" b="1" kern="0" dirty="0" smtClean="0">
                <a:solidFill>
                  <a:srgbClr val="FF0000"/>
                </a:solidFill>
                <a:latin typeface="Times New Roman" panose="02020603050405020304" pitchFamily="18" charset="0"/>
                <a:cs typeface="Times New Roman" panose="02020603050405020304" pitchFamily="18" charset="0"/>
              </a:rPr>
              <a:t>  </a:t>
            </a:r>
            <a:r>
              <a:rPr lang="fa-IR" sz="5400" b="1" kern="0" dirty="0" smtClean="0">
                <a:solidFill>
                  <a:srgbClr val="FF0000"/>
                </a:solidFill>
                <a:latin typeface="Times New Roman" panose="02020603050405020304" pitchFamily="18" charset="0"/>
                <a:cs typeface="Times New Roman" panose="02020603050405020304" pitchFamily="18" charset="0"/>
              </a:rPr>
              <a:t>→  </a:t>
            </a:r>
            <a:r>
              <a:rPr lang="en-US" sz="4800" b="1" kern="0" dirty="0" smtClean="0">
                <a:solidFill>
                  <a:srgbClr val="FF0000"/>
                </a:solidFill>
                <a:latin typeface="Times New Roman" panose="02020603050405020304" pitchFamily="18" charset="0"/>
                <a:cs typeface="Times New Roman" panose="02020603050405020304" pitchFamily="18" charset="0"/>
              </a:rPr>
              <a:t>Q↓</a:t>
            </a:r>
            <a:r>
              <a:rPr lang="fa-IR" sz="4800" b="1" kern="0" dirty="0" smtClean="0">
                <a:solidFill>
                  <a:srgbClr val="FF0000"/>
                </a:solidFill>
                <a:latin typeface="Times New Roman" panose="02020603050405020304" pitchFamily="18" charset="0"/>
                <a:cs typeface="Times New Roman" panose="02020603050405020304" pitchFamily="18" charset="0"/>
              </a:rPr>
              <a:t> ٪  &gt;  ↑ </a:t>
            </a:r>
            <a:r>
              <a:rPr lang="en-US" sz="4800" b="1" kern="0" dirty="0" smtClean="0">
                <a:solidFill>
                  <a:srgbClr val="FF0000"/>
                </a:solidFill>
                <a:latin typeface="Times New Roman" panose="02020603050405020304" pitchFamily="18" charset="0"/>
                <a:cs typeface="Times New Roman" panose="02020603050405020304" pitchFamily="18" charset="0"/>
              </a:rPr>
              <a:t>P</a:t>
            </a:r>
            <a:r>
              <a:rPr lang="fa-IR" sz="4800" b="1" kern="0" dirty="0" smtClean="0">
                <a:solidFill>
                  <a:srgbClr val="FF0000"/>
                </a:solidFill>
                <a:latin typeface="Times New Roman" panose="02020603050405020304" pitchFamily="18" charset="0"/>
                <a:cs typeface="Times New Roman" panose="02020603050405020304" pitchFamily="18" charset="0"/>
              </a:rPr>
              <a:t>٪ </a:t>
            </a:r>
            <a:r>
              <a:rPr lang="fa-IR" sz="4800" b="1" kern="0" dirty="0" smtClean="0">
                <a:solidFill>
                  <a:srgbClr val="FFFFFF"/>
                </a:solidFill>
                <a:cs typeface="B Nazanin" pitchFamily="2" charset="-78"/>
              </a:rPr>
              <a:t>اگر</a:t>
            </a:r>
            <a:endParaRPr lang="en-US" sz="4800" b="1" kern="0" dirty="0">
              <a:solidFill>
                <a:srgbClr val="FFFFFF"/>
              </a:solidFill>
              <a:cs typeface="B Nazanin" pitchFamily="2" charset="-78"/>
            </a:endParaRPr>
          </a:p>
        </p:txBody>
      </p:sp>
    </p:spTree>
    <p:extLst>
      <p:ext uri="{BB962C8B-B14F-4D97-AF65-F5344CB8AC3E}">
        <p14:creationId xmlns:p14="http://schemas.microsoft.com/office/powerpoint/2010/main" val="151506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99392"/>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و درآمد </a:t>
            </a:r>
            <a:r>
              <a:rPr lang="fa-IR" sz="4800" b="1" dirty="0" smtClean="0">
                <a:solidFill>
                  <a:srgbClr val="FF0000"/>
                </a:solidFill>
                <a:latin typeface="+mn-lt"/>
                <a:ea typeface="+mn-ea"/>
                <a:cs typeface="B Nazanin" pitchFamily="2" charset="-78"/>
              </a:rPr>
              <a:t>کل </a:t>
            </a:r>
            <a:endParaRPr lang="en-US" sz="4800" b="1" dirty="0">
              <a:solidFill>
                <a:srgbClr val="FF0000"/>
              </a:solidFill>
              <a:latin typeface="+mn-lt"/>
              <a:ea typeface="+mn-ea"/>
              <a:cs typeface="B Nazanin" pitchFamily="2" charset="-78"/>
            </a:endParaRPr>
          </a:p>
        </p:txBody>
      </p:sp>
      <p:sp>
        <p:nvSpPr>
          <p:cNvPr id="195587" name="Rectangle 3"/>
          <p:cNvSpPr>
            <a:spLocks noGrp="1" noChangeArrowheads="1"/>
          </p:cNvSpPr>
          <p:nvPr>
            <p:ph idx="1"/>
          </p:nvPr>
        </p:nvSpPr>
        <p:spPr>
          <a:xfrm>
            <a:off x="0" y="548680"/>
            <a:ext cx="9144000" cy="2372297"/>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150000"/>
              </a:lnSpc>
              <a:buNone/>
            </a:pPr>
            <a:r>
              <a:rPr lang="fa-IR" sz="4000" b="1" dirty="0">
                <a:solidFill>
                  <a:schemeClr val="bg1">
                    <a:lumMod val="90000"/>
                    <a:lumOff val="10000"/>
                  </a:schemeClr>
                </a:solidFill>
                <a:cs typeface="B Nazanin" pitchFamily="2" charset="-78"/>
              </a:rPr>
              <a:t>قیمت کالا  ×  مقدار فروش =  درآمد کل</a:t>
            </a:r>
          </a:p>
          <a:p>
            <a:pPr marL="0" indent="0" algn="ctr" eaLnBrk="1" hangingPunct="1">
              <a:lnSpc>
                <a:spcPct val="150000"/>
              </a:lnSpc>
              <a:buNone/>
            </a:pPr>
            <a:r>
              <a:rPr lang="en-US" sz="4800" b="1" dirty="0">
                <a:solidFill>
                  <a:schemeClr val="bg2"/>
                </a:solidFill>
                <a:latin typeface="Times New Roman" panose="02020603050405020304" pitchFamily="18" charset="0"/>
                <a:cs typeface="Times New Roman" panose="02020603050405020304" pitchFamily="18" charset="0"/>
              </a:rPr>
              <a:t>TR = Q . P</a:t>
            </a:r>
            <a:endParaRPr lang="fa-IR" sz="4800" b="1" dirty="0">
              <a:solidFill>
                <a:schemeClr val="bg2"/>
              </a:solidFill>
              <a:latin typeface="Times New Roman" panose="02020603050405020304" pitchFamily="18" charset="0"/>
              <a:cs typeface="Times New Roman" panose="02020603050405020304" pitchFamily="18" charset="0"/>
            </a:endParaRPr>
          </a:p>
        </p:txBody>
      </p:sp>
      <p:sp>
        <p:nvSpPr>
          <p:cNvPr id="6" name="Rounded Rectangular Callout 5"/>
          <p:cNvSpPr/>
          <p:nvPr/>
        </p:nvSpPr>
        <p:spPr bwMode="auto">
          <a:xfrm>
            <a:off x="107504" y="4149080"/>
            <a:ext cx="3168352" cy="525794"/>
          </a:xfrm>
          <a:prstGeom prst="wedgeRoundRectCallout">
            <a:avLst>
              <a:gd name="adj1" fmla="val 23330"/>
              <a:gd name="adj2" fmla="val -88947"/>
              <a:gd name="adj3" fmla="val 16667"/>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fa-IR" sz="2400" b="1" dirty="0">
                <a:solidFill>
                  <a:srgbClr val="000000"/>
                </a:solidFill>
                <a:cs typeface="B Nazanin" pitchFamily="2" charset="-78"/>
              </a:rPr>
              <a:t>درصد افزایش در قیمت کالا </a:t>
            </a:r>
            <a:endParaRPr kumimoji="0" lang="en-US" sz="2400" b="0" i="0" u="none" strike="noStrike" cap="none" normalizeH="0" baseline="0" dirty="0" smtClean="0">
              <a:ln>
                <a:noFill/>
              </a:ln>
              <a:solidFill>
                <a:srgbClr val="000000"/>
              </a:solidFill>
              <a:effectLst/>
            </a:endParaRPr>
          </a:p>
        </p:txBody>
      </p:sp>
      <p:sp>
        <p:nvSpPr>
          <p:cNvPr id="7" name="Rounded Rectangular Callout 6"/>
          <p:cNvSpPr/>
          <p:nvPr/>
        </p:nvSpPr>
        <p:spPr bwMode="auto">
          <a:xfrm>
            <a:off x="1043608" y="4772442"/>
            <a:ext cx="4032448" cy="525794"/>
          </a:xfrm>
          <a:prstGeom prst="wedgeRoundRectCallout">
            <a:avLst>
              <a:gd name="adj1" fmla="val 29580"/>
              <a:gd name="adj2" fmla="val -171760"/>
              <a:gd name="adj3" fmla="val 16667"/>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fa-IR" sz="2400" b="1" dirty="0">
                <a:solidFill>
                  <a:srgbClr val="000000"/>
                </a:solidFill>
                <a:cs typeface="B Nazanin" pitchFamily="2" charset="-78"/>
              </a:rPr>
              <a:t>درصد کاهش در مقدار تقاضای کالا</a:t>
            </a:r>
            <a:endParaRPr kumimoji="0" lang="en-US" sz="2400" b="0" i="0" u="none" strike="noStrike" cap="none" normalizeH="0" baseline="0" dirty="0" smtClean="0">
              <a:ln>
                <a:noFill/>
              </a:ln>
              <a:solidFill>
                <a:srgbClr val="000000"/>
              </a:solidFill>
              <a:effectLst/>
            </a:endParaRPr>
          </a:p>
        </p:txBody>
      </p:sp>
      <p:sp>
        <p:nvSpPr>
          <p:cNvPr id="8" name="Rounded Rectangular Callout 7"/>
          <p:cNvSpPr/>
          <p:nvPr/>
        </p:nvSpPr>
        <p:spPr bwMode="auto">
          <a:xfrm>
            <a:off x="107504" y="5445224"/>
            <a:ext cx="8989799" cy="1412776"/>
          </a:xfrm>
          <a:prstGeom prst="wedgeRoundRectCallout">
            <a:avLst>
              <a:gd name="adj1" fmla="val 26997"/>
              <a:gd name="adj2" fmla="val -157165"/>
              <a:gd name="adj3" fmla="val 16667"/>
            </a:avLst>
          </a:prstGeom>
          <a:noFill/>
          <a:ln w="28575" cap="flat" cmpd="sng" algn="ctr">
            <a:solidFill>
              <a:srgbClr val="00206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nSpc>
                <a:spcPct val="150000"/>
              </a:lnSpc>
            </a:pPr>
            <a:r>
              <a:rPr lang="fa-IR" sz="3200" b="1" dirty="0">
                <a:solidFill>
                  <a:srgbClr val="000000"/>
                </a:solidFill>
                <a:cs typeface="B Nazanin" pitchFamily="2" charset="-78"/>
              </a:rPr>
              <a:t>تقاضای کالای مزبور </a:t>
            </a:r>
            <a:r>
              <a:rPr lang="fa-IR" sz="3200" b="1" dirty="0">
                <a:solidFill>
                  <a:srgbClr val="FFFF00"/>
                </a:solidFill>
                <a:cs typeface="B Nazanin" pitchFamily="2" charset="-78"/>
              </a:rPr>
              <a:t>کشش پذیر </a:t>
            </a:r>
            <a:r>
              <a:rPr lang="fa-IR" sz="3200" b="1" dirty="0">
                <a:solidFill>
                  <a:srgbClr val="000000"/>
                </a:solidFill>
                <a:cs typeface="B Nazanin" pitchFamily="2" charset="-78"/>
              </a:rPr>
              <a:t>است(مانند هندوانه یا هر کالای غیر ضروری) و در این صورت درآمد کل کاهش خواهد یافت. </a:t>
            </a:r>
          </a:p>
        </p:txBody>
      </p:sp>
      <p:sp>
        <p:nvSpPr>
          <p:cNvPr id="9" name="Rectangle 3"/>
          <p:cNvSpPr txBox="1">
            <a:spLocks noChangeArrowheads="1"/>
          </p:cNvSpPr>
          <p:nvPr/>
        </p:nvSpPr>
        <p:spPr bwMode="auto">
          <a:xfrm>
            <a:off x="-252536" y="2780928"/>
            <a:ext cx="9144000" cy="16921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marL="0" indent="0" algn="ctr" eaLnBrk="1" hangingPunct="1">
              <a:lnSpc>
                <a:spcPct val="150000"/>
              </a:lnSpc>
              <a:buNone/>
            </a:pPr>
            <a:r>
              <a:rPr lang="en-US" sz="4800" b="1" kern="0" dirty="0">
                <a:solidFill>
                  <a:srgbClr val="FF0000"/>
                </a:solidFill>
                <a:latin typeface="Times New Roman" panose="02020603050405020304" pitchFamily="18" charset="0"/>
                <a:cs typeface="Times New Roman" panose="02020603050405020304" pitchFamily="18" charset="0"/>
              </a:rPr>
              <a:t>↓</a:t>
            </a:r>
            <a:r>
              <a:rPr lang="fa-IR" sz="4800" b="1" kern="0" dirty="0" smtClean="0">
                <a:solidFill>
                  <a:srgbClr val="FF0000"/>
                </a:solidFill>
                <a:latin typeface="Times New Roman" panose="02020603050405020304" pitchFamily="18" charset="0"/>
                <a:cs typeface="Times New Roman" panose="02020603050405020304" pitchFamily="18" charset="0"/>
              </a:rPr>
              <a:t> </a:t>
            </a:r>
            <a:r>
              <a:rPr lang="en-US" sz="4800" b="1" kern="0" dirty="0" smtClean="0">
                <a:solidFill>
                  <a:srgbClr val="FF0000"/>
                </a:solidFill>
                <a:latin typeface="Times New Roman" panose="02020603050405020304" pitchFamily="18" charset="0"/>
                <a:cs typeface="Times New Roman" panose="02020603050405020304" pitchFamily="18" charset="0"/>
              </a:rPr>
              <a:t>TR</a:t>
            </a:r>
            <a:r>
              <a:rPr lang="fa-IR" sz="4800" b="1" kern="0" dirty="0" smtClean="0">
                <a:solidFill>
                  <a:srgbClr val="FF0000"/>
                </a:solidFill>
                <a:latin typeface="Times New Roman" panose="02020603050405020304" pitchFamily="18" charset="0"/>
                <a:cs typeface="Times New Roman" panose="02020603050405020304" pitchFamily="18" charset="0"/>
              </a:rPr>
              <a:t>  </a:t>
            </a:r>
            <a:r>
              <a:rPr lang="fa-IR" sz="5400" b="1" kern="0" dirty="0" smtClean="0">
                <a:solidFill>
                  <a:srgbClr val="FF0000"/>
                </a:solidFill>
                <a:latin typeface="Times New Roman" panose="02020603050405020304" pitchFamily="18" charset="0"/>
                <a:cs typeface="Times New Roman" panose="02020603050405020304" pitchFamily="18" charset="0"/>
              </a:rPr>
              <a:t>→  </a:t>
            </a:r>
            <a:r>
              <a:rPr lang="en-US" sz="4800" b="1" kern="0" dirty="0" smtClean="0">
                <a:solidFill>
                  <a:srgbClr val="FF0000"/>
                </a:solidFill>
                <a:latin typeface="Times New Roman" panose="02020603050405020304" pitchFamily="18" charset="0"/>
                <a:cs typeface="Times New Roman" panose="02020603050405020304" pitchFamily="18" charset="0"/>
              </a:rPr>
              <a:t>Q↓</a:t>
            </a:r>
            <a:r>
              <a:rPr lang="fa-IR" sz="4800" b="1" kern="0" dirty="0" smtClean="0">
                <a:solidFill>
                  <a:srgbClr val="FF0000"/>
                </a:solidFill>
                <a:latin typeface="Times New Roman" panose="02020603050405020304" pitchFamily="18" charset="0"/>
                <a:cs typeface="Times New Roman" panose="02020603050405020304" pitchFamily="18" charset="0"/>
              </a:rPr>
              <a:t> ٪  &lt;  ↑ </a:t>
            </a:r>
            <a:r>
              <a:rPr lang="en-US" sz="4800" b="1" kern="0" dirty="0" smtClean="0">
                <a:solidFill>
                  <a:srgbClr val="FF0000"/>
                </a:solidFill>
                <a:latin typeface="Times New Roman" panose="02020603050405020304" pitchFamily="18" charset="0"/>
                <a:cs typeface="Times New Roman" panose="02020603050405020304" pitchFamily="18" charset="0"/>
              </a:rPr>
              <a:t>P</a:t>
            </a:r>
            <a:r>
              <a:rPr lang="fa-IR" sz="4800" b="1" kern="0" dirty="0" smtClean="0">
                <a:solidFill>
                  <a:srgbClr val="FF0000"/>
                </a:solidFill>
                <a:latin typeface="Times New Roman" panose="02020603050405020304" pitchFamily="18" charset="0"/>
                <a:cs typeface="Times New Roman" panose="02020603050405020304" pitchFamily="18" charset="0"/>
              </a:rPr>
              <a:t>٪ </a:t>
            </a:r>
            <a:r>
              <a:rPr lang="fa-IR" sz="4800" b="1" kern="0" dirty="0" smtClean="0">
                <a:solidFill>
                  <a:srgbClr val="FFFFFF"/>
                </a:solidFill>
                <a:cs typeface="B Nazanin" pitchFamily="2" charset="-78"/>
              </a:rPr>
              <a:t>اگر</a:t>
            </a:r>
            <a:endParaRPr lang="en-US" sz="4800" b="1" kern="0" dirty="0">
              <a:solidFill>
                <a:srgbClr val="FFFFFF"/>
              </a:solidFill>
              <a:cs typeface="B Nazanin" pitchFamily="2" charset="-78"/>
            </a:endParaRPr>
          </a:p>
        </p:txBody>
      </p:sp>
    </p:spTree>
    <p:extLst>
      <p:ext uri="{BB962C8B-B14F-4D97-AF65-F5344CB8AC3E}">
        <p14:creationId xmlns:p14="http://schemas.microsoft.com/office/powerpoint/2010/main" val="652962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457200" y="-171400"/>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عوامل موثر در کشش تقاضا:</a:t>
            </a:r>
            <a:endParaRPr lang="en-US" sz="4800" b="1" dirty="0">
              <a:solidFill>
                <a:srgbClr val="FF0000"/>
              </a:solidFill>
              <a:latin typeface="+mn-lt"/>
              <a:ea typeface="+mn-ea"/>
              <a:cs typeface="B Nazanin" pitchFamily="2" charset="-78"/>
            </a:endParaRPr>
          </a:p>
        </p:txBody>
      </p:sp>
      <p:sp>
        <p:nvSpPr>
          <p:cNvPr id="198659" name="Rectangle 3"/>
          <p:cNvSpPr>
            <a:spLocks noGrp="1" noChangeArrowheads="1"/>
          </p:cNvSpPr>
          <p:nvPr>
            <p:ph idx="1"/>
          </p:nvPr>
        </p:nvSpPr>
        <p:spPr>
          <a:xfrm>
            <a:off x="205680" y="986507"/>
            <a:ext cx="8686800" cy="4530725"/>
          </a:xfrm>
        </p:spPr>
        <p:txBody>
          <a:bodyPr/>
          <a:lstStyle/>
          <a:p>
            <a:pPr algn="just" eaLnBrk="1" hangingPunct="1">
              <a:buFont typeface="Wingdings" pitchFamily="2" charset="2"/>
              <a:buNone/>
              <a:defRPr/>
            </a:pPr>
            <a:r>
              <a:rPr lang="fa-IR" sz="4000" b="1" dirty="0">
                <a:solidFill>
                  <a:srgbClr val="FFFF00"/>
                </a:solidFill>
                <a:cs typeface="B Nazanin" pitchFamily="2" charset="-78"/>
              </a:rPr>
              <a:t>1- دسترسی به کالای </a:t>
            </a:r>
            <a:r>
              <a:rPr lang="fa-IR" sz="4000" b="1" dirty="0" smtClean="0">
                <a:solidFill>
                  <a:srgbClr val="FFFF00"/>
                </a:solidFill>
                <a:cs typeface="B Nazanin" pitchFamily="2" charset="-78"/>
              </a:rPr>
              <a:t>جانشین</a:t>
            </a:r>
            <a:endParaRPr lang="fa-IR" sz="4000" b="1" dirty="0">
              <a:solidFill>
                <a:srgbClr val="FFFF00"/>
              </a:solidFill>
              <a:cs typeface="B Nazanin" pitchFamily="2" charset="-78"/>
            </a:endParaRPr>
          </a:p>
          <a:p>
            <a:pPr marL="366713" indent="-114300" eaLnBrk="1" hangingPunct="1">
              <a:defRPr/>
            </a:pPr>
            <a:r>
              <a:rPr lang="fa-IR" sz="3700" b="1" dirty="0">
                <a:solidFill>
                  <a:srgbClr val="FFFFFF"/>
                </a:solidFill>
                <a:cs typeface="B Nazanin" pitchFamily="2" charset="-78"/>
              </a:rPr>
              <a:t>اگر کالای جانشین در </a:t>
            </a:r>
            <a:r>
              <a:rPr lang="fa-IR" sz="3700" b="1" dirty="0">
                <a:solidFill>
                  <a:schemeClr val="bg1">
                    <a:lumMod val="25000"/>
                    <a:lumOff val="75000"/>
                  </a:schemeClr>
                </a:solidFill>
                <a:cs typeface="B Nazanin" pitchFamily="2" charset="-78"/>
              </a:rPr>
              <a:t>دسترس باشد</a:t>
            </a:r>
            <a:r>
              <a:rPr lang="fa-IR" sz="3700" b="1" dirty="0">
                <a:solidFill>
                  <a:srgbClr val="FFFFFF"/>
                </a:solidFill>
                <a:cs typeface="B Nazanin" pitchFamily="2" charset="-78"/>
              </a:rPr>
              <a:t>، ک</a:t>
            </a:r>
            <a:r>
              <a:rPr lang="fa-IR" sz="3700" b="1" dirty="0">
                <a:solidFill>
                  <a:schemeClr val="tx2">
                    <a:lumMod val="90000"/>
                  </a:schemeClr>
                </a:solidFill>
                <a:cs typeface="B Nazanin" pitchFamily="2" charset="-78"/>
              </a:rPr>
              <a:t>شش قیمتی </a:t>
            </a:r>
            <a:r>
              <a:rPr lang="fa-IR" sz="3700" b="1" dirty="0">
                <a:solidFill>
                  <a:srgbClr val="FFFFFF"/>
                </a:solidFill>
                <a:cs typeface="B Nazanin" pitchFamily="2" charset="-78"/>
              </a:rPr>
              <a:t>تقاضا </a:t>
            </a:r>
            <a:r>
              <a:rPr lang="fa-IR" sz="3700" b="1" dirty="0">
                <a:solidFill>
                  <a:srgbClr val="FF0000"/>
                </a:solidFill>
                <a:cs typeface="B Nazanin" pitchFamily="2" charset="-78"/>
              </a:rPr>
              <a:t>بیشتر</a:t>
            </a:r>
            <a:r>
              <a:rPr lang="fa-IR" sz="3700" b="1" dirty="0">
                <a:solidFill>
                  <a:srgbClr val="FFFFFF"/>
                </a:solidFill>
                <a:cs typeface="B Nazanin" pitchFamily="2" charset="-78"/>
              </a:rPr>
              <a:t> خواهد بود (تغییر </a:t>
            </a:r>
            <a:r>
              <a:rPr lang="fa-IR" sz="3700" b="1" dirty="0" smtClean="0">
                <a:solidFill>
                  <a:srgbClr val="FFFFFF"/>
                </a:solidFill>
                <a:cs typeface="B Nazanin" pitchFamily="2" charset="-78"/>
              </a:rPr>
              <a:t>قیمت، </a:t>
            </a:r>
            <a:r>
              <a:rPr lang="fa-IR" sz="3700" b="1" dirty="0">
                <a:solidFill>
                  <a:srgbClr val="FFFFFF"/>
                </a:solidFill>
                <a:cs typeface="B Nazanin" pitchFamily="2" charset="-78"/>
              </a:rPr>
              <a:t>اثر عمده ای بر مقدار تقاضا دارد) مانند نارنگی وپرتقال. </a:t>
            </a:r>
            <a:endParaRPr lang="fa-IR" sz="3700" b="1" dirty="0" smtClean="0">
              <a:solidFill>
                <a:srgbClr val="FFFFFF"/>
              </a:solidFill>
              <a:cs typeface="B Nazanin" pitchFamily="2" charset="-78"/>
            </a:endParaRPr>
          </a:p>
          <a:p>
            <a:pPr marL="366713" indent="-114300" eaLnBrk="1" hangingPunct="1">
              <a:buFont typeface="Wingdings" pitchFamily="2" charset="2"/>
              <a:buNone/>
              <a:defRPr/>
            </a:pPr>
            <a:r>
              <a:rPr lang="fa-IR" sz="3700" b="1" dirty="0" smtClean="0">
                <a:solidFill>
                  <a:srgbClr val="FFFFFF"/>
                </a:solidFill>
                <a:cs typeface="B Nazanin" pitchFamily="2" charset="-78"/>
              </a:rPr>
              <a:t>زیرا </a:t>
            </a:r>
            <a:r>
              <a:rPr lang="fa-IR" sz="3700" b="1" dirty="0">
                <a:solidFill>
                  <a:srgbClr val="FFFFFF"/>
                </a:solidFill>
                <a:cs typeface="B Nazanin" pitchFamily="2" charset="-78"/>
              </a:rPr>
              <a:t>به محض افزایش قیمت یک کالا، مصرف کنندگان کالای جانشین آن را بجای آن کالا مصرف می نمایند. </a:t>
            </a:r>
          </a:p>
          <a:p>
            <a:pPr marL="366713" indent="-114300" algn="just" eaLnBrk="1" hangingPunct="1">
              <a:defRPr/>
            </a:pPr>
            <a:r>
              <a:rPr lang="fa-IR" sz="3700" b="1" dirty="0">
                <a:solidFill>
                  <a:srgbClr val="FFFFFF"/>
                </a:solidFill>
                <a:cs typeface="B Nazanin" pitchFamily="2" charset="-78"/>
              </a:rPr>
              <a:t>اگر کالای جانشین در </a:t>
            </a:r>
            <a:r>
              <a:rPr lang="fa-IR" sz="3700" b="1" dirty="0">
                <a:solidFill>
                  <a:schemeClr val="bg1">
                    <a:lumMod val="25000"/>
                    <a:lumOff val="75000"/>
                  </a:schemeClr>
                </a:solidFill>
                <a:cs typeface="B Nazanin" pitchFamily="2" charset="-78"/>
              </a:rPr>
              <a:t>دسترس نباشد</a:t>
            </a:r>
            <a:r>
              <a:rPr lang="fa-IR" sz="3700" b="1" dirty="0">
                <a:solidFill>
                  <a:srgbClr val="FFFFFF"/>
                </a:solidFill>
                <a:cs typeface="B Nazanin" pitchFamily="2" charset="-78"/>
              </a:rPr>
              <a:t>، </a:t>
            </a:r>
            <a:r>
              <a:rPr lang="fa-IR" sz="3700" b="1" dirty="0">
                <a:solidFill>
                  <a:schemeClr val="tx2">
                    <a:lumMod val="90000"/>
                  </a:schemeClr>
                </a:solidFill>
                <a:cs typeface="B Nazanin" pitchFamily="2" charset="-78"/>
              </a:rPr>
              <a:t>کشش قیمتی</a:t>
            </a:r>
            <a:r>
              <a:rPr lang="fa-IR" sz="3700" b="1" dirty="0">
                <a:solidFill>
                  <a:srgbClr val="FFFFFF"/>
                </a:solidFill>
                <a:cs typeface="B Nazanin" pitchFamily="2" charset="-78"/>
              </a:rPr>
              <a:t> تقاضا </a:t>
            </a:r>
            <a:r>
              <a:rPr lang="fa-IR" sz="3700" b="1" dirty="0">
                <a:solidFill>
                  <a:srgbClr val="FF0000"/>
                </a:solidFill>
                <a:cs typeface="B Nazanin" pitchFamily="2" charset="-78"/>
              </a:rPr>
              <a:t>کمتر</a:t>
            </a:r>
            <a:r>
              <a:rPr lang="fa-IR" sz="3700" b="1" dirty="0">
                <a:solidFill>
                  <a:srgbClr val="FFFFFF"/>
                </a:solidFill>
                <a:cs typeface="B Nazanin" pitchFamily="2" charset="-78"/>
              </a:rPr>
              <a:t> خواهد بود مانند انسولین. </a:t>
            </a:r>
            <a:endParaRPr lang="en-US" sz="3700" b="1" dirty="0">
              <a:solidFill>
                <a:srgbClr val="FFFFFF"/>
              </a:solidFill>
              <a:cs typeface="B Nazanin" pitchFamily="2" charset="-78"/>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0" y="404813"/>
            <a:ext cx="8964613" cy="6119812"/>
          </a:xfrm>
        </p:spPr>
        <p:txBody>
          <a:bodyPr/>
          <a:lstStyle/>
          <a:p>
            <a:pPr eaLnBrk="1" hangingPunct="1">
              <a:lnSpc>
                <a:spcPct val="150000"/>
              </a:lnSpc>
              <a:buFont typeface="Wingdings" pitchFamily="2" charset="2"/>
              <a:buNone/>
              <a:defRPr/>
            </a:pPr>
            <a:r>
              <a:rPr lang="fa-IR" sz="4400" b="1" dirty="0" smtClean="0">
                <a:cs typeface="B Nazanin" pitchFamily="2" charset="-78"/>
              </a:rPr>
              <a:t>اقتصاد به دو حوزه مهم تقسیم میشود:</a:t>
            </a:r>
          </a:p>
          <a:p>
            <a:pPr eaLnBrk="1" hangingPunct="1">
              <a:lnSpc>
                <a:spcPct val="150000"/>
              </a:lnSpc>
              <a:defRPr/>
            </a:pPr>
            <a:r>
              <a:rPr lang="fa-IR" sz="4400" b="1" dirty="0" smtClean="0">
                <a:solidFill>
                  <a:srgbClr val="FF0000"/>
                </a:solidFill>
                <a:cs typeface="B Nazanin" pitchFamily="2" charset="-78"/>
              </a:rPr>
              <a:t>اقتصادخرد      </a:t>
            </a:r>
            <a:r>
              <a:rPr lang="en-US" sz="4400" b="1" dirty="0" smtClean="0">
                <a:solidFill>
                  <a:srgbClr val="FF0000"/>
                </a:solidFill>
                <a:latin typeface="Times New Roman" panose="02020603050405020304" pitchFamily="18" charset="0"/>
                <a:cs typeface="Times New Roman" panose="02020603050405020304" pitchFamily="18" charset="0"/>
              </a:rPr>
              <a:t>Micro Economics</a:t>
            </a:r>
            <a:endParaRPr lang="fa-IR" sz="4400" b="1" dirty="0" smtClean="0">
              <a:solidFill>
                <a:srgbClr val="FF0000"/>
              </a:solidFill>
              <a:latin typeface="Times New Roman" panose="02020603050405020304" pitchFamily="18" charset="0"/>
              <a:cs typeface="Times New Roman" panose="02020603050405020304" pitchFamily="18" charset="0"/>
            </a:endParaRPr>
          </a:p>
          <a:p>
            <a:pPr eaLnBrk="1" hangingPunct="1">
              <a:lnSpc>
                <a:spcPct val="150000"/>
              </a:lnSpc>
              <a:defRPr/>
            </a:pPr>
            <a:r>
              <a:rPr lang="fa-IR" sz="4400" b="1" dirty="0" smtClean="0">
                <a:solidFill>
                  <a:srgbClr val="FF0000"/>
                </a:solidFill>
                <a:cs typeface="B Nazanin" pitchFamily="2" charset="-78"/>
              </a:rPr>
              <a:t>اقتصادکلان    </a:t>
            </a:r>
            <a:r>
              <a:rPr lang="en-US" sz="4400" b="1" dirty="0">
                <a:solidFill>
                  <a:srgbClr val="FF0000"/>
                </a:solidFill>
                <a:latin typeface="Times New Roman" panose="02020603050405020304" pitchFamily="18" charset="0"/>
                <a:cs typeface="Times New Roman" panose="02020603050405020304" pitchFamily="18" charset="0"/>
              </a:rPr>
              <a:t>Macro Economics</a:t>
            </a:r>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4" name="Rectangle 4"/>
          <p:cNvSpPr>
            <a:spLocks noGrp="1" noChangeArrowheads="1"/>
          </p:cNvSpPr>
          <p:nvPr>
            <p:ph type="title"/>
          </p:nvPr>
        </p:nvSpPr>
        <p:spPr>
          <a:xfrm>
            <a:off x="457200" y="4462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عوامل موثر در کشش تقاضا:</a:t>
            </a:r>
            <a:endParaRPr lang="en-US" sz="4800" b="1" dirty="0">
              <a:solidFill>
                <a:srgbClr val="FF0000"/>
              </a:solidFill>
              <a:latin typeface="+mn-lt"/>
              <a:ea typeface="+mn-ea"/>
              <a:cs typeface="B Nazanin" pitchFamily="2" charset="-78"/>
            </a:endParaRPr>
          </a:p>
        </p:txBody>
      </p:sp>
      <p:sp>
        <p:nvSpPr>
          <p:cNvPr id="199683" name="Rectangle 3"/>
          <p:cNvSpPr>
            <a:spLocks noGrp="1" noChangeArrowheads="1"/>
          </p:cNvSpPr>
          <p:nvPr>
            <p:ph idx="1"/>
          </p:nvPr>
        </p:nvSpPr>
        <p:spPr>
          <a:xfrm>
            <a:off x="251520" y="1196752"/>
            <a:ext cx="8712968" cy="4530725"/>
          </a:xfrm>
        </p:spPr>
        <p:txBody>
          <a:bodyPr/>
          <a:lstStyle/>
          <a:p>
            <a:pPr marL="0" indent="0" algn="just" eaLnBrk="1" hangingPunct="1">
              <a:buNone/>
              <a:defRPr/>
            </a:pPr>
            <a:r>
              <a:rPr lang="fa-IR" sz="4000" b="1" dirty="0">
                <a:solidFill>
                  <a:srgbClr val="FFFF00"/>
                </a:solidFill>
                <a:cs typeface="B Nazanin" pitchFamily="2" charset="-78"/>
              </a:rPr>
              <a:t>2- اهمیت کالا در سبد مصرفی </a:t>
            </a:r>
            <a:endParaRPr lang="fa-IR" sz="4000" b="1" dirty="0" smtClean="0">
              <a:solidFill>
                <a:srgbClr val="FFFF00"/>
              </a:solidFill>
              <a:cs typeface="B Nazanin" pitchFamily="2" charset="-78"/>
            </a:endParaRPr>
          </a:p>
          <a:p>
            <a:pPr marL="366713" indent="-114300" eaLnBrk="1" hangingPunct="1">
              <a:defRPr/>
            </a:pPr>
            <a:r>
              <a:rPr lang="fa-IR" sz="3700" b="1" dirty="0">
                <a:solidFill>
                  <a:srgbClr val="FFFFFF"/>
                </a:solidFill>
                <a:cs typeface="B Nazanin" pitchFamily="2" charset="-78"/>
              </a:rPr>
              <a:t>اگر کالا سهم </a:t>
            </a:r>
            <a:r>
              <a:rPr lang="fa-IR" sz="3700" b="1" dirty="0">
                <a:solidFill>
                  <a:srgbClr val="FFFF00"/>
                </a:solidFill>
                <a:cs typeface="B Nazanin" pitchFamily="2" charset="-78"/>
              </a:rPr>
              <a:t>بسیار جزئی </a:t>
            </a:r>
            <a:r>
              <a:rPr lang="fa-IR" sz="3700" b="1" dirty="0">
                <a:solidFill>
                  <a:srgbClr val="FFFFFF"/>
                </a:solidFill>
                <a:cs typeface="B Nazanin" pitchFamily="2" charset="-78"/>
              </a:rPr>
              <a:t>از هزینه های مصرف کننده را تشکیل دهد ( وزن و اهمیت کالا در بودجه وی کم باشد) در نتیجه فرد از تغییرات قیمت این کالا تاثیر چندانی نمی </a:t>
            </a:r>
            <a:r>
              <a:rPr lang="fa-IR" sz="3700" b="1" dirty="0" smtClean="0">
                <a:solidFill>
                  <a:srgbClr val="FFFFFF"/>
                </a:solidFill>
                <a:cs typeface="B Nazanin" pitchFamily="2" charset="-78"/>
              </a:rPr>
              <a:t>پذیرد. </a:t>
            </a:r>
            <a:r>
              <a:rPr lang="fa-IR" sz="3700" b="1" dirty="0">
                <a:solidFill>
                  <a:srgbClr val="FFFFFF"/>
                </a:solidFill>
                <a:cs typeface="B Nazanin" pitchFamily="2" charset="-78"/>
              </a:rPr>
              <a:t>دراین صورت تقاضای آن </a:t>
            </a:r>
            <a:r>
              <a:rPr lang="fa-IR" sz="3700" b="1" dirty="0">
                <a:solidFill>
                  <a:srgbClr val="FFFF00"/>
                </a:solidFill>
                <a:cs typeface="B Nazanin" pitchFamily="2" charset="-78"/>
              </a:rPr>
              <a:t>کشش پذیری کمتری </a:t>
            </a:r>
            <a:r>
              <a:rPr lang="fa-IR" sz="3700" b="1" dirty="0">
                <a:solidFill>
                  <a:srgbClr val="FFFFFF"/>
                </a:solidFill>
                <a:cs typeface="B Nazanin" pitchFamily="2" charset="-78"/>
              </a:rPr>
              <a:t>را نشان خواهد داد و برعکس یعنی اگر </a:t>
            </a:r>
            <a:r>
              <a:rPr lang="fa-IR" sz="3700" b="1" dirty="0">
                <a:solidFill>
                  <a:srgbClr val="800000"/>
                </a:solidFill>
                <a:cs typeface="B Nazanin" pitchFamily="2" charset="-78"/>
              </a:rPr>
              <a:t>اهمیت کالا </a:t>
            </a:r>
            <a:r>
              <a:rPr lang="fa-IR" sz="3700" b="1" dirty="0">
                <a:solidFill>
                  <a:srgbClr val="FFFFFF"/>
                </a:solidFill>
                <a:cs typeface="B Nazanin" pitchFamily="2" charset="-78"/>
              </a:rPr>
              <a:t>در بودجه فرد </a:t>
            </a:r>
            <a:r>
              <a:rPr lang="fa-IR" sz="3700" b="1" dirty="0">
                <a:solidFill>
                  <a:srgbClr val="800000"/>
                </a:solidFill>
                <a:cs typeface="B Nazanin" pitchFamily="2" charset="-78"/>
              </a:rPr>
              <a:t>زیاد</a:t>
            </a:r>
            <a:r>
              <a:rPr lang="fa-IR" sz="3700" b="1" dirty="0">
                <a:solidFill>
                  <a:srgbClr val="FFFFFF"/>
                </a:solidFill>
                <a:cs typeface="B Nazanin" pitchFamily="2" charset="-78"/>
              </a:rPr>
              <a:t> باشد </a:t>
            </a:r>
            <a:r>
              <a:rPr lang="fa-IR" sz="3700" b="1" dirty="0">
                <a:solidFill>
                  <a:srgbClr val="800000"/>
                </a:solidFill>
                <a:cs typeface="B Nazanin" pitchFamily="2" charset="-78"/>
              </a:rPr>
              <a:t>کشش پذیری بیشتری </a:t>
            </a:r>
            <a:r>
              <a:rPr lang="fa-IR" sz="3700" b="1" dirty="0">
                <a:solidFill>
                  <a:srgbClr val="FFFFFF"/>
                </a:solidFill>
                <a:cs typeface="B Nazanin" pitchFamily="2" charset="-78"/>
              </a:rPr>
              <a:t>را نشان خواهد داد. </a:t>
            </a:r>
            <a:endParaRPr lang="en-US" sz="3700" b="1" dirty="0">
              <a:solidFill>
                <a:srgbClr val="FFFFFF"/>
              </a:solidFill>
              <a:cs typeface="B Nazanin" pitchFamily="2" charset="-78"/>
            </a:endParaRPr>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8" name="Rectangle 4"/>
          <p:cNvSpPr>
            <a:spLocks noGrp="1" noChangeArrowheads="1"/>
          </p:cNvSpPr>
          <p:nvPr>
            <p:ph type="title"/>
          </p:nvPr>
        </p:nvSpPr>
        <p:spPr>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عوامل موثر در کشش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sp>
        <p:nvSpPr>
          <p:cNvPr id="200707" name="Rectangle 3"/>
          <p:cNvSpPr>
            <a:spLocks noGrp="1" noChangeArrowheads="1"/>
          </p:cNvSpPr>
          <p:nvPr>
            <p:ph idx="1"/>
          </p:nvPr>
        </p:nvSpPr>
        <p:spPr>
          <a:xfrm>
            <a:off x="205680" y="1196752"/>
            <a:ext cx="8686800" cy="4530725"/>
          </a:xfrm>
        </p:spPr>
        <p:txBody>
          <a:bodyPr/>
          <a:lstStyle/>
          <a:p>
            <a:pPr marL="0" indent="0" algn="just" eaLnBrk="1" hangingPunct="1">
              <a:lnSpc>
                <a:spcPct val="150000"/>
              </a:lnSpc>
              <a:buNone/>
              <a:defRPr/>
            </a:pPr>
            <a:r>
              <a:rPr lang="fa-IR" sz="4000" b="1" dirty="0">
                <a:solidFill>
                  <a:srgbClr val="FFFF00"/>
                </a:solidFill>
                <a:cs typeface="B Nazanin" pitchFamily="2" charset="-78"/>
              </a:rPr>
              <a:t>3- </a:t>
            </a:r>
            <a:r>
              <a:rPr lang="fa-IR" sz="4000" b="1" dirty="0" smtClean="0">
                <a:solidFill>
                  <a:srgbClr val="FFFF00"/>
                </a:solidFill>
                <a:cs typeface="B Nazanin" pitchFamily="2" charset="-78"/>
              </a:rPr>
              <a:t>زمان</a:t>
            </a:r>
            <a:endParaRPr lang="fa-IR" sz="4000" b="1" dirty="0">
              <a:solidFill>
                <a:srgbClr val="FFFF00"/>
              </a:solidFill>
              <a:cs typeface="B Nazanin" pitchFamily="2" charset="-78"/>
            </a:endParaRPr>
          </a:p>
          <a:p>
            <a:pPr marL="366713" indent="-114300" eaLnBrk="1" hangingPunct="1">
              <a:lnSpc>
                <a:spcPct val="150000"/>
              </a:lnSpc>
              <a:defRPr/>
            </a:pPr>
            <a:r>
              <a:rPr lang="fa-IR" sz="3700" b="1" dirty="0">
                <a:solidFill>
                  <a:srgbClr val="FFFFFF"/>
                </a:solidFill>
                <a:cs typeface="B Nazanin" pitchFamily="2" charset="-78"/>
              </a:rPr>
              <a:t>گاه در یک دوره زمانی، کشش تقاضا برای کالایی از شرایط </a:t>
            </a:r>
            <a:r>
              <a:rPr lang="fa-IR" sz="3700" b="1" dirty="0">
                <a:solidFill>
                  <a:schemeClr val="tx2">
                    <a:lumMod val="75000"/>
                  </a:schemeClr>
                </a:solidFill>
                <a:cs typeface="B Nazanin" pitchFamily="2" charset="-78"/>
              </a:rPr>
              <a:t>کم کشش </a:t>
            </a:r>
            <a:r>
              <a:rPr lang="fa-IR" sz="3700" b="1" dirty="0">
                <a:solidFill>
                  <a:srgbClr val="FFFFFF"/>
                </a:solidFill>
                <a:cs typeface="B Nazanin" pitchFamily="2" charset="-78"/>
              </a:rPr>
              <a:t>به سمت </a:t>
            </a:r>
            <a:r>
              <a:rPr lang="fa-IR" sz="3700" b="1" dirty="0">
                <a:solidFill>
                  <a:schemeClr val="tx2">
                    <a:lumMod val="75000"/>
                  </a:schemeClr>
                </a:solidFill>
                <a:cs typeface="B Nazanin" pitchFamily="2" charset="-78"/>
              </a:rPr>
              <a:t>کشش پذیری</a:t>
            </a:r>
            <a:r>
              <a:rPr lang="fa-IR" sz="3700" b="1" dirty="0">
                <a:solidFill>
                  <a:srgbClr val="FFFFFF"/>
                </a:solidFill>
                <a:cs typeface="B Nazanin" pitchFamily="2" charset="-78"/>
              </a:rPr>
              <a:t> می رود. </a:t>
            </a:r>
            <a:endParaRPr lang="fa-IR" sz="3700" b="1" dirty="0" smtClean="0">
              <a:solidFill>
                <a:srgbClr val="FFFFFF"/>
              </a:solidFill>
              <a:cs typeface="B Nazanin" pitchFamily="2" charset="-78"/>
            </a:endParaRPr>
          </a:p>
          <a:p>
            <a:pPr marL="252413" indent="0" eaLnBrk="1" hangingPunct="1">
              <a:lnSpc>
                <a:spcPct val="150000"/>
              </a:lnSpc>
              <a:buNone/>
              <a:defRPr/>
            </a:pPr>
            <a:r>
              <a:rPr lang="fa-IR" sz="3700" b="1" dirty="0" smtClean="0">
                <a:solidFill>
                  <a:srgbClr val="FFFFFF"/>
                </a:solidFill>
                <a:cs typeface="B Nazanin" pitchFamily="2" charset="-78"/>
              </a:rPr>
              <a:t>عامل </a:t>
            </a:r>
            <a:r>
              <a:rPr lang="fa-IR" sz="3700" b="1" dirty="0">
                <a:solidFill>
                  <a:srgbClr val="FFFFFF"/>
                </a:solidFill>
                <a:cs typeface="B Nazanin" pitchFamily="2" charset="-78"/>
              </a:rPr>
              <a:t>اساسی در این تغییر به وجود آمدن </a:t>
            </a:r>
            <a:r>
              <a:rPr lang="fa-IR" sz="3700" b="1" dirty="0">
                <a:solidFill>
                  <a:schemeClr val="bg2">
                    <a:lumMod val="20000"/>
                    <a:lumOff val="80000"/>
                  </a:schemeClr>
                </a:solidFill>
                <a:cs typeface="B Nazanin" pitchFamily="2" charset="-78"/>
              </a:rPr>
              <a:t>کالاهای جانشین</a:t>
            </a:r>
            <a:r>
              <a:rPr lang="fa-IR" sz="3700" b="1" dirty="0">
                <a:solidFill>
                  <a:srgbClr val="FFFFFF"/>
                </a:solidFill>
                <a:cs typeface="B Nazanin" pitchFamily="2" charset="-78"/>
              </a:rPr>
              <a:t> برای کالای مورد نظر است. </a:t>
            </a:r>
            <a:endParaRPr lang="en-US" sz="3700" b="1" dirty="0">
              <a:solidFill>
                <a:srgbClr val="FFFFFF"/>
              </a:solidFill>
              <a:cs typeface="B Nazanin" pitchFamily="2" charset="-78"/>
            </a:endParaRPr>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درآمدی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sp>
        <p:nvSpPr>
          <p:cNvPr id="201731" name="Rectangle 3"/>
          <p:cNvSpPr>
            <a:spLocks noGrp="1" noChangeArrowheads="1"/>
          </p:cNvSpPr>
          <p:nvPr>
            <p:ph idx="1"/>
          </p:nvPr>
        </p:nvSpPr>
        <p:spPr>
          <a:xfrm>
            <a:off x="457200" y="1600200"/>
            <a:ext cx="8291264"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just" eaLnBrk="1" hangingPunct="1">
              <a:lnSpc>
                <a:spcPct val="150000"/>
              </a:lnSpc>
              <a:buNone/>
            </a:pPr>
            <a:r>
              <a:rPr lang="fa-IR" sz="4000" b="1" dirty="0">
                <a:solidFill>
                  <a:srgbClr val="FFFFFF"/>
                </a:solidFill>
                <a:cs typeface="B Nazanin" pitchFamily="2" charset="-78"/>
              </a:rPr>
              <a:t>درصد تغییرات در </a:t>
            </a:r>
            <a:r>
              <a:rPr lang="fa-IR" sz="4000" b="1" dirty="0">
                <a:solidFill>
                  <a:srgbClr val="FFFF00"/>
                </a:solidFill>
                <a:cs typeface="B Nazanin" pitchFamily="2" charset="-78"/>
              </a:rPr>
              <a:t>مقدار تقاضای </a:t>
            </a:r>
            <a:r>
              <a:rPr lang="fa-IR" sz="4000" b="1" dirty="0">
                <a:solidFill>
                  <a:srgbClr val="FFFFFF"/>
                </a:solidFill>
                <a:cs typeface="B Nazanin" pitchFamily="2" charset="-78"/>
              </a:rPr>
              <a:t>کالا ناشی از درصد تغییرات در </a:t>
            </a:r>
            <a:r>
              <a:rPr lang="fa-IR" sz="4000" b="1" dirty="0">
                <a:solidFill>
                  <a:srgbClr val="FFFF00"/>
                </a:solidFill>
                <a:cs typeface="B Nazanin" pitchFamily="2" charset="-78"/>
              </a:rPr>
              <a:t>درآمد</a:t>
            </a:r>
            <a:r>
              <a:rPr lang="fa-IR" sz="4000" b="1" dirty="0">
                <a:solidFill>
                  <a:srgbClr val="FFFFFF"/>
                </a:solidFill>
                <a:cs typeface="B Nazanin" pitchFamily="2" charset="-78"/>
              </a:rPr>
              <a:t> مصرف کننده را </a:t>
            </a:r>
            <a:r>
              <a:rPr lang="fa-IR" sz="4000" b="1" dirty="0">
                <a:solidFill>
                  <a:srgbClr val="FF0000"/>
                </a:solidFill>
                <a:cs typeface="B Nazanin" pitchFamily="2" charset="-78"/>
              </a:rPr>
              <a:t>کشش درآمدی </a:t>
            </a:r>
            <a:r>
              <a:rPr lang="fa-IR" sz="4000" b="1" dirty="0">
                <a:solidFill>
                  <a:srgbClr val="FFFFFF"/>
                </a:solidFill>
                <a:cs typeface="B Nazanin" pitchFamily="2" charset="-78"/>
              </a:rPr>
              <a:t>تقاضا گویند. </a:t>
            </a:r>
            <a:endParaRPr lang="en-US" sz="4000" b="1" dirty="0">
              <a:solidFill>
                <a:srgbClr val="FFFFFF"/>
              </a:solidFill>
              <a:cs typeface="B Nazanin" pitchFamily="2" charset="-78"/>
            </a:endParaRPr>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Rectangle 3"/>
          <p:cNvSpPr>
            <a:spLocks noGrp="1" noChangeArrowheads="1"/>
          </p:cNvSpPr>
          <p:nvPr>
            <p:ph idx="1"/>
          </p:nvPr>
        </p:nvSpPr>
        <p:spPr>
          <a:xfrm>
            <a:off x="457200" y="1268760"/>
            <a:ext cx="8229600" cy="486216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buNone/>
            </a:pPr>
            <a:r>
              <a:rPr lang="en-US" sz="4000" b="1" dirty="0" smtClean="0">
                <a:solidFill>
                  <a:srgbClr val="FF0000"/>
                </a:solidFill>
                <a:latin typeface="Times New Roman" panose="02020603050405020304" pitchFamily="18" charset="0"/>
                <a:cs typeface="Times New Roman" panose="02020603050405020304" pitchFamily="18" charset="0"/>
              </a:rPr>
              <a:t>E</a:t>
            </a:r>
            <a:r>
              <a:rPr lang="en-US" sz="4000" b="1" baseline="-25000" dirty="0" smtClean="0">
                <a:solidFill>
                  <a:srgbClr val="FF0000"/>
                </a:solidFill>
                <a:latin typeface="Times New Roman" panose="02020603050405020304" pitchFamily="18" charset="0"/>
                <a:cs typeface="Times New Roman" panose="02020603050405020304" pitchFamily="18" charset="0"/>
              </a:rPr>
              <a:t>M</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smtClean="0">
                <a:solidFill>
                  <a:srgbClr val="FFFFFF"/>
                </a:solidFill>
                <a:latin typeface="Times New Roman" panose="02020603050405020304" pitchFamily="18" charset="0"/>
                <a:cs typeface="Times New Roman" panose="02020603050405020304" pitchFamily="18" charset="0"/>
              </a:rPr>
              <a:t>=                 </a:t>
            </a:r>
            <a:endParaRPr lang="fa-IR" sz="4000" b="1" dirty="0" smtClean="0">
              <a:solidFill>
                <a:srgbClr val="FFFFFF"/>
              </a:solidFill>
              <a:latin typeface="Times New Roman" panose="02020603050405020304" pitchFamily="18" charset="0"/>
              <a:cs typeface="Times New Roman" panose="02020603050405020304" pitchFamily="18" charset="0"/>
            </a:endParaRPr>
          </a:p>
          <a:p>
            <a:pPr marL="0" indent="0" algn="ctr" eaLnBrk="1" hangingPunct="1">
              <a:buNone/>
            </a:pPr>
            <a:r>
              <a:rPr lang="fa-IR" sz="4000" b="1" dirty="0" smtClean="0">
                <a:solidFill>
                  <a:srgbClr val="FFFFFF"/>
                </a:solidFill>
                <a:cs typeface="B Nazanin" pitchFamily="2" charset="-78"/>
              </a:rPr>
              <a:t>کشش درآمدی تقاضا </a:t>
            </a:r>
            <a:r>
              <a:rPr lang="fa-IR" sz="4000" b="1" dirty="0">
                <a:solidFill>
                  <a:srgbClr val="FFFFFF"/>
                </a:solidFill>
                <a:cs typeface="B Nazanin" pitchFamily="2" charset="-78"/>
              </a:rPr>
              <a:t>برای یک </a:t>
            </a:r>
            <a:r>
              <a:rPr lang="fa-IR" sz="4000" b="1" dirty="0" smtClean="0">
                <a:solidFill>
                  <a:srgbClr val="FFFFFF"/>
                </a:solidFill>
                <a:cs typeface="B Nazanin" pitchFamily="2" charset="-78"/>
              </a:rPr>
              <a:t>کالا</a:t>
            </a:r>
          </a:p>
          <a:p>
            <a:pPr marL="0" indent="0" algn="ctr" eaLnBrk="1" hangingPunct="1">
              <a:buNone/>
            </a:pPr>
            <a:r>
              <a:rPr lang="fa-IR" sz="6000" b="1" dirty="0" smtClean="0">
                <a:solidFill>
                  <a:srgbClr val="FFFFFF"/>
                </a:solidFill>
                <a:cs typeface="B Nazanin" pitchFamily="2" charset="-78"/>
              </a:rPr>
              <a:t>=</a:t>
            </a:r>
          </a:p>
          <a:p>
            <a:pPr marL="0" indent="0" algn="ctr" eaLnBrk="1" hangingPunct="1">
              <a:buNone/>
            </a:pPr>
            <a:r>
              <a:rPr lang="fa-IR" sz="4000" b="1" dirty="0" smtClean="0">
                <a:solidFill>
                  <a:srgbClr val="FFFFFF"/>
                </a:solidFill>
                <a:cs typeface="B Nazanin" pitchFamily="2" charset="-78"/>
              </a:rPr>
              <a:t>درصد </a:t>
            </a:r>
            <a:r>
              <a:rPr lang="fa-IR" sz="4000" b="1" dirty="0">
                <a:solidFill>
                  <a:srgbClr val="FFFFFF"/>
                </a:solidFill>
                <a:cs typeface="B Nazanin" pitchFamily="2" charset="-78"/>
              </a:rPr>
              <a:t>تغییرات در </a:t>
            </a:r>
            <a:r>
              <a:rPr lang="fa-IR" sz="4000" b="1" dirty="0">
                <a:solidFill>
                  <a:schemeClr val="bg2">
                    <a:lumMod val="40000"/>
                    <a:lumOff val="60000"/>
                  </a:schemeClr>
                </a:solidFill>
                <a:cs typeface="B Nazanin" pitchFamily="2" charset="-78"/>
              </a:rPr>
              <a:t>مقدار</a:t>
            </a:r>
            <a:r>
              <a:rPr lang="fa-IR" sz="4000" b="1" dirty="0">
                <a:solidFill>
                  <a:srgbClr val="FFFFFF"/>
                </a:solidFill>
                <a:cs typeface="B Nazanin" pitchFamily="2" charset="-78"/>
              </a:rPr>
              <a:t> تقاضای آن کالا </a:t>
            </a:r>
            <a:endParaRPr lang="fa-IR" sz="4000" b="1" dirty="0" smtClean="0">
              <a:solidFill>
                <a:srgbClr val="FFFFFF"/>
              </a:solidFill>
              <a:cs typeface="B Nazanin" pitchFamily="2" charset="-78"/>
            </a:endParaRPr>
          </a:p>
          <a:p>
            <a:pPr marL="0" indent="0" algn="ctr" eaLnBrk="1" hangingPunct="1">
              <a:buNone/>
            </a:pPr>
            <a:endParaRPr lang="fa-IR" sz="4000" b="1" dirty="0">
              <a:solidFill>
                <a:srgbClr val="FFFFFF"/>
              </a:solidFill>
              <a:cs typeface="B Nazanin" pitchFamily="2" charset="-78"/>
            </a:endParaRPr>
          </a:p>
          <a:p>
            <a:pPr marL="0" indent="0" algn="ctr" eaLnBrk="1" hangingPunct="1">
              <a:buNone/>
            </a:pPr>
            <a:r>
              <a:rPr lang="fa-IR" sz="4000" b="1" dirty="0" smtClean="0">
                <a:solidFill>
                  <a:srgbClr val="FFFFFF"/>
                </a:solidFill>
                <a:cs typeface="B Nazanin" pitchFamily="2" charset="-78"/>
              </a:rPr>
              <a:t>درصد </a:t>
            </a:r>
            <a:r>
              <a:rPr lang="fa-IR" sz="4000" b="1" dirty="0">
                <a:solidFill>
                  <a:srgbClr val="FFFFFF"/>
                </a:solidFill>
                <a:cs typeface="B Nazanin" pitchFamily="2" charset="-78"/>
              </a:rPr>
              <a:t>تغییرات </a:t>
            </a:r>
            <a:r>
              <a:rPr lang="fa-IR" sz="4000" b="1" dirty="0" smtClean="0">
                <a:solidFill>
                  <a:srgbClr val="FFFFFF"/>
                </a:solidFill>
                <a:cs typeface="B Nazanin" pitchFamily="2" charset="-78"/>
              </a:rPr>
              <a:t>در   </a:t>
            </a:r>
            <a:r>
              <a:rPr lang="fa-IR" sz="4000" b="1" dirty="0" smtClean="0">
                <a:solidFill>
                  <a:schemeClr val="bg2">
                    <a:lumMod val="40000"/>
                    <a:lumOff val="60000"/>
                  </a:schemeClr>
                </a:solidFill>
                <a:cs typeface="B Nazanin" pitchFamily="2" charset="-78"/>
              </a:rPr>
              <a:t>درآمد</a:t>
            </a:r>
            <a:endParaRPr lang="en-US" sz="4000" b="1" dirty="0">
              <a:solidFill>
                <a:srgbClr val="FFFFFF"/>
              </a:solidFill>
              <a:cs typeface="B Nazanin" pitchFamily="2" charset="-78"/>
            </a:endParaRPr>
          </a:p>
        </p:txBody>
      </p:sp>
      <p:cxnSp>
        <p:nvCxnSpPr>
          <p:cNvPr id="3" name="Straight Connector 2"/>
          <p:cNvCxnSpPr/>
          <p:nvPr/>
        </p:nvCxnSpPr>
        <p:spPr bwMode="auto">
          <a:xfrm>
            <a:off x="1547664" y="4869160"/>
            <a:ext cx="5976664"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6"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درآمدی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spTree>
    <p:extLst>
      <p:ext uri="{BB962C8B-B14F-4D97-AF65-F5344CB8AC3E}">
        <p14:creationId xmlns:p14="http://schemas.microsoft.com/office/powerpoint/2010/main" val="2570945172"/>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8419" name="Rectangle 3"/>
              <p:cNvSpPr>
                <a:spLocks noGrp="1" noChangeArrowheads="1"/>
              </p:cNvSpPr>
              <p:nvPr>
                <p:ph idx="1"/>
              </p:nvPr>
            </p:nvSpPr>
            <p:spPr>
              <a:xfrm>
                <a:off x="107504" y="1844824"/>
                <a:ext cx="10513168" cy="2736304"/>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l" eaLnBrk="1" hangingPunct="1">
                  <a:buNone/>
                </a:pPr>
                <a:r>
                  <a:rPr lang="en-US" sz="8800" b="1" dirty="0" smtClean="0">
                    <a:solidFill>
                      <a:srgbClr val="FFFF00"/>
                    </a:solidFill>
                    <a:latin typeface="Times New Roman" panose="02020603050405020304" pitchFamily="18" charset="0"/>
                    <a:cs typeface="Times New Roman" panose="02020603050405020304" pitchFamily="18" charset="0"/>
                  </a:rPr>
                  <a:t>E</a:t>
                </a:r>
                <a:r>
                  <a:rPr lang="en-US" sz="8800" b="1" baseline="-25000" dirty="0" smtClean="0">
                    <a:solidFill>
                      <a:srgbClr val="FFFF00"/>
                    </a:solidFill>
                    <a:latin typeface="Times New Roman" panose="02020603050405020304" pitchFamily="18" charset="0"/>
                    <a:cs typeface="Times New Roman" panose="02020603050405020304" pitchFamily="18" charset="0"/>
                  </a:rPr>
                  <a:t>M</a:t>
                </a:r>
                <a:r>
                  <a:rPr lang="en-US" sz="8800" b="1" dirty="0" smtClean="0">
                    <a:solidFill>
                      <a:srgbClr val="FFFF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8800" b="1" i="1" smtClean="0">
                            <a:solidFill>
                              <a:srgbClr val="FFFF00"/>
                            </a:solidFill>
                            <a:latin typeface="Cambria Math" panose="02040503050406030204" pitchFamily="18" charset="0"/>
                            <a:cs typeface="Times New Roman" panose="02020603050405020304" pitchFamily="18" charset="0"/>
                          </a:rPr>
                        </m:ctrlPr>
                      </m:fPr>
                      <m:num>
                        <m:f>
                          <m:fPr>
                            <m:ctrlPr>
                              <a:rPr lang="en-US" sz="8800" b="1" i="1" smtClean="0">
                                <a:solidFill>
                                  <a:srgbClr val="FFFF00"/>
                                </a:solidFill>
                                <a:latin typeface="Cambria Math" panose="02040503050406030204" pitchFamily="18" charset="0"/>
                                <a:cs typeface="Times New Roman" panose="02020603050405020304" pitchFamily="18" charset="0"/>
                              </a:rPr>
                            </m:ctrlPr>
                          </m:fPr>
                          <m:num>
                            <m:r>
                              <a:rPr lang="en-US" sz="8800" b="1" i="0" smtClean="0">
                                <a:solidFill>
                                  <a:srgbClr val="FFFF00"/>
                                </a:solidFill>
                                <a:latin typeface="Cambria Math"/>
                                <a:ea typeface="Cambria Math"/>
                                <a:cs typeface="Times New Roman" panose="02020603050405020304" pitchFamily="18" charset="0"/>
                              </a:rPr>
                              <m:t>∆</m:t>
                            </m:r>
                            <m:r>
                              <a:rPr lang="en-US" sz="8800" b="1" i="0" smtClean="0">
                                <a:solidFill>
                                  <a:srgbClr val="FFFF00"/>
                                </a:solidFill>
                                <a:latin typeface="Cambria Math"/>
                                <a:ea typeface="Cambria Math"/>
                                <a:cs typeface="Times New Roman" panose="02020603050405020304" pitchFamily="18" charset="0"/>
                              </a:rPr>
                              <m:t>𝐐</m:t>
                            </m:r>
                          </m:num>
                          <m:den>
                            <m:r>
                              <a:rPr lang="en-US" sz="8800" b="1" i="0" smtClean="0">
                                <a:solidFill>
                                  <a:srgbClr val="FFFF00"/>
                                </a:solidFill>
                                <a:latin typeface="Cambria Math"/>
                                <a:cs typeface="Times New Roman" panose="02020603050405020304" pitchFamily="18" charset="0"/>
                              </a:rPr>
                              <m:t>𝐐</m:t>
                            </m:r>
                          </m:den>
                        </m:f>
                      </m:num>
                      <m:den>
                        <m:f>
                          <m:fPr>
                            <m:ctrlPr>
                              <a:rPr lang="en-US" sz="8800" b="1" i="1" smtClean="0">
                                <a:solidFill>
                                  <a:srgbClr val="FFFF00"/>
                                </a:solidFill>
                                <a:latin typeface="Cambria Math" panose="02040503050406030204" pitchFamily="18" charset="0"/>
                                <a:cs typeface="Times New Roman" panose="02020603050405020304" pitchFamily="18" charset="0"/>
                              </a:rPr>
                            </m:ctrlPr>
                          </m:fPr>
                          <m:num>
                            <m:r>
                              <a:rPr lang="en-US" sz="8800" b="1" i="0" smtClean="0">
                                <a:solidFill>
                                  <a:srgbClr val="FFFF00"/>
                                </a:solidFill>
                                <a:latin typeface="Cambria Math"/>
                                <a:ea typeface="Cambria Math"/>
                                <a:cs typeface="Times New Roman" panose="02020603050405020304" pitchFamily="18" charset="0"/>
                              </a:rPr>
                              <m:t>∆</m:t>
                            </m:r>
                            <m:r>
                              <a:rPr lang="en-US" sz="8800" b="1" i="0" smtClean="0">
                                <a:solidFill>
                                  <a:srgbClr val="FFFF00"/>
                                </a:solidFill>
                                <a:latin typeface="Cambria Math"/>
                                <a:ea typeface="Cambria Math"/>
                                <a:cs typeface="Times New Roman" panose="02020603050405020304" pitchFamily="18" charset="0"/>
                              </a:rPr>
                              <m:t>𝐌</m:t>
                            </m:r>
                          </m:num>
                          <m:den>
                            <m:r>
                              <a:rPr lang="en-US" sz="8800" b="1" i="0" smtClean="0">
                                <a:solidFill>
                                  <a:srgbClr val="FFFF00"/>
                                </a:solidFill>
                                <a:latin typeface="Cambria Math"/>
                                <a:cs typeface="Times New Roman" panose="02020603050405020304" pitchFamily="18" charset="0"/>
                              </a:rPr>
                              <m:t>𝐌</m:t>
                            </m:r>
                          </m:den>
                        </m:f>
                      </m:den>
                    </m:f>
                  </m:oMath>
                </a14:m>
                <a:r>
                  <a:rPr lang="en-US" sz="8800" b="1" dirty="0" smtClean="0">
                    <a:solidFill>
                      <a:srgbClr val="FFFF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8800" b="1" i="1" dirty="0" smtClean="0">
                            <a:solidFill>
                              <a:srgbClr val="FFFF00"/>
                            </a:solidFill>
                            <a:latin typeface="Cambria Math" panose="02040503050406030204" pitchFamily="18" charset="0"/>
                            <a:cs typeface="Times New Roman" panose="02020603050405020304" pitchFamily="18" charset="0"/>
                          </a:rPr>
                        </m:ctrlPr>
                      </m:fPr>
                      <m:num>
                        <m:r>
                          <a:rPr lang="en-US" sz="8800" b="1" i="0" dirty="0" smtClean="0">
                            <a:solidFill>
                              <a:srgbClr val="FFFF00"/>
                            </a:solidFill>
                            <a:latin typeface="Cambria Math"/>
                            <a:ea typeface="Cambria Math"/>
                            <a:cs typeface="Times New Roman" panose="02020603050405020304" pitchFamily="18" charset="0"/>
                          </a:rPr>
                          <m:t>∆</m:t>
                        </m:r>
                        <m:r>
                          <a:rPr lang="en-US" sz="8800" b="1" i="0" dirty="0" smtClean="0">
                            <a:solidFill>
                              <a:srgbClr val="FFFF00"/>
                            </a:solidFill>
                            <a:latin typeface="Cambria Math"/>
                            <a:ea typeface="Cambria Math"/>
                            <a:cs typeface="Times New Roman" panose="02020603050405020304" pitchFamily="18" charset="0"/>
                          </a:rPr>
                          <m:t>𝐐</m:t>
                        </m:r>
                      </m:num>
                      <m:den>
                        <m:r>
                          <a:rPr lang="en-US" sz="8800" b="1" i="0" dirty="0" smtClean="0">
                            <a:solidFill>
                              <a:srgbClr val="FFFF00"/>
                            </a:solidFill>
                            <a:latin typeface="Cambria Math"/>
                            <a:ea typeface="Cambria Math"/>
                            <a:cs typeface="Times New Roman" panose="02020603050405020304" pitchFamily="18" charset="0"/>
                          </a:rPr>
                          <m:t>∆</m:t>
                        </m:r>
                        <m:r>
                          <a:rPr lang="en-US" sz="8800" b="1" i="0" dirty="0" smtClean="0">
                            <a:solidFill>
                              <a:srgbClr val="FFFF00"/>
                            </a:solidFill>
                            <a:latin typeface="Cambria Math"/>
                            <a:ea typeface="Cambria Math"/>
                            <a:cs typeface="Times New Roman" panose="02020603050405020304" pitchFamily="18" charset="0"/>
                          </a:rPr>
                          <m:t>𝐌</m:t>
                        </m:r>
                        <m:r>
                          <a:rPr lang="en-US" sz="8800" b="1" i="0" dirty="0" smtClean="0">
                            <a:solidFill>
                              <a:srgbClr val="FFFF00"/>
                            </a:solidFill>
                            <a:latin typeface="Cambria Math"/>
                            <a:ea typeface="Cambria Math"/>
                            <a:cs typeface="Times New Roman" panose="02020603050405020304" pitchFamily="18" charset="0"/>
                          </a:rPr>
                          <m:t> </m:t>
                        </m:r>
                      </m:den>
                    </m:f>
                  </m:oMath>
                </a14:m>
                <a:r>
                  <a:rPr lang="en-US" sz="8800" b="1" dirty="0" smtClean="0">
                    <a:solidFill>
                      <a:srgbClr val="FFFF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8800" b="1" i="1" dirty="0" smtClean="0">
                            <a:solidFill>
                              <a:srgbClr val="FFFF00"/>
                            </a:solidFill>
                            <a:latin typeface="Cambria Math" panose="02040503050406030204" pitchFamily="18" charset="0"/>
                            <a:cs typeface="Times New Roman" panose="02020603050405020304" pitchFamily="18" charset="0"/>
                          </a:rPr>
                        </m:ctrlPr>
                      </m:fPr>
                      <m:num>
                        <m:r>
                          <a:rPr lang="en-US" sz="8800" b="1" i="0" dirty="0" smtClean="0">
                            <a:solidFill>
                              <a:srgbClr val="FFFF00"/>
                            </a:solidFill>
                            <a:latin typeface="Cambria Math"/>
                            <a:cs typeface="Times New Roman" panose="02020603050405020304" pitchFamily="18" charset="0"/>
                          </a:rPr>
                          <m:t>𝐌</m:t>
                        </m:r>
                      </m:num>
                      <m:den>
                        <m:r>
                          <a:rPr lang="en-US" sz="8800" b="1" i="0" dirty="0" smtClean="0">
                            <a:solidFill>
                              <a:srgbClr val="FFFF00"/>
                            </a:solidFill>
                            <a:latin typeface="Cambria Math"/>
                            <a:cs typeface="Times New Roman" panose="02020603050405020304" pitchFamily="18" charset="0"/>
                          </a:rPr>
                          <m:t>𝐐</m:t>
                        </m:r>
                      </m:den>
                    </m:f>
                  </m:oMath>
                </a14:m>
                <a:endParaRPr lang="fa-IR" sz="8800" b="1" dirty="0" smtClean="0">
                  <a:solidFill>
                    <a:srgbClr val="FFFF00"/>
                  </a:solidFill>
                  <a:latin typeface="Times New Roman" panose="02020603050405020304" pitchFamily="18" charset="0"/>
                  <a:cs typeface="Times New Roman" panose="02020603050405020304" pitchFamily="18" charset="0"/>
                </a:endParaRPr>
              </a:p>
            </p:txBody>
          </p:sp>
        </mc:Choice>
        <mc:Fallback xmlns="">
          <p:sp>
            <p:nvSpPr>
              <p:cNvPr id="188419" name="Rectangle 3"/>
              <p:cNvSpPr>
                <a:spLocks noGrp="1" noRot="1" noChangeAspect="1" noMove="1" noResize="1" noEditPoints="1" noAdjustHandles="1" noChangeArrowheads="1" noChangeShapeType="1" noTextEdit="1"/>
              </p:cNvSpPr>
              <p:nvPr>
                <p:ph idx="1"/>
              </p:nvPr>
            </p:nvSpPr>
            <p:spPr>
              <a:xfrm>
                <a:off x="107504" y="1844824"/>
                <a:ext cx="10513168" cy="2736304"/>
              </a:xfrm>
              <a:blipFill rotWithShape="0">
                <a:blip r:embed="rId2"/>
                <a:stretch>
                  <a:fillRect l="-5684" b="-22545"/>
                </a:stretch>
              </a:blipFill>
              <a:ln w="9525">
                <a:noFill/>
                <a:miter lim="800000"/>
                <a:headEnd/>
                <a:tailEnd/>
              </a:ln>
              <a:effectLst/>
            </p:spPr>
            <p:txBody>
              <a:bodyPr/>
              <a:lstStyle/>
              <a:p>
                <a:r>
                  <a:rPr lang="fa-IR">
                    <a:noFill/>
                  </a:rPr>
                  <a:t> </a:t>
                </a:r>
              </a:p>
            </p:txBody>
          </p:sp>
        </mc:Fallback>
      </mc:AlternateContent>
      <p:sp>
        <p:nvSpPr>
          <p:cNvPr id="6"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درآمدی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spTree>
    <p:extLst>
      <p:ext uri="{BB962C8B-B14F-4D97-AF65-F5344CB8AC3E}">
        <p14:creationId xmlns:p14="http://schemas.microsoft.com/office/powerpoint/2010/main" val="2106413606"/>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43394920"/>
              </p:ext>
            </p:extLst>
          </p:nvPr>
        </p:nvGraphicFramePr>
        <p:xfrm>
          <a:off x="71121" y="1160371"/>
          <a:ext cx="9036498" cy="5616622"/>
        </p:xfrm>
        <a:graphic>
          <a:graphicData uri="http://schemas.openxmlformats.org/drawingml/2006/table">
            <a:tbl>
              <a:tblPr firstRow="1" bandRow="1">
                <a:tableStyleId>{5C22544A-7EE6-4342-B048-85BDC9FD1C3A}</a:tableStyleId>
              </a:tblPr>
              <a:tblGrid>
                <a:gridCol w="1506083"/>
                <a:gridCol w="1506083"/>
                <a:gridCol w="1506083"/>
                <a:gridCol w="1506083"/>
                <a:gridCol w="1506083"/>
                <a:gridCol w="1506083"/>
              </a:tblGrid>
              <a:tr h="930101">
                <a:tc>
                  <a:txBody>
                    <a:bodyPr/>
                    <a:lstStyle/>
                    <a:p>
                      <a:pPr algn="ctr"/>
                      <a:r>
                        <a:rPr lang="fa-IR" sz="2400" dirty="0" smtClean="0">
                          <a:cs typeface="B Mitra" panose="00000400000000000000" pitchFamily="2" charset="-78"/>
                        </a:rPr>
                        <a:t>درآمد </a:t>
                      </a:r>
                      <a:r>
                        <a:rPr lang="en-US" sz="2400" dirty="0" smtClean="0">
                          <a:latin typeface="Times New Roman" panose="02020603050405020304" pitchFamily="18" charset="0"/>
                          <a:cs typeface="Times New Roman" panose="02020603050405020304" pitchFamily="18" charset="0"/>
                        </a:rPr>
                        <a:t>(M)</a:t>
                      </a:r>
                      <a:r>
                        <a:rPr lang="fa-IR" sz="2400" dirty="0" smtClean="0">
                          <a:cs typeface="B Mitra" panose="00000400000000000000" pitchFamily="2" charset="-78"/>
                        </a:rPr>
                        <a:t> در هر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مقدار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X</a:t>
                      </a:r>
                      <a:r>
                        <a:rPr lang="fa-IR" sz="2400" dirty="0" smtClean="0">
                          <a:cs typeface="B Mitra" panose="00000400000000000000" pitchFamily="2" charset="-78"/>
                        </a:rPr>
                        <a:t> در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درصد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Q</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درصد</a:t>
                      </a:r>
                      <a:r>
                        <a:rPr lang="fa-IR" sz="2400" baseline="0" dirty="0" smtClean="0">
                          <a:cs typeface="B Mitra" panose="00000400000000000000" pitchFamily="2" charset="-78"/>
                        </a:rPr>
                        <a:t>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M</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en-US" sz="3600" b="1" kern="1200" dirty="0" smtClean="0">
                          <a:solidFill>
                            <a:schemeClr val="lt1"/>
                          </a:solidFill>
                          <a:latin typeface="Times New Roman" panose="02020603050405020304" pitchFamily="18" charset="0"/>
                          <a:ea typeface="+mn-ea"/>
                          <a:cs typeface="Times New Roman" panose="02020603050405020304" pitchFamily="18" charset="0"/>
                        </a:rPr>
                        <a:t>E</a:t>
                      </a:r>
                      <a:r>
                        <a:rPr lang="en-US" sz="3600" b="1" kern="1200" baseline="-25000" dirty="0" smtClean="0">
                          <a:solidFill>
                            <a:schemeClr val="lt1"/>
                          </a:solidFill>
                          <a:latin typeface="Times New Roman" panose="02020603050405020304" pitchFamily="18" charset="0"/>
                          <a:ea typeface="+mn-ea"/>
                          <a:cs typeface="Times New Roman" panose="02020603050405020304" pitchFamily="18" charset="0"/>
                        </a:rPr>
                        <a:t>M</a:t>
                      </a:r>
                      <a:endParaRPr lang="en-US" sz="3600" b="1" kern="1200" baseline="-250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نوع</a:t>
                      </a:r>
                      <a:r>
                        <a:rPr lang="fa-IR" sz="2400" baseline="0" dirty="0" smtClean="0">
                          <a:cs typeface="B Mitra" panose="00000400000000000000" pitchFamily="2" charset="-78"/>
                        </a:rPr>
                        <a:t> کالا</a:t>
                      </a:r>
                      <a:endParaRPr lang="en-US" sz="2400" dirty="0">
                        <a:cs typeface="B Mitra" panose="00000400000000000000" pitchFamily="2" charset="-78"/>
                      </a:endParaRPr>
                    </a:p>
                  </a:txBody>
                  <a:tcPr anchor="ctr"/>
                </a:tc>
              </a:tr>
              <a:tr h="669503">
                <a:tc>
                  <a:txBody>
                    <a:bodyPr/>
                    <a:lstStyle/>
                    <a:p>
                      <a:pPr algn="ct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bl>
          </a:graphicData>
        </a:graphic>
      </p:graphicFrame>
      <p:sp>
        <p:nvSpPr>
          <p:cNvPr id="5"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درآمدی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spTree>
    <p:extLst>
      <p:ext uri="{BB962C8B-B14F-4D97-AF65-F5344CB8AC3E}">
        <p14:creationId xmlns:p14="http://schemas.microsoft.com/office/powerpoint/2010/main" val="2319083934"/>
      </p:ext>
    </p:extLst>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591496182"/>
              </p:ext>
            </p:extLst>
          </p:nvPr>
        </p:nvGraphicFramePr>
        <p:xfrm>
          <a:off x="71121" y="1160371"/>
          <a:ext cx="9036498" cy="5616622"/>
        </p:xfrm>
        <a:graphic>
          <a:graphicData uri="http://schemas.openxmlformats.org/drawingml/2006/table">
            <a:tbl>
              <a:tblPr firstRow="1" bandRow="1">
                <a:tableStyleId>{5C22544A-7EE6-4342-B048-85BDC9FD1C3A}</a:tableStyleId>
              </a:tblPr>
              <a:tblGrid>
                <a:gridCol w="1506083"/>
                <a:gridCol w="1506083"/>
                <a:gridCol w="1506083"/>
                <a:gridCol w="1506083"/>
                <a:gridCol w="1506083"/>
                <a:gridCol w="1506083"/>
              </a:tblGrid>
              <a:tr h="930101">
                <a:tc>
                  <a:txBody>
                    <a:bodyPr/>
                    <a:lstStyle/>
                    <a:p>
                      <a:pPr algn="ctr"/>
                      <a:r>
                        <a:rPr lang="fa-IR" sz="2400" dirty="0" smtClean="0">
                          <a:cs typeface="B Mitra" panose="00000400000000000000" pitchFamily="2" charset="-78"/>
                        </a:rPr>
                        <a:t>درآمد </a:t>
                      </a:r>
                      <a:r>
                        <a:rPr lang="en-US" sz="2400" dirty="0" smtClean="0">
                          <a:latin typeface="Times New Roman" panose="02020603050405020304" pitchFamily="18" charset="0"/>
                          <a:cs typeface="Times New Roman" panose="02020603050405020304" pitchFamily="18" charset="0"/>
                        </a:rPr>
                        <a:t>(M)</a:t>
                      </a:r>
                      <a:r>
                        <a:rPr lang="fa-IR" sz="2400" dirty="0" smtClean="0">
                          <a:cs typeface="B Mitra" panose="00000400000000000000" pitchFamily="2" charset="-78"/>
                        </a:rPr>
                        <a:t> در هر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مقدار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X</a:t>
                      </a:r>
                      <a:r>
                        <a:rPr lang="fa-IR" sz="2400" dirty="0" smtClean="0">
                          <a:cs typeface="B Mitra" panose="00000400000000000000" pitchFamily="2" charset="-78"/>
                        </a:rPr>
                        <a:t> در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درصد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Q</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درصد</a:t>
                      </a:r>
                      <a:r>
                        <a:rPr lang="fa-IR" sz="2400" baseline="0" dirty="0" smtClean="0">
                          <a:cs typeface="B Mitra" panose="00000400000000000000" pitchFamily="2" charset="-78"/>
                        </a:rPr>
                        <a:t>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M</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en-US" sz="3600" b="1" kern="1200" dirty="0" smtClean="0">
                          <a:solidFill>
                            <a:schemeClr val="lt1"/>
                          </a:solidFill>
                          <a:latin typeface="Times New Roman" panose="02020603050405020304" pitchFamily="18" charset="0"/>
                          <a:ea typeface="+mn-ea"/>
                          <a:cs typeface="Times New Roman" panose="02020603050405020304" pitchFamily="18" charset="0"/>
                        </a:rPr>
                        <a:t>E</a:t>
                      </a:r>
                      <a:r>
                        <a:rPr lang="en-US" sz="3600" b="1" kern="1200" baseline="-25000" dirty="0" smtClean="0">
                          <a:solidFill>
                            <a:schemeClr val="lt1"/>
                          </a:solidFill>
                          <a:latin typeface="Times New Roman" panose="02020603050405020304" pitchFamily="18" charset="0"/>
                          <a:ea typeface="+mn-ea"/>
                          <a:cs typeface="Times New Roman" panose="02020603050405020304" pitchFamily="18" charset="0"/>
                        </a:rPr>
                        <a:t>M</a:t>
                      </a:r>
                      <a:endParaRPr lang="en-US" sz="3600" b="1" kern="1200" baseline="-250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نوع</a:t>
                      </a:r>
                      <a:r>
                        <a:rPr lang="fa-IR" sz="2400" baseline="0" dirty="0" smtClean="0">
                          <a:cs typeface="B Mitra" panose="00000400000000000000" pitchFamily="2" charset="-78"/>
                        </a:rPr>
                        <a:t> کالا</a:t>
                      </a:r>
                      <a:endParaRPr lang="en-US" sz="2400"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8000</a:t>
                      </a: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12000</a:t>
                      </a: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16000</a:t>
                      </a: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20000</a:t>
                      </a: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24000</a:t>
                      </a: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28000</a:t>
                      </a: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32000</a:t>
                      </a:r>
                      <a:endParaRPr lang="en-US" sz="3200" b="1" dirty="0">
                        <a:cs typeface="B Mitra" panose="00000400000000000000" pitchFamily="2" charset="-78"/>
                      </a:endParaRPr>
                    </a:p>
                  </a:txBody>
                  <a:tcPr anchor="ctr"/>
                </a:tc>
                <a:tc>
                  <a:txBody>
                    <a:bodyPr/>
                    <a:lstStyle/>
                    <a:p>
                      <a:pPr algn="ct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bl>
          </a:graphicData>
        </a:graphic>
      </p:graphicFrame>
      <p:sp>
        <p:nvSpPr>
          <p:cNvPr id="5"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درآمدی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spTree>
    <p:extLst>
      <p:ext uri="{BB962C8B-B14F-4D97-AF65-F5344CB8AC3E}">
        <p14:creationId xmlns:p14="http://schemas.microsoft.com/office/powerpoint/2010/main" val="809482378"/>
      </p:ext>
    </p:extLst>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746079287"/>
              </p:ext>
            </p:extLst>
          </p:nvPr>
        </p:nvGraphicFramePr>
        <p:xfrm>
          <a:off x="71121" y="1160371"/>
          <a:ext cx="9036498" cy="5616622"/>
        </p:xfrm>
        <a:graphic>
          <a:graphicData uri="http://schemas.openxmlformats.org/drawingml/2006/table">
            <a:tbl>
              <a:tblPr firstRow="1" bandRow="1">
                <a:tableStyleId>{5C22544A-7EE6-4342-B048-85BDC9FD1C3A}</a:tableStyleId>
              </a:tblPr>
              <a:tblGrid>
                <a:gridCol w="1506083"/>
                <a:gridCol w="1506083"/>
                <a:gridCol w="1506083"/>
                <a:gridCol w="1506083"/>
                <a:gridCol w="1506083"/>
                <a:gridCol w="1506083"/>
              </a:tblGrid>
              <a:tr h="930101">
                <a:tc>
                  <a:txBody>
                    <a:bodyPr/>
                    <a:lstStyle/>
                    <a:p>
                      <a:pPr algn="ctr"/>
                      <a:r>
                        <a:rPr lang="fa-IR" sz="2400" dirty="0" smtClean="0">
                          <a:cs typeface="B Mitra" panose="00000400000000000000" pitchFamily="2" charset="-78"/>
                        </a:rPr>
                        <a:t>درآمد </a:t>
                      </a:r>
                      <a:r>
                        <a:rPr lang="en-US" sz="2400" dirty="0" smtClean="0">
                          <a:latin typeface="Times New Roman" panose="02020603050405020304" pitchFamily="18" charset="0"/>
                          <a:cs typeface="Times New Roman" panose="02020603050405020304" pitchFamily="18" charset="0"/>
                        </a:rPr>
                        <a:t>(M)</a:t>
                      </a:r>
                      <a:r>
                        <a:rPr lang="fa-IR" sz="2400" dirty="0" smtClean="0">
                          <a:cs typeface="B Mitra" panose="00000400000000000000" pitchFamily="2" charset="-78"/>
                        </a:rPr>
                        <a:t> در هر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مقدار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X</a:t>
                      </a:r>
                      <a:r>
                        <a:rPr lang="fa-IR" sz="2400" dirty="0" smtClean="0">
                          <a:cs typeface="B Mitra" panose="00000400000000000000" pitchFamily="2" charset="-78"/>
                        </a:rPr>
                        <a:t> در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درصد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Q</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درصد</a:t>
                      </a:r>
                      <a:r>
                        <a:rPr lang="fa-IR" sz="2400" baseline="0" dirty="0" smtClean="0">
                          <a:cs typeface="B Mitra" panose="00000400000000000000" pitchFamily="2" charset="-78"/>
                        </a:rPr>
                        <a:t>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M</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en-US" sz="3600" b="1" kern="1200" dirty="0" smtClean="0">
                          <a:solidFill>
                            <a:schemeClr val="lt1"/>
                          </a:solidFill>
                          <a:latin typeface="Times New Roman" panose="02020603050405020304" pitchFamily="18" charset="0"/>
                          <a:ea typeface="+mn-ea"/>
                          <a:cs typeface="Times New Roman" panose="02020603050405020304" pitchFamily="18" charset="0"/>
                        </a:rPr>
                        <a:t>E</a:t>
                      </a:r>
                      <a:r>
                        <a:rPr lang="en-US" sz="3600" b="1" kern="1200" baseline="-25000" dirty="0" smtClean="0">
                          <a:solidFill>
                            <a:schemeClr val="lt1"/>
                          </a:solidFill>
                          <a:latin typeface="Times New Roman" panose="02020603050405020304" pitchFamily="18" charset="0"/>
                          <a:ea typeface="+mn-ea"/>
                          <a:cs typeface="Times New Roman" panose="02020603050405020304" pitchFamily="18" charset="0"/>
                        </a:rPr>
                        <a:t>M</a:t>
                      </a:r>
                      <a:endParaRPr lang="en-US" sz="3600" b="1" kern="1200" baseline="-250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نوع</a:t>
                      </a:r>
                      <a:r>
                        <a:rPr lang="fa-IR" sz="2400" baseline="0" dirty="0" smtClean="0">
                          <a:cs typeface="B Mitra" panose="00000400000000000000" pitchFamily="2" charset="-78"/>
                        </a:rPr>
                        <a:t> کالا</a:t>
                      </a:r>
                      <a:endParaRPr lang="en-US" sz="2400"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8000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5</a:t>
                      </a: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12000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10</a:t>
                      </a: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16000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15</a:t>
                      </a: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20000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18</a:t>
                      </a: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24000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20</a:t>
                      </a: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28000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19</a:t>
                      </a: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32000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18</a:t>
                      </a:r>
                      <a:endParaRPr lang="en-US" sz="3200" b="1" dirty="0">
                        <a:cs typeface="B Mitra" panose="00000400000000000000" pitchFamily="2" charset="-78"/>
                      </a:endParaRPr>
                    </a:p>
                  </a:txBody>
                  <a:tcPr anchor="ctr"/>
                </a:tc>
                <a:tc>
                  <a:txBody>
                    <a:bodyPr/>
                    <a:lstStyle/>
                    <a:p>
                      <a:pPr algn="ctr"/>
                      <a:endParaRPr lang="fa-IR" sz="3200" b="1" dirty="0" smtClean="0">
                        <a:cs typeface="B Mitra" panose="00000400000000000000" pitchFamily="2" charset="-78"/>
                      </a:endParaRPr>
                    </a:p>
                  </a:txBody>
                  <a:tcPr/>
                </a:tc>
                <a:tc>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a:txBody>
                    <a:bodyPr/>
                    <a:lstStyle/>
                    <a:p>
                      <a:pPr algn="ctr"/>
                      <a:endParaRPr lang="en-US" sz="3200" b="1" dirty="0">
                        <a:cs typeface="B Mitra" panose="00000400000000000000" pitchFamily="2" charset="-78"/>
                      </a:endParaRPr>
                    </a:p>
                  </a:txBody>
                  <a:tcPr/>
                </a:tc>
              </a:tr>
            </a:tbl>
          </a:graphicData>
        </a:graphic>
      </p:graphicFrame>
      <p:sp>
        <p:nvSpPr>
          <p:cNvPr id="5"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درآمدی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spTree>
    <p:extLst>
      <p:ext uri="{BB962C8B-B14F-4D97-AF65-F5344CB8AC3E}">
        <p14:creationId xmlns:p14="http://schemas.microsoft.com/office/powerpoint/2010/main" val="1652369831"/>
      </p:ext>
    </p:extLst>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37198513"/>
              </p:ext>
            </p:extLst>
          </p:nvPr>
        </p:nvGraphicFramePr>
        <p:xfrm>
          <a:off x="71121" y="1160371"/>
          <a:ext cx="9036498" cy="5616622"/>
        </p:xfrm>
        <a:graphic>
          <a:graphicData uri="http://schemas.openxmlformats.org/drawingml/2006/table">
            <a:tbl>
              <a:tblPr firstRow="1" bandRow="1">
                <a:tableStyleId>{5C22544A-7EE6-4342-B048-85BDC9FD1C3A}</a:tableStyleId>
              </a:tblPr>
              <a:tblGrid>
                <a:gridCol w="1506083"/>
                <a:gridCol w="1506083"/>
                <a:gridCol w="1506083"/>
                <a:gridCol w="1506083"/>
                <a:gridCol w="1506083"/>
                <a:gridCol w="1506083"/>
              </a:tblGrid>
              <a:tr h="930101">
                <a:tc>
                  <a:txBody>
                    <a:bodyPr/>
                    <a:lstStyle/>
                    <a:p>
                      <a:pPr algn="ctr"/>
                      <a:r>
                        <a:rPr lang="fa-IR" sz="2400" dirty="0" smtClean="0">
                          <a:cs typeface="B Mitra" panose="00000400000000000000" pitchFamily="2" charset="-78"/>
                        </a:rPr>
                        <a:t>درآمد </a:t>
                      </a:r>
                      <a:r>
                        <a:rPr lang="en-US" sz="2400" dirty="0" smtClean="0">
                          <a:latin typeface="Times New Roman" panose="02020603050405020304" pitchFamily="18" charset="0"/>
                          <a:cs typeface="Times New Roman" panose="02020603050405020304" pitchFamily="18" charset="0"/>
                        </a:rPr>
                        <a:t>(M)</a:t>
                      </a:r>
                      <a:r>
                        <a:rPr lang="fa-IR" sz="2400" dirty="0" smtClean="0">
                          <a:cs typeface="B Mitra" panose="00000400000000000000" pitchFamily="2" charset="-78"/>
                        </a:rPr>
                        <a:t> در هر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مقدار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X</a:t>
                      </a:r>
                      <a:r>
                        <a:rPr lang="fa-IR" sz="2400" dirty="0" smtClean="0">
                          <a:cs typeface="B Mitra" panose="00000400000000000000" pitchFamily="2" charset="-78"/>
                        </a:rPr>
                        <a:t> در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درصد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Q</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درصد</a:t>
                      </a:r>
                      <a:r>
                        <a:rPr lang="fa-IR" sz="2400" baseline="0" dirty="0" smtClean="0">
                          <a:cs typeface="B Mitra" panose="00000400000000000000" pitchFamily="2" charset="-78"/>
                        </a:rPr>
                        <a:t>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M</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en-US" sz="3600" b="1" kern="1200" dirty="0" smtClean="0">
                          <a:solidFill>
                            <a:schemeClr val="lt1"/>
                          </a:solidFill>
                          <a:latin typeface="Times New Roman" panose="02020603050405020304" pitchFamily="18" charset="0"/>
                          <a:ea typeface="+mn-ea"/>
                          <a:cs typeface="Times New Roman" panose="02020603050405020304" pitchFamily="18" charset="0"/>
                        </a:rPr>
                        <a:t>E</a:t>
                      </a:r>
                      <a:r>
                        <a:rPr lang="en-US" sz="3600" b="1" kern="1200" baseline="-25000" dirty="0" smtClean="0">
                          <a:solidFill>
                            <a:schemeClr val="lt1"/>
                          </a:solidFill>
                          <a:latin typeface="Times New Roman" panose="02020603050405020304" pitchFamily="18" charset="0"/>
                          <a:ea typeface="+mn-ea"/>
                          <a:cs typeface="Times New Roman" panose="02020603050405020304" pitchFamily="18" charset="0"/>
                        </a:rPr>
                        <a:t>M</a:t>
                      </a:r>
                      <a:endParaRPr lang="en-US" sz="3600" b="1" kern="1200" baseline="-250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نوع</a:t>
                      </a:r>
                      <a:r>
                        <a:rPr lang="fa-IR" sz="2400" baseline="0" dirty="0" smtClean="0">
                          <a:cs typeface="B Mitra" panose="00000400000000000000" pitchFamily="2" charset="-78"/>
                        </a:rPr>
                        <a:t> کالا</a:t>
                      </a:r>
                      <a:endParaRPr lang="en-US" sz="2400"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8000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5</a:t>
                      </a:r>
                      <a:endParaRPr lang="en-US" sz="3200" b="1" dirty="0">
                        <a:cs typeface="B Mitra" panose="00000400000000000000" pitchFamily="2" charset="-78"/>
                      </a:endParaRPr>
                    </a:p>
                  </a:txBody>
                  <a:tcPr anchor="ctr"/>
                </a:tc>
                <a:tc rowSpan="7">
                  <a:txBody>
                    <a:bodyPr/>
                    <a:lstStyle/>
                    <a:p>
                      <a:pPr algn="ctr"/>
                      <a:endParaRPr lang="fa-IR" sz="2400" b="1" dirty="0" smtClean="0">
                        <a:cs typeface="B Mitra" panose="00000400000000000000" pitchFamily="2" charset="-78"/>
                      </a:endParaRPr>
                    </a:p>
                    <a:p>
                      <a:pPr algn="ctr"/>
                      <a:r>
                        <a:rPr lang="fa-IR" sz="3200" b="1" dirty="0" smtClean="0">
                          <a:cs typeface="B Mitra" panose="00000400000000000000" pitchFamily="2" charset="-78"/>
                        </a:rPr>
                        <a:t>100</a:t>
                      </a:r>
                    </a:p>
                    <a:p>
                      <a:pPr algn="ctr"/>
                      <a:endParaRPr lang="fa-IR" sz="1200" b="1" dirty="0" smtClean="0">
                        <a:cs typeface="B Mitra" panose="00000400000000000000" pitchFamily="2" charset="-78"/>
                      </a:endParaRPr>
                    </a:p>
                    <a:p>
                      <a:pPr algn="ctr"/>
                      <a:r>
                        <a:rPr lang="fa-IR" sz="3200" b="1" dirty="0" smtClean="0">
                          <a:cs typeface="B Mitra" panose="00000400000000000000" pitchFamily="2" charset="-78"/>
                        </a:rPr>
                        <a:t>50</a:t>
                      </a:r>
                    </a:p>
                    <a:p>
                      <a:pPr algn="ctr"/>
                      <a:endParaRPr lang="fa-IR" sz="1200" b="1" dirty="0" smtClean="0">
                        <a:cs typeface="B Mitra" panose="00000400000000000000" pitchFamily="2" charset="-78"/>
                      </a:endParaRPr>
                    </a:p>
                    <a:p>
                      <a:pPr algn="ctr"/>
                      <a:r>
                        <a:rPr lang="fa-IR" sz="3200" b="1" dirty="0" smtClean="0">
                          <a:cs typeface="B Mitra" panose="00000400000000000000" pitchFamily="2" charset="-78"/>
                        </a:rPr>
                        <a:t>20</a:t>
                      </a:r>
                    </a:p>
                    <a:p>
                      <a:pPr algn="ctr"/>
                      <a:endParaRPr lang="fa-IR" sz="1400" b="1" dirty="0" smtClean="0">
                        <a:cs typeface="B Mitra" panose="00000400000000000000" pitchFamily="2" charset="-78"/>
                      </a:endParaRPr>
                    </a:p>
                    <a:p>
                      <a:pPr algn="ctr"/>
                      <a:r>
                        <a:rPr lang="fa-IR" sz="3200" b="1" dirty="0" smtClean="0">
                          <a:cs typeface="B Mitra" panose="00000400000000000000" pitchFamily="2" charset="-78"/>
                        </a:rPr>
                        <a:t>11/11</a:t>
                      </a:r>
                    </a:p>
                    <a:p>
                      <a:pPr algn="ctr"/>
                      <a:endParaRPr lang="fa-IR" sz="900" b="1" dirty="0" smtClean="0">
                        <a:cs typeface="B Mitra" panose="00000400000000000000" pitchFamily="2" charset="-78"/>
                      </a:endParaRPr>
                    </a:p>
                    <a:p>
                      <a:pPr algn="ctr"/>
                      <a:r>
                        <a:rPr lang="fa-IR" sz="3200" b="1" dirty="0" smtClean="0">
                          <a:cs typeface="B Mitra" panose="00000400000000000000" pitchFamily="2" charset="-78"/>
                        </a:rPr>
                        <a:t>5-</a:t>
                      </a:r>
                    </a:p>
                    <a:p>
                      <a:pPr algn="ctr"/>
                      <a:endParaRPr lang="fa-IR" sz="1400" b="1" dirty="0" smtClean="0">
                        <a:cs typeface="B Mitra" panose="00000400000000000000" pitchFamily="2" charset="-78"/>
                      </a:endParaRPr>
                    </a:p>
                    <a:p>
                      <a:pPr algn="ctr"/>
                      <a:r>
                        <a:rPr lang="fa-IR" sz="3200" b="1" dirty="0" smtClean="0">
                          <a:cs typeface="B Mitra" panose="00000400000000000000" pitchFamily="2" charset="-78"/>
                        </a:rPr>
                        <a:t>5/26-</a:t>
                      </a:r>
                    </a:p>
                  </a:txBody>
                  <a:tcPr/>
                </a:tc>
                <a:tc rowSpan="7">
                  <a:txBody>
                    <a:bodyPr/>
                    <a:lstStyle/>
                    <a:p>
                      <a:pPr marL="0" algn="ctr" defTabSz="914400" rtl="1" eaLnBrk="1" latinLnBrk="0" hangingPunct="1"/>
                      <a:endParaRPr lang="en-US" sz="2800" b="1" kern="1200" dirty="0">
                        <a:solidFill>
                          <a:schemeClr val="dk1"/>
                        </a:solidFill>
                        <a:latin typeface="+mn-lt"/>
                        <a:ea typeface="+mn-ea"/>
                        <a:cs typeface="B Mitra" panose="00000400000000000000" pitchFamily="2" charset="-78"/>
                      </a:endParaRPr>
                    </a:p>
                  </a:txBody>
                  <a:tcPr/>
                </a:tc>
                <a:tc rowSpan="7">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rowSpan="7">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12000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10</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16000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15</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20000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18</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24000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20</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28000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19</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32000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18</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bl>
          </a:graphicData>
        </a:graphic>
      </p:graphicFrame>
      <p:sp>
        <p:nvSpPr>
          <p:cNvPr id="5"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درآمدی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grpSp>
        <p:nvGrpSpPr>
          <p:cNvPr id="50" name="Group 49"/>
          <p:cNvGrpSpPr/>
          <p:nvPr/>
        </p:nvGrpSpPr>
        <p:grpSpPr>
          <a:xfrm>
            <a:off x="35496" y="2732670"/>
            <a:ext cx="7848872" cy="3384376"/>
            <a:chOff x="35496" y="2732670"/>
            <a:chExt cx="7848872" cy="3384376"/>
          </a:xfrm>
        </p:grpSpPr>
        <p:cxnSp>
          <p:nvCxnSpPr>
            <p:cNvPr id="7" name="Straight Connector 6"/>
            <p:cNvCxnSpPr/>
            <p:nvPr/>
          </p:nvCxnSpPr>
          <p:spPr bwMode="auto">
            <a:xfrm>
              <a:off x="35496" y="2732670"/>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9" name="Straight Connector 8"/>
            <p:cNvCxnSpPr/>
            <p:nvPr/>
          </p:nvCxnSpPr>
          <p:spPr bwMode="auto">
            <a:xfrm>
              <a:off x="35496" y="3429000"/>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0" name="Straight Connector 9"/>
            <p:cNvCxnSpPr/>
            <p:nvPr/>
          </p:nvCxnSpPr>
          <p:spPr bwMode="auto">
            <a:xfrm>
              <a:off x="35496" y="4077072"/>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1" name="Straight Connector 10"/>
            <p:cNvCxnSpPr/>
            <p:nvPr/>
          </p:nvCxnSpPr>
          <p:spPr bwMode="auto">
            <a:xfrm>
              <a:off x="35496" y="4760769"/>
              <a:ext cx="331236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2" name="Straight Connector 11"/>
            <p:cNvCxnSpPr/>
            <p:nvPr/>
          </p:nvCxnSpPr>
          <p:spPr bwMode="auto">
            <a:xfrm>
              <a:off x="35496" y="5445224"/>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3" name="Straight Connector 12"/>
            <p:cNvCxnSpPr/>
            <p:nvPr/>
          </p:nvCxnSpPr>
          <p:spPr bwMode="auto">
            <a:xfrm>
              <a:off x="35496" y="6117046"/>
              <a:ext cx="331236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4" name="Straight Connector 13"/>
            <p:cNvCxnSpPr/>
            <p:nvPr/>
          </p:nvCxnSpPr>
          <p:spPr bwMode="auto">
            <a:xfrm>
              <a:off x="4275584" y="2732670"/>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7" name="Straight Connector 16"/>
            <p:cNvCxnSpPr/>
            <p:nvPr/>
          </p:nvCxnSpPr>
          <p:spPr bwMode="auto">
            <a:xfrm>
              <a:off x="4131568" y="3429000"/>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8" name="Straight Connector 17"/>
            <p:cNvCxnSpPr/>
            <p:nvPr/>
          </p:nvCxnSpPr>
          <p:spPr bwMode="auto">
            <a:xfrm>
              <a:off x="4211960" y="4077072"/>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9" name="Straight Connector 18"/>
            <p:cNvCxnSpPr/>
            <p:nvPr/>
          </p:nvCxnSpPr>
          <p:spPr bwMode="auto">
            <a:xfrm>
              <a:off x="4355976" y="4760769"/>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0" name="Straight Connector 19"/>
            <p:cNvCxnSpPr/>
            <p:nvPr/>
          </p:nvCxnSpPr>
          <p:spPr bwMode="auto">
            <a:xfrm>
              <a:off x="4139952" y="5445224"/>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1" name="Straight Connector 20"/>
            <p:cNvCxnSpPr/>
            <p:nvPr/>
          </p:nvCxnSpPr>
          <p:spPr bwMode="auto">
            <a:xfrm>
              <a:off x="4419600" y="6117046"/>
              <a:ext cx="4488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7" name="Straight Connector 26"/>
            <p:cNvCxnSpPr/>
            <p:nvPr/>
          </p:nvCxnSpPr>
          <p:spPr bwMode="auto">
            <a:xfrm>
              <a:off x="5715744" y="2732670"/>
              <a:ext cx="87248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9" name="Straight Connector 28"/>
            <p:cNvCxnSpPr/>
            <p:nvPr/>
          </p:nvCxnSpPr>
          <p:spPr bwMode="auto">
            <a:xfrm>
              <a:off x="5859760" y="3429000"/>
              <a:ext cx="58444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2" name="Straight Connector 31"/>
            <p:cNvCxnSpPr/>
            <p:nvPr/>
          </p:nvCxnSpPr>
          <p:spPr bwMode="auto">
            <a:xfrm>
              <a:off x="5643736" y="4077072"/>
              <a:ext cx="80047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4" name="Straight Connector 33"/>
            <p:cNvCxnSpPr/>
            <p:nvPr/>
          </p:nvCxnSpPr>
          <p:spPr bwMode="auto">
            <a:xfrm>
              <a:off x="5643736" y="4761527"/>
              <a:ext cx="80047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5" name="Straight Connector 34"/>
            <p:cNvCxnSpPr/>
            <p:nvPr/>
          </p:nvCxnSpPr>
          <p:spPr bwMode="auto">
            <a:xfrm>
              <a:off x="5859760" y="5445224"/>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8" name="Straight Connector 37"/>
            <p:cNvCxnSpPr/>
            <p:nvPr/>
          </p:nvCxnSpPr>
          <p:spPr bwMode="auto">
            <a:xfrm>
              <a:off x="5868144" y="6117046"/>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0" name="Straight Connector 39"/>
            <p:cNvCxnSpPr/>
            <p:nvPr/>
          </p:nvCxnSpPr>
          <p:spPr bwMode="auto">
            <a:xfrm>
              <a:off x="7011888" y="2732670"/>
              <a:ext cx="87248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1" name="Straight Connector 40"/>
            <p:cNvCxnSpPr/>
            <p:nvPr/>
          </p:nvCxnSpPr>
          <p:spPr bwMode="auto">
            <a:xfrm>
              <a:off x="7227912" y="3429000"/>
              <a:ext cx="58444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2" name="Straight Connector 41"/>
            <p:cNvCxnSpPr/>
            <p:nvPr/>
          </p:nvCxnSpPr>
          <p:spPr bwMode="auto">
            <a:xfrm>
              <a:off x="7227912" y="4077072"/>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5" name="Straight Connector 44"/>
            <p:cNvCxnSpPr/>
            <p:nvPr/>
          </p:nvCxnSpPr>
          <p:spPr bwMode="auto">
            <a:xfrm>
              <a:off x="7299920" y="4760769"/>
              <a:ext cx="512440" cy="758"/>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7" name="Straight Connector 46"/>
            <p:cNvCxnSpPr/>
            <p:nvPr/>
          </p:nvCxnSpPr>
          <p:spPr bwMode="auto">
            <a:xfrm>
              <a:off x="7371928" y="5445224"/>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8" name="Straight Connector 47"/>
            <p:cNvCxnSpPr/>
            <p:nvPr/>
          </p:nvCxnSpPr>
          <p:spPr bwMode="auto">
            <a:xfrm>
              <a:off x="7380312" y="6117046"/>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grpSp>
    </p:spTree>
    <p:extLst>
      <p:ext uri="{BB962C8B-B14F-4D97-AF65-F5344CB8AC3E}">
        <p14:creationId xmlns:p14="http://schemas.microsoft.com/office/powerpoint/2010/main" val="3759212293"/>
      </p:ext>
    </p:extLst>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79119156"/>
              </p:ext>
            </p:extLst>
          </p:nvPr>
        </p:nvGraphicFramePr>
        <p:xfrm>
          <a:off x="71121" y="1160371"/>
          <a:ext cx="9036498" cy="5616622"/>
        </p:xfrm>
        <a:graphic>
          <a:graphicData uri="http://schemas.openxmlformats.org/drawingml/2006/table">
            <a:tbl>
              <a:tblPr firstRow="1" bandRow="1">
                <a:tableStyleId>{5C22544A-7EE6-4342-B048-85BDC9FD1C3A}</a:tableStyleId>
              </a:tblPr>
              <a:tblGrid>
                <a:gridCol w="1506083"/>
                <a:gridCol w="1506083"/>
                <a:gridCol w="1506083"/>
                <a:gridCol w="1506083"/>
                <a:gridCol w="1506083"/>
                <a:gridCol w="1506083"/>
              </a:tblGrid>
              <a:tr h="930101">
                <a:tc>
                  <a:txBody>
                    <a:bodyPr/>
                    <a:lstStyle/>
                    <a:p>
                      <a:pPr algn="ctr"/>
                      <a:r>
                        <a:rPr lang="fa-IR" sz="2400" dirty="0" smtClean="0">
                          <a:cs typeface="B Mitra" panose="00000400000000000000" pitchFamily="2" charset="-78"/>
                        </a:rPr>
                        <a:t>درآمد </a:t>
                      </a:r>
                      <a:r>
                        <a:rPr lang="en-US" sz="2400" dirty="0" smtClean="0">
                          <a:latin typeface="Times New Roman" panose="02020603050405020304" pitchFamily="18" charset="0"/>
                          <a:cs typeface="Times New Roman" panose="02020603050405020304" pitchFamily="18" charset="0"/>
                        </a:rPr>
                        <a:t>(M)</a:t>
                      </a:r>
                      <a:r>
                        <a:rPr lang="fa-IR" sz="2400" dirty="0" smtClean="0">
                          <a:cs typeface="B Mitra" panose="00000400000000000000" pitchFamily="2" charset="-78"/>
                        </a:rPr>
                        <a:t> در هر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مقدار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X</a:t>
                      </a:r>
                      <a:r>
                        <a:rPr lang="fa-IR" sz="2400" dirty="0" smtClean="0">
                          <a:cs typeface="B Mitra" panose="00000400000000000000" pitchFamily="2" charset="-78"/>
                        </a:rPr>
                        <a:t> در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درصد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Q</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درصد</a:t>
                      </a:r>
                      <a:r>
                        <a:rPr lang="fa-IR" sz="2400" baseline="0" dirty="0" smtClean="0">
                          <a:cs typeface="B Mitra" panose="00000400000000000000" pitchFamily="2" charset="-78"/>
                        </a:rPr>
                        <a:t>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M</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en-US" sz="3600" b="1" kern="1200" dirty="0" smtClean="0">
                          <a:solidFill>
                            <a:schemeClr val="lt1"/>
                          </a:solidFill>
                          <a:latin typeface="Times New Roman" panose="02020603050405020304" pitchFamily="18" charset="0"/>
                          <a:ea typeface="+mn-ea"/>
                          <a:cs typeface="Times New Roman" panose="02020603050405020304" pitchFamily="18" charset="0"/>
                        </a:rPr>
                        <a:t>E</a:t>
                      </a:r>
                      <a:r>
                        <a:rPr lang="en-US" sz="3600" b="1" kern="1200" baseline="-25000" dirty="0" smtClean="0">
                          <a:solidFill>
                            <a:schemeClr val="lt1"/>
                          </a:solidFill>
                          <a:latin typeface="Times New Roman" panose="02020603050405020304" pitchFamily="18" charset="0"/>
                          <a:ea typeface="+mn-ea"/>
                          <a:cs typeface="Times New Roman" panose="02020603050405020304" pitchFamily="18" charset="0"/>
                        </a:rPr>
                        <a:t>M</a:t>
                      </a:r>
                      <a:endParaRPr lang="en-US" sz="3600" b="1" kern="1200" baseline="-250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نوع</a:t>
                      </a:r>
                      <a:r>
                        <a:rPr lang="fa-IR" sz="2400" baseline="0" dirty="0" smtClean="0">
                          <a:cs typeface="B Mitra" panose="00000400000000000000" pitchFamily="2" charset="-78"/>
                        </a:rPr>
                        <a:t> کالا</a:t>
                      </a:r>
                      <a:endParaRPr lang="en-US" sz="2400"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8000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5</a:t>
                      </a:r>
                      <a:endParaRPr lang="en-US" sz="3200" b="1" dirty="0">
                        <a:cs typeface="B Mitra" panose="00000400000000000000" pitchFamily="2" charset="-78"/>
                      </a:endParaRPr>
                    </a:p>
                  </a:txBody>
                  <a:tcPr anchor="ctr"/>
                </a:tc>
                <a:tc rowSpan="7">
                  <a:txBody>
                    <a:bodyPr/>
                    <a:lstStyle/>
                    <a:p>
                      <a:pPr algn="ctr"/>
                      <a:endParaRPr lang="fa-IR" sz="2400" b="1" dirty="0" smtClean="0">
                        <a:cs typeface="B Mitra" panose="00000400000000000000" pitchFamily="2" charset="-78"/>
                      </a:endParaRPr>
                    </a:p>
                    <a:p>
                      <a:pPr algn="ctr"/>
                      <a:r>
                        <a:rPr lang="fa-IR" sz="3200" b="1" dirty="0" smtClean="0">
                          <a:cs typeface="B Mitra" panose="00000400000000000000" pitchFamily="2" charset="-78"/>
                        </a:rPr>
                        <a:t>100</a:t>
                      </a:r>
                    </a:p>
                    <a:p>
                      <a:pPr algn="ctr"/>
                      <a:endParaRPr lang="fa-IR" sz="1200" b="1" dirty="0" smtClean="0">
                        <a:cs typeface="B Mitra" panose="00000400000000000000" pitchFamily="2" charset="-78"/>
                      </a:endParaRPr>
                    </a:p>
                    <a:p>
                      <a:pPr algn="ctr"/>
                      <a:r>
                        <a:rPr lang="fa-IR" sz="3200" b="1" dirty="0" smtClean="0">
                          <a:cs typeface="B Mitra" panose="00000400000000000000" pitchFamily="2" charset="-78"/>
                        </a:rPr>
                        <a:t>50</a:t>
                      </a:r>
                    </a:p>
                    <a:p>
                      <a:pPr algn="ctr"/>
                      <a:endParaRPr lang="fa-IR" sz="1200" b="1" dirty="0" smtClean="0">
                        <a:cs typeface="B Mitra" panose="00000400000000000000" pitchFamily="2" charset="-78"/>
                      </a:endParaRPr>
                    </a:p>
                    <a:p>
                      <a:pPr algn="ctr"/>
                      <a:r>
                        <a:rPr lang="fa-IR" sz="3200" b="1" dirty="0" smtClean="0">
                          <a:cs typeface="B Mitra" panose="00000400000000000000" pitchFamily="2" charset="-78"/>
                        </a:rPr>
                        <a:t>20</a:t>
                      </a:r>
                    </a:p>
                    <a:p>
                      <a:pPr algn="ctr"/>
                      <a:endParaRPr lang="fa-IR" sz="1400" b="1" dirty="0" smtClean="0">
                        <a:cs typeface="B Mitra" panose="00000400000000000000" pitchFamily="2" charset="-78"/>
                      </a:endParaRPr>
                    </a:p>
                    <a:p>
                      <a:pPr algn="ctr"/>
                      <a:r>
                        <a:rPr lang="fa-IR" sz="3200" b="1" dirty="0" smtClean="0">
                          <a:cs typeface="B Mitra" panose="00000400000000000000" pitchFamily="2" charset="-78"/>
                        </a:rPr>
                        <a:t>11/11</a:t>
                      </a:r>
                    </a:p>
                    <a:p>
                      <a:pPr algn="ctr"/>
                      <a:endParaRPr lang="fa-IR" sz="900" b="1" dirty="0" smtClean="0">
                        <a:cs typeface="B Mitra" panose="00000400000000000000" pitchFamily="2" charset="-78"/>
                      </a:endParaRPr>
                    </a:p>
                    <a:p>
                      <a:pPr algn="ctr"/>
                      <a:r>
                        <a:rPr lang="fa-IR" sz="3200" b="1" dirty="0" smtClean="0">
                          <a:cs typeface="B Mitra" panose="00000400000000000000" pitchFamily="2" charset="-78"/>
                        </a:rPr>
                        <a:t>5-</a:t>
                      </a:r>
                    </a:p>
                    <a:p>
                      <a:pPr algn="ctr"/>
                      <a:endParaRPr lang="fa-IR" sz="1400" b="1" dirty="0" smtClean="0">
                        <a:cs typeface="B Mitra" panose="00000400000000000000" pitchFamily="2" charset="-78"/>
                      </a:endParaRPr>
                    </a:p>
                    <a:p>
                      <a:pPr algn="ctr"/>
                      <a:r>
                        <a:rPr lang="fa-IR" sz="3200" b="1" dirty="0" smtClean="0">
                          <a:cs typeface="B Mitra" panose="00000400000000000000" pitchFamily="2" charset="-78"/>
                        </a:rPr>
                        <a:t>5/26-</a:t>
                      </a:r>
                    </a:p>
                  </a:txBody>
                  <a:tcPr/>
                </a:tc>
                <a:tc rowSpan="7">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50</a:t>
                      </a:r>
                      <a:endParaRPr lang="fa-IR" sz="2400" b="1" kern="1200" dirty="0" smtClean="0">
                        <a:solidFill>
                          <a:schemeClr val="dk1"/>
                        </a:solidFill>
                        <a:latin typeface="+mn-lt"/>
                        <a:ea typeface="+mn-ea"/>
                        <a:cs typeface="B Mitra" panose="00000400000000000000" pitchFamily="2" charset="-78"/>
                      </a:endParaRPr>
                    </a:p>
                    <a:p>
                      <a:pPr marL="0" algn="ctr" defTabSz="914400" rtl="1" eaLnBrk="1" latinLnBrk="0" hangingPunct="1"/>
                      <a:endParaRPr lang="fa-IR" sz="20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33/33</a:t>
                      </a:r>
                    </a:p>
                    <a:p>
                      <a:pPr marL="0" algn="ctr" defTabSz="914400" rtl="1" eaLnBrk="1" latinLnBrk="0" hangingPunct="1"/>
                      <a:endParaRPr lang="fa-IR" sz="14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25</a:t>
                      </a:r>
                    </a:p>
                    <a:p>
                      <a:pPr marL="0" algn="ctr" defTabSz="914400" rtl="1" eaLnBrk="1" latinLnBrk="0" hangingPunct="1"/>
                      <a:endParaRPr lang="fa-IR" sz="14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20</a:t>
                      </a:r>
                    </a:p>
                    <a:p>
                      <a:pPr marL="0" algn="ctr" defTabSz="914400" rtl="1" eaLnBrk="1" latinLnBrk="0" hangingPunct="1"/>
                      <a:endParaRPr lang="fa-IR" sz="16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16/67</a:t>
                      </a:r>
                    </a:p>
                    <a:p>
                      <a:pPr marL="0" algn="ctr" defTabSz="914400" rtl="1" eaLnBrk="1" latinLnBrk="0" hangingPunct="1"/>
                      <a:endParaRPr lang="fa-IR" sz="16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14/29</a:t>
                      </a:r>
                      <a:endParaRPr lang="en-US" sz="2800" b="1" kern="1200" dirty="0">
                        <a:solidFill>
                          <a:schemeClr val="dk1"/>
                        </a:solidFill>
                        <a:latin typeface="+mn-lt"/>
                        <a:ea typeface="+mn-ea"/>
                        <a:cs typeface="B Mitra" panose="00000400000000000000" pitchFamily="2" charset="-78"/>
                      </a:endParaRPr>
                    </a:p>
                  </a:txBody>
                  <a:tcPr/>
                </a:tc>
                <a:tc rowSpan="7">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txBody>
                  <a:tcPr/>
                </a:tc>
                <a:tc rowSpan="7">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12000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10</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16000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15</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20000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18</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24000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20</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28000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19</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32000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18</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bl>
          </a:graphicData>
        </a:graphic>
      </p:graphicFrame>
      <p:sp>
        <p:nvSpPr>
          <p:cNvPr id="5"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درآمدی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grpSp>
        <p:nvGrpSpPr>
          <p:cNvPr id="50" name="Group 49"/>
          <p:cNvGrpSpPr/>
          <p:nvPr/>
        </p:nvGrpSpPr>
        <p:grpSpPr>
          <a:xfrm>
            <a:off x="35496" y="2732670"/>
            <a:ext cx="7848872" cy="3384376"/>
            <a:chOff x="35496" y="2732670"/>
            <a:chExt cx="7848872" cy="3384376"/>
          </a:xfrm>
        </p:grpSpPr>
        <p:cxnSp>
          <p:nvCxnSpPr>
            <p:cNvPr id="7" name="Straight Connector 6"/>
            <p:cNvCxnSpPr/>
            <p:nvPr/>
          </p:nvCxnSpPr>
          <p:spPr bwMode="auto">
            <a:xfrm>
              <a:off x="35496" y="2732670"/>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9" name="Straight Connector 8"/>
            <p:cNvCxnSpPr/>
            <p:nvPr/>
          </p:nvCxnSpPr>
          <p:spPr bwMode="auto">
            <a:xfrm>
              <a:off x="35496" y="3429000"/>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0" name="Straight Connector 9"/>
            <p:cNvCxnSpPr/>
            <p:nvPr/>
          </p:nvCxnSpPr>
          <p:spPr bwMode="auto">
            <a:xfrm>
              <a:off x="35496" y="4077072"/>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1" name="Straight Connector 10"/>
            <p:cNvCxnSpPr/>
            <p:nvPr/>
          </p:nvCxnSpPr>
          <p:spPr bwMode="auto">
            <a:xfrm>
              <a:off x="35496" y="4760769"/>
              <a:ext cx="331236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2" name="Straight Connector 11"/>
            <p:cNvCxnSpPr/>
            <p:nvPr/>
          </p:nvCxnSpPr>
          <p:spPr bwMode="auto">
            <a:xfrm>
              <a:off x="35496" y="5445224"/>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3" name="Straight Connector 12"/>
            <p:cNvCxnSpPr/>
            <p:nvPr/>
          </p:nvCxnSpPr>
          <p:spPr bwMode="auto">
            <a:xfrm>
              <a:off x="35496" y="6117046"/>
              <a:ext cx="331236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4" name="Straight Connector 13"/>
            <p:cNvCxnSpPr/>
            <p:nvPr/>
          </p:nvCxnSpPr>
          <p:spPr bwMode="auto">
            <a:xfrm>
              <a:off x="4275584" y="2732670"/>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7" name="Straight Connector 16"/>
            <p:cNvCxnSpPr/>
            <p:nvPr/>
          </p:nvCxnSpPr>
          <p:spPr bwMode="auto">
            <a:xfrm>
              <a:off x="4131568" y="3429000"/>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8" name="Straight Connector 17"/>
            <p:cNvCxnSpPr/>
            <p:nvPr/>
          </p:nvCxnSpPr>
          <p:spPr bwMode="auto">
            <a:xfrm>
              <a:off x="4211960" y="4077072"/>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9" name="Straight Connector 18"/>
            <p:cNvCxnSpPr/>
            <p:nvPr/>
          </p:nvCxnSpPr>
          <p:spPr bwMode="auto">
            <a:xfrm>
              <a:off x="4355976" y="4760769"/>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0" name="Straight Connector 19"/>
            <p:cNvCxnSpPr/>
            <p:nvPr/>
          </p:nvCxnSpPr>
          <p:spPr bwMode="auto">
            <a:xfrm>
              <a:off x="4139952" y="5445224"/>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1" name="Straight Connector 20"/>
            <p:cNvCxnSpPr/>
            <p:nvPr/>
          </p:nvCxnSpPr>
          <p:spPr bwMode="auto">
            <a:xfrm>
              <a:off x="4419600" y="6117046"/>
              <a:ext cx="4488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7" name="Straight Connector 26"/>
            <p:cNvCxnSpPr/>
            <p:nvPr/>
          </p:nvCxnSpPr>
          <p:spPr bwMode="auto">
            <a:xfrm>
              <a:off x="5715744" y="2732670"/>
              <a:ext cx="87248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9" name="Straight Connector 28"/>
            <p:cNvCxnSpPr/>
            <p:nvPr/>
          </p:nvCxnSpPr>
          <p:spPr bwMode="auto">
            <a:xfrm>
              <a:off x="5859760" y="3429000"/>
              <a:ext cx="58444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2" name="Straight Connector 31"/>
            <p:cNvCxnSpPr/>
            <p:nvPr/>
          </p:nvCxnSpPr>
          <p:spPr bwMode="auto">
            <a:xfrm>
              <a:off x="5643736" y="4077072"/>
              <a:ext cx="80047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4" name="Straight Connector 33"/>
            <p:cNvCxnSpPr/>
            <p:nvPr/>
          </p:nvCxnSpPr>
          <p:spPr bwMode="auto">
            <a:xfrm>
              <a:off x="5643736" y="4761527"/>
              <a:ext cx="80047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5" name="Straight Connector 34"/>
            <p:cNvCxnSpPr/>
            <p:nvPr/>
          </p:nvCxnSpPr>
          <p:spPr bwMode="auto">
            <a:xfrm>
              <a:off x="5859760" y="5445224"/>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8" name="Straight Connector 37"/>
            <p:cNvCxnSpPr/>
            <p:nvPr/>
          </p:nvCxnSpPr>
          <p:spPr bwMode="auto">
            <a:xfrm>
              <a:off x="5868144" y="6117046"/>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0" name="Straight Connector 39"/>
            <p:cNvCxnSpPr/>
            <p:nvPr/>
          </p:nvCxnSpPr>
          <p:spPr bwMode="auto">
            <a:xfrm>
              <a:off x="7011888" y="2732670"/>
              <a:ext cx="87248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1" name="Straight Connector 40"/>
            <p:cNvCxnSpPr/>
            <p:nvPr/>
          </p:nvCxnSpPr>
          <p:spPr bwMode="auto">
            <a:xfrm>
              <a:off x="7227912" y="3429000"/>
              <a:ext cx="58444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2" name="Straight Connector 41"/>
            <p:cNvCxnSpPr/>
            <p:nvPr/>
          </p:nvCxnSpPr>
          <p:spPr bwMode="auto">
            <a:xfrm>
              <a:off x="7227912" y="4077072"/>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5" name="Straight Connector 44"/>
            <p:cNvCxnSpPr/>
            <p:nvPr/>
          </p:nvCxnSpPr>
          <p:spPr bwMode="auto">
            <a:xfrm>
              <a:off x="7299920" y="4760769"/>
              <a:ext cx="512440" cy="758"/>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7" name="Straight Connector 46"/>
            <p:cNvCxnSpPr/>
            <p:nvPr/>
          </p:nvCxnSpPr>
          <p:spPr bwMode="auto">
            <a:xfrm>
              <a:off x="7371928" y="5445224"/>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8" name="Straight Connector 47"/>
            <p:cNvCxnSpPr/>
            <p:nvPr/>
          </p:nvCxnSpPr>
          <p:spPr bwMode="auto">
            <a:xfrm>
              <a:off x="7380312" y="6117046"/>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grpSp>
    </p:spTree>
    <p:extLst>
      <p:ext uri="{BB962C8B-B14F-4D97-AF65-F5344CB8AC3E}">
        <p14:creationId xmlns:p14="http://schemas.microsoft.com/office/powerpoint/2010/main" val="37945850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idx="1"/>
          </p:nvPr>
        </p:nvSpPr>
        <p:spPr>
          <a:xfrm>
            <a:off x="0" y="404813"/>
            <a:ext cx="8964613" cy="6119812"/>
          </a:xfrm>
        </p:spPr>
        <p:txBody>
          <a:bodyPr/>
          <a:lstStyle/>
          <a:p>
            <a:pPr eaLnBrk="1" hangingPunct="1">
              <a:lnSpc>
                <a:spcPct val="150000"/>
              </a:lnSpc>
              <a:defRPr/>
            </a:pPr>
            <a:r>
              <a:rPr lang="fa-IR" sz="4400" b="1" dirty="0" smtClean="0">
                <a:solidFill>
                  <a:srgbClr val="FF0000"/>
                </a:solidFill>
                <a:cs typeface="B Nazanin" pitchFamily="2" charset="-78"/>
              </a:rPr>
              <a:t>اقتصادخرد</a:t>
            </a:r>
            <a:r>
              <a:rPr lang="fa-IR" sz="3600" b="1" dirty="0" smtClean="0">
                <a:solidFill>
                  <a:srgbClr val="FF0000"/>
                </a:solidFill>
                <a:cs typeface="B Nazanin" pitchFamily="2" charset="-78"/>
              </a:rPr>
              <a:t>:   </a:t>
            </a:r>
            <a:r>
              <a:rPr lang="fa-IR" sz="3600" b="1" dirty="0" smtClean="0">
                <a:cs typeface="B Nazanin" pitchFamily="2" charset="-78"/>
              </a:rPr>
              <a:t>به بحث و بررسی پیرامون رفتار و نوع عملکرد </a:t>
            </a:r>
            <a:r>
              <a:rPr lang="fa-IR" sz="3600" b="1" dirty="0" smtClean="0">
                <a:solidFill>
                  <a:srgbClr val="FFFF00"/>
                </a:solidFill>
                <a:cs typeface="B Nazanin" pitchFamily="2" charset="-78"/>
              </a:rPr>
              <a:t>یک واحد مصرف </a:t>
            </a:r>
            <a:r>
              <a:rPr lang="fa-IR" sz="3600" b="1" dirty="0" smtClean="0">
                <a:cs typeface="B Nazanin" pitchFamily="2" charset="-78"/>
              </a:rPr>
              <a:t>(خانوار) و یا </a:t>
            </a:r>
            <a:r>
              <a:rPr lang="fa-IR" sz="3600" b="1" dirty="0" smtClean="0">
                <a:solidFill>
                  <a:srgbClr val="FFFF00"/>
                </a:solidFill>
                <a:cs typeface="B Nazanin" pitchFamily="2" charset="-78"/>
              </a:rPr>
              <a:t>یک</a:t>
            </a:r>
            <a:r>
              <a:rPr lang="fa-IR" sz="3600" b="1" dirty="0" smtClean="0">
                <a:cs typeface="B Nazanin" pitchFamily="2" charset="-78"/>
              </a:rPr>
              <a:t> </a:t>
            </a:r>
            <a:r>
              <a:rPr lang="fa-IR" sz="3600" b="1" smtClean="0">
                <a:solidFill>
                  <a:srgbClr val="FFFF00"/>
                </a:solidFill>
                <a:cs typeface="B Nazanin" pitchFamily="2" charset="-78"/>
              </a:rPr>
              <a:t>واحد تولید </a:t>
            </a:r>
            <a:r>
              <a:rPr lang="fa-IR" sz="3600" b="1" dirty="0" smtClean="0">
                <a:cs typeface="B Nazanin" pitchFamily="2" charset="-78"/>
              </a:rPr>
              <a:t>(بنگاه)</a:t>
            </a:r>
            <a:r>
              <a:rPr lang="fa-IR" sz="3600" b="1" dirty="0" smtClean="0">
                <a:solidFill>
                  <a:srgbClr val="FFFF00"/>
                </a:solidFill>
                <a:cs typeface="B Nazanin" pitchFamily="2" charset="-78"/>
              </a:rPr>
              <a:t> و یا گروهی </a:t>
            </a:r>
            <a:r>
              <a:rPr lang="fa-IR" sz="3600" b="1" dirty="0" smtClean="0">
                <a:cs typeface="B Nazanin" pitchFamily="2" charset="-78"/>
              </a:rPr>
              <a:t>از مصرف کنندگان و تولید کنندگان می پردازد.</a:t>
            </a:r>
          </a:p>
          <a:p>
            <a:pPr eaLnBrk="1" hangingPunct="1">
              <a:lnSpc>
                <a:spcPct val="150000"/>
              </a:lnSpc>
              <a:buFont typeface="Wingdings" pitchFamily="2" charset="2"/>
              <a:buNone/>
              <a:defRPr/>
            </a:pPr>
            <a:r>
              <a:rPr lang="fa-IR" sz="3600" b="1" dirty="0" smtClean="0">
                <a:cs typeface="B Nazanin" pitchFamily="2" charset="-78"/>
              </a:rPr>
              <a:t>بعنوان مثال </a:t>
            </a:r>
            <a:r>
              <a:rPr lang="fa-IR" sz="3600" b="1" dirty="0" smtClean="0">
                <a:solidFill>
                  <a:srgbClr val="FFFF00"/>
                </a:solidFill>
                <a:cs typeface="B Nazanin" pitchFamily="2" charset="-78"/>
              </a:rPr>
              <a:t>یک بنگاه </a:t>
            </a:r>
            <a:r>
              <a:rPr lang="fa-IR" sz="3600" b="1" dirty="0" smtClean="0">
                <a:cs typeface="B Nazanin" pitchFamily="2" charset="-78"/>
              </a:rPr>
              <a:t>چه </a:t>
            </a:r>
            <a:r>
              <a:rPr lang="fa-IR" sz="3600" b="1" smtClean="0">
                <a:cs typeface="B Nazanin" pitchFamily="2" charset="-78"/>
              </a:rPr>
              <a:t>تولید کند؟ </a:t>
            </a:r>
            <a:r>
              <a:rPr lang="fa-IR" sz="3600" b="1" dirty="0" smtClean="0">
                <a:cs typeface="B Nazanin" pitchFamily="2" charset="-78"/>
              </a:rPr>
              <a:t>چگونه تولید کند؟ چه قیمتی را درخواست نماید؟ یا </a:t>
            </a:r>
            <a:r>
              <a:rPr lang="fa-IR" sz="3600" b="1" dirty="0" smtClean="0">
                <a:solidFill>
                  <a:srgbClr val="FFFF00"/>
                </a:solidFill>
                <a:cs typeface="B Nazanin" pitchFamily="2" charset="-78"/>
              </a:rPr>
              <a:t>یک خانوار </a:t>
            </a:r>
            <a:r>
              <a:rPr lang="fa-IR" sz="3600" b="1" dirty="0" smtClean="0">
                <a:cs typeface="B Nazanin" pitchFamily="2" charset="-78"/>
              </a:rPr>
              <a:t>چه کالایی بخرد؟ چه مقدار بخرد؟</a:t>
            </a:r>
            <a:endParaRPr lang="en-US" sz="3600" b="1" dirty="0" smtClean="0">
              <a:cs typeface="B Nazanin" pitchFamily="2" charset="-78"/>
            </a:endParaRPr>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361667946"/>
              </p:ext>
            </p:extLst>
          </p:nvPr>
        </p:nvGraphicFramePr>
        <p:xfrm>
          <a:off x="71121" y="1160371"/>
          <a:ext cx="9036498" cy="5616622"/>
        </p:xfrm>
        <a:graphic>
          <a:graphicData uri="http://schemas.openxmlformats.org/drawingml/2006/table">
            <a:tbl>
              <a:tblPr firstRow="1" bandRow="1">
                <a:tableStyleId>{5C22544A-7EE6-4342-B048-85BDC9FD1C3A}</a:tableStyleId>
              </a:tblPr>
              <a:tblGrid>
                <a:gridCol w="1506083"/>
                <a:gridCol w="1506083"/>
                <a:gridCol w="1506083"/>
                <a:gridCol w="1506083"/>
                <a:gridCol w="1506083"/>
                <a:gridCol w="1506083"/>
              </a:tblGrid>
              <a:tr h="930101">
                <a:tc>
                  <a:txBody>
                    <a:bodyPr/>
                    <a:lstStyle/>
                    <a:p>
                      <a:pPr algn="ctr"/>
                      <a:r>
                        <a:rPr lang="fa-IR" sz="2400" dirty="0" smtClean="0">
                          <a:cs typeface="B Mitra" panose="00000400000000000000" pitchFamily="2" charset="-78"/>
                        </a:rPr>
                        <a:t>درآمد </a:t>
                      </a:r>
                      <a:r>
                        <a:rPr lang="en-US" sz="2400" dirty="0" smtClean="0">
                          <a:latin typeface="Times New Roman" panose="02020603050405020304" pitchFamily="18" charset="0"/>
                          <a:cs typeface="Times New Roman" panose="02020603050405020304" pitchFamily="18" charset="0"/>
                        </a:rPr>
                        <a:t>(M)</a:t>
                      </a:r>
                      <a:r>
                        <a:rPr lang="fa-IR" sz="2400" dirty="0" smtClean="0">
                          <a:cs typeface="B Mitra" panose="00000400000000000000" pitchFamily="2" charset="-78"/>
                        </a:rPr>
                        <a:t> در هر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مقدار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X</a:t>
                      </a:r>
                      <a:r>
                        <a:rPr lang="fa-IR" sz="2400" dirty="0" smtClean="0">
                          <a:cs typeface="B Mitra" panose="00000400000000000000" pitchFamily="2" charset="-78"/>
                        </a:rPr>
                        <a:t> در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درصد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Q</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درصد</a:t>
                      </a:r>
                      <a:r>
                        <a:rPr lang="fa-IR" sz="2400" baseline="0" dirty="0" smtClean="0">
                          <a:cs typeface="B Mitra" panose="00000400000000000000" pitchFamily="2" charset="-78"/>
                        </a:rPr>
                        <a:t>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M</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en-US" sz="3600" b="1" kern="1200" dirty="0" smtClean="0">
                          <a:solidFill>
                            <a:schemeClr val="lt1"/>
                          </a:solidFill>
                          <a:latin typeface="Times New Roman" panose="02020603050405020304" pitchFamily="18" charset="0"/>
                          <a:ea typeface="+mn-ea"/>
                          <a:cs typeface="Times New Roman" panose="02020603050405020304" pitchFamily="18" charset="0"/>
                        </a:rPr>
                        <a:t>E</a:t>
                      </a:r>
                      <a:r>
                        <a:rPr lang="en-US" sz="3600" b="1" kern="1200" baseline="-25000" dirty="0" smtClean="0">
                          <a:solidFill>
                            <a:schemeClr val="lt1"/>
                          </a:solidFill>
                          <a:latin typeface="Times New Roman" panose="02020603050405020304" pitchFamily="18" charset="0"/>
                          <a:ea typeface="+mn-ea"/>
                          <a:cs typeface="Times New Roman" panose="02020603050405020304" pitchFamily="18" charset="0"/>
                        </a:rPr>
                        <a:t>M</a:t>
                      </a:r>
                      <a:endParaRPr lang="en-US" sz="3600" b="1" kern="1200" baseline="-250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نوع</a:t>
                      </a:r>
                      <a:r>
                        <a:rPr lang="fa-IR" sz="2400" baseline="0" dirty="0" smtClean="0">
                          <a:cs typeface="B Mitra" panose="00000400000000000000" pitchFamily="2" charset="-78"/>
                        </a:rPr>
                        <a:t> کالا</a:t>
                      </a:r>
                      <a:endParaRPr lang="en-US" sz="2400"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8000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5</a:t>
                      </a:r>
                      <a:endParaRPr lang="en-US" sz="3200" b="1" dirty="0">
                        <a:cs typeface="B Mitra" panose="00000400000000000000" pitchFamily="2" charset="-78"/>
                      </a:endParaRPr>
                    </a:p>
                  </a:txBody>
                  <a:tcPr anchor="ctr"/>
                </a:tc>
                <a:tc rowSpan="7">
                  <a:txBody>
                    <a:bodyPr/>
                    <a:lstStyle/>
                    <a:p>
                      <a:pPr algn="ctr"/>
                      <a:endParaRPr lang="fa-IR" sz="2400" b="1" dirty="0" smtClean="0">
                        <a:cs typeface="B Mitra" panose="00000400000000000000" pitchFamily="2" charset="-78"/>
                      </a:endParaRPr>
                    </a:p>
                    <a:p>
                      <a:pPr algn="ctr"/>
                      <a:r>
                        <a:rPr lang="fa-IR" sz="3200" b="1" dirty="0" smtClean="0">
                          <a:cs typeface="B Mitra" panose="00000400000000000000" pitchFamily="2" charset="-78"/>
                        </a:rPr>
                        <a:t>100</a:t>
                      </a:r>
                    </a:p>
                    <a:p>
                      <a:pPr algn="ctr"/>
                      <a:endParaRPr lang="fa-IR" sz="1200" b="1" dirty="0" smtClean="0">
                        <a:cs typeface="B Mitra" panose="00000400000000000000" pitchFamily="2" charset="-78"/>
                      </a:endParaRPr>
                    </a:p>
                    <a:p>
                      <a:pPr algn="ctr"/>
                      <a:r>
                        <a:rPr lang="fa-IR" sz="3200" b="1" dirty="0" smtClean="0">
                          <a:cs typeface="B Mitra" panose="00000400000000000000" pitchFamily="2" charset="-78"/>
                        </a:rPr>
                        <a:t>50</a:t>
                      </a:r>
                    </a:p>
                    <a:p>
                      <a:pPr algn="ctr"/>
                      <a:endParaRPr lang="fa-IR" sz="1200" b="1" dirty="0" smtClean="0">
                        <a:cs typeface="B Mitra" panose="00000400000000000000" pitchFamily="2" charset="-78"/>
                      </a:endParaRPr>
                    </a:p>
                    <a:p>
                      <a:pPr algn="ctr"/>
                      <a:r>
                        <a:rPr lang="fa-IR" sz="3200" b="1" dirty="0" smtClean="0">
                          <a:cs typeface="B Mitra" panose="00000400000000000000" pitchFamily="2" charset="-78"/>
                        </a:rPr>
                        <a:t>20</a:t>
                      </a:r>
                    </a:p>
                    <a:p>
                      <a:pPr algn="ctr"/>
                      <a:endParaRPr lang="fa-IR" sz="1400" b="1" dirty="0" smtClean="0">
                        <a:cs typeface="B Mitra" panose="00000400000000000000" pitchFamily="2" charset="-78"/>
                      </a:endParaRPr>
                    </a:p>
                    <a:p>
                      <a:pPr algn="ctr"/>
                      <a:r>
                        <a:rPr lang="fa-IR" sz="3200" b="1" dirty="0" smtClean="0">
                          <a:cs typeface="B Mitra" panose="00000400000000000000" pitchFamily="2" charset="-78"/>
                        </a:rPr>
                        <a:t>11/11</a:t>
                      </a:r>
                    </a:p>
                    <a:p>
                      <a:pPr algn="ctr"/>
                      <a:endParaRPr lang="fa-IR" sz="900" b="1" dirty="0" smtClean="0">
                        <a:cs typeface="B Mitra" panose="00000400000000000000" pitchFamily="2" charset="-78"/>
                      </a:endParaRPr>
                    </a:p>
                    <a:p>
                      <a:pPr algn="ctr"/>
                      <a:r>
                        <a:rPr lang="fa-IR" sz="3200" b="1" dirty="0" smtClean="0">
                          <a:cs typeface="B Mitra" panose="00000400000000000000" pitchFamily="2" charset="-78"/>
                        </a:rPr>
                        <a:t>5-</a:t>
                      </a:r>
                    </a:p>
                    <a:p>
                      <a:pPr algn="ctr"/>
                      <a:endParaRPr lang="fa-IR" sz="1400" b="1" dirty="0" smtClean="0">
                        <a:cs typeface="B Mitra" panose="00000400000000000000" pitchFamily="2" charset="-78"/>
                      </a:endParaRPr>
                    </a:p>
                    <a:p>
                      <a:pPr algn="ctr"/>
                      <a:r>
                        <a:rPr lang="fa-IR" sz="3200" b="1" dirty="0" smtClean="0">
                          <a:cs typeface="B Mitra" panose="00000400000000000000" pitchFamily="2" charset="-78"/>
                        </a:rPr>
                        <a:t>5/26-</a:t>
                      </a:r>
                    </a:p>
                  </a:txBody>
                  <a:tcPr/>
                </a:tc>
                <a:tc rowSpan="7">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50</a:t>
                      </a:r>
                      <a:endParaRPr lang="fa-IR" sz="2400" b="1" kern="1200" dirty="0" smtClean="0">
                        <a:solidFill>
                          <a:schemeClr val="dk1"/>
                        </a:solidFill>
                        <a:latin typeface="+mn-lt"/>
                        <a:ea typeface="+mn-ea"/>
                        <a:cs typeface="B Mitra" panose="00000400000000000000" pitchFamily="2" charset="-78"/>
                      </a:endParaRPr>
                    </a:p>
                    <a:p>
                      <a:pPr marL="0" algn="ctr" defTabSz="914400" rtl="1" eaLnBrk="1" latinLnBrk="0" hangingPunct="1"/>
                      <a:endParaRPr lang="fa-IR" sz="20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33/33</a:t>
                      </a:r>
                    </a:p>
                    <a:p>
                      <a:pPr marL="0" algn="ctr" defTabSz="914400" rtl="1" eaLnBrk="1" latinLnBrk="0" hangingPunct="1"/>
                      <a:endParaRPr lang="fa-IR" sz="14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25</a:t>
                      </a:r>
                    </a:p>
                    <a:p>
                      <a:pPr marL="0" algn="ctr" defTabSz="914400" rtl="1" eaLnBrk="1" latinLnBrk="0" hangingPunct="1"/>
                      <a:endParaRPr lang="fa-IR" sz="14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20</a:t>
                      </a:r>
                    </a:p>
                    <a:p>
                      <a:pPr marL="0" algn="ctr" defTabSz="914400" rtl="1" eaLnBrk="1" latinLnBrk="0" hangingPunct="1"/>
                      <a:endParaRPr lang="fa-IR" sz="16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16/67</a:t>
                      </a:r>
                    </a:p>
                    <a:p>
                      <a:pPr marL="0" algn="ctr" defTabSz="914400" rtl="1" eaLnBrk="1" latinLnBrk="0" hangingPunct="1"/>
                      <a:endParaRPr lang="fa-IR" sz="16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14/29</a:t>
                      </a:r>
                      <a:endParaRPr lang="en-US" sz="2800" b="1" kern="1200" dirty="0">
                        <a:solidFill>
                          <a:schemeClr val="dk1"/>
                        </a:solidFill>
                        <a:latin typeface="+mn-lt"/>
                        <a:ea typeface="+mn-ea"/>
                        <a:cs typeface="B Mitra" panose="00000400000000000000" pitchFamily="2" charset="-78"/>
                      </a:endParaRPr>
                    </a:p>
                  </a:txBody>
                  <a:tcPr/>
                </a:tc>
                <a:tc rowSpan="7">
                  <a:txBody>
                    <a:bodyPr/>
                    <a:lstStyle/>
                    <a:p>
                      <a:pPr marL="0" algn="ctr" defTabSz="914400" rtl="1" eaLnBrk="1" latinLnBrk="0" hangingPunct="1"/>
                      <a:endParaRPr lang="fa-IR" sz="24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2</a:t>
                      </a:r>
                    </a:p>
                    <a:p>
                      <a:pPr marL="0" algn="ctr" defTabSz="914400" rtl="1" eaLnBrk="1" latinLnBrk="0" hangingPunct="1"/>
                      <a:endParaRPr lang="fa-IR" sz="18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1/50</a:t>
                      </a:r>
                    </a:p>
                    <a:p>
                      <a:pPr marL="0" algn="ctr" defTabSz="914400" rtl="1" eaLnBrk="1" latinLnBrk="0" hangingPunct="1"/>
                      <a:endParaRPr lang="fa-IR" sz="16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0/80</a:t>
                      </a:r>
                    </a:p>
                    <a:p>
                      <a:pPr marL="0" algn="ctr" defTabSz="914400" rtl="1" eaLnBrk="1" latinLnBrk="0" hangingPunct="1"/>
                      <a:endParaRPr lang="fa-IR" sz="18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0/56</a:t>
                      </a:r>
                    </a:p>
                    <a:p>
                      <a:pPr marL="0" algn="ctr" defTabSz="914400" rtl="1" eaLnBrk="1" latinLnBrk="0" hangingPunct="1"/>
                      <a:endParaRPr lang="fa-IR" sz="14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0/30-</a:t>
                      </a:r>
                    </a:p>
                    <a:p>
                      <a:pPr marL="0" algn="ctr" defTabSz="914400" rtl="1" eaLnBrk="1" latinLnBrk="0" hangingPunct="1"/>
                      <a:endParaRPr lang="fa-IR" sz="16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0/27-</a:t>
                      </a:r>
                      <a:endParaRPr lang="fa-IR" sz="2800" b="1" kern="1200" dirty="0" smtClean="0">
                        <a:solidFill>
                          <a:schemeClr val="dk1"/>
                        </a:solidFill>
                        <a:latin typeface="+mn-lt"/>
                        <a:ea typeface="+mn-ea"/>
                        <a:cs typeface="B Mitra" panose="00000400000000000000" pitchFamily="2" charset="-78"/>
                      </a:endParaRPr>
                    </a:p>
                  </a:txBody>
                  <a:tcPr/>
                </a:tc>
                <a:tc rowSpan="7">
                  <a:txBody>
                    <a:bodyPr/>
                    <a:lstStyle/>
                    <a:p>
                      <a:pPr algn="ct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12000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10</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16000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15</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20000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18</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24000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20</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28000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19</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32000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18</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bl>
          </a:graphicData>
        </a:graphic>
      </p:graphicFrame>
      <p:sp>
        <p:nvSpPr>
          <p:cNvPr id="5"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درآمدی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grpSp>
        <p:nvGrpSpPr>
          <p:cNvPr id="50" name="Group 49"/>
          <p:cNvGrpSpPr/>
          <p:nvPr/>
        </p:nvGrpSpPr>
        <p:grpSpPr>
          <a:xfrm>
            <a:off x="35496" y="2732670"/>
            <a:ext cx="7848872" cy="3384376"/>
            <a:chOff x="35496" y="2732670"/>
            <a:chExt cx="7848872" cy="3384376"/>
          </a:xfrm>
        </p:grpSpPr>
        <p:cxnSp>
          <p:nvCxnSpPr>
            <p:cNvPr id="7" name="Straight Connector 6"/>
            <p:cNvCxnSpPr/>
            <p:nvPr/>
          </p:nvCxnSpPr>
          <p:spPr bwMode="auto">
            <a:xfrm>
              <a:off x="35496" y="2732670"/>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9" name="Straight Connector 8"/>
            <p:cNvCxnSpPr/>
            <p:nvPr/>
          </p:nvCxnSpPr>
          <p:spPr bwMode="auto">
            <a:xfrm>
              <a:off x="35496" y="3429000"/>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0" name="Straight Connector 9"/>
            <p:cNvCxnSpPr/>
            <p:nvPr/>
          </p:nvCxnSpPr>
          <p:spPr bwMode="auto">
            <a:xfrm>
              <a:off x="35496" y="4077072"/>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1" name="Straight Connector 10"/>
            <p:cNvCxnSpPr/>
            <p:nvPr/>
          </p:nvCxnSpPr>
          <p:spPr bwMode="auto">
            <a:xfrm>
              <a:off x="35496" y="4760769"/>
              <a:ext cx="331236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2" name="Straight Connector 11"/>
            <p:cNvCxnSpPr/>
            <p:nvPr/>
          </p:nvCxnSpPr>
          <p:spPr bwMode="auto">
            <a:xfrm>
              <a:off x="35496" y="5445224"/>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3" name="Straight Connector 12"/>
            <p:cNvCxnSpPr/>
            <p:nvPr/>
          </p:nvCxnSpPr>
          <p:spPr bwMode="auto">
            <a:xfrm>
              <a:off x="35496" y="6117046"/>
              <a:ext cx="331236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4" name="Straight Connector 13"/>
            <p:cNvCxnSpPr/>
            <p:nvPr/>
          </p:nvCxnSpPr>
          <p:spPr bwMode="auto">
            <a:xfrm>
              <a:off x="4275584" y="2732670"/>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7" name="Straight Connector 16"/>
            <p:cNvCxnSpPr/>
            <p:nvPr/>
          </p:nvCxnSpPr>
          <p:spPr bwMode="auto">
            <a:xfrm>
              <a:off x="4131568" y="3429000"/>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8" name="Straight Connector 17"/>
            <p:cNvCxnSpPr/>
            <p:nvPr/>
          </p:nvCxnSpPr>
          <p:spPr bwMode="auto">
            <a:xfrm>
              <a:off x="4211960" y="4077072"/>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9" name="Straight Connector 18"/>
            <p:cNvCxnSpPr/>
            <p:nvPr/>
          </p:nvCxnSpPr>
          <p:spPr bwMode="auto">
            <a:xfrm>
              <a:off x="4355976" y="4760769"/>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0" name="Straight Connector 19"/>
            <p:cNvCxnSpPr/>
            <p:nvPr/>
          </p:nvCxnSpPr>
          <p:spPr bwMode="auto">
            <a:xfrm>
              <a:off x="4139952" y="5445224"/>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1" name="Straight Connector 20"/>
            <p:cNvCxnSpPr/>
            <p:nvPr/>
          </p:nvCxnSpPr>
          <p:spPr bwMode="auto">
            <a:xfrm>
              <a:off x="4419600" y="6117046"/>
              <a:ext cx="4488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7" name="Straight Connector 26"/>
            <p:cNvCxnSpPr/>
            <p:nvPr/>
          </p:nvCxnSpPr>
          <p:spPr bwMode="auto">
            <a:xfrm>
              <a:off x="5715744" y="2732670"/>
              <a:ext cx="87248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9" name="Straight Connector 28"/>
            <p:cNvCxnSpPr/>
            <p:nvPr/>
          </p:nvCxnSpPr>
          <p:spPr bwMode="auto">
            <a:xfrm>
              <a:off x="5859760" y="3429000"/>
              <a:ext cx="58444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2" name="Straight Connector 31"/>
            <p:cNvCxnSpPr/>
            <p:nvPr/>
          </p:nvCxnSpPr>
          <p:spPr bwMode="auto">
            <a:xfrm>
              <a:off x="5643736" y="4077072"/>
              <a:ext cx="80047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4" name="Straight Connector 33"/>
            <p:cNvCxnSpPr/>
            <p:nvPr/>
          </p:nvCxnSpPr>
          <p:spPr bwMode="auto">
            <a:xfrm>
              <a:off x="5643736" y="4761527"/>
              <a:ext cx="80047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5" name="Straight Connector 34"/>
            <p:cNvCxnSpPr/>
            <p:nvPr/>
          </p:nvCxnSpPr>
          <p:spPr bwMode="auto">
            <a:xfrm>
              <a:off x="5859760" y="5445224"/>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8" name="Straight Connector 37"/>
            <p:cNvCxnSpPr/>
            <p:nvPr/>
          </p:nvCxnSpPr>
          <p:spPr bwMode="auto">
            <a:xfrm>
              <a:off x="5868144" y="6117046"/>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0" name="Straight Connector 39"/>
            <p:cNvCxnSpPr/>
            <p:nvPr/>
          </p:nvCxnSpPr>
          <p:spPr bwMode="auto">
            <a:xfrm>
              <a:off x="7011888" y="2732670"/>
              <a:ext cx="87248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1" name="Straight Connector 40"/>
            <p:cNvCxnSpPr/>
            <p:nvPr/>
          </p:nvCxnSpPr>
          <p:spPr bwMode="auto">
            <a:xfrm>
              <a:off x="7227912" y="3429000"/>
              <a:ext cx="58444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2" name="Straight Connector 41"/>
            <p:cNvCxnSpPr/>
            <p:nvPr/>
          </p:nvCxnSpPr>
          <p:spPr bwMode="auto">
            <a:xfrm>
              <a:off x="7227912" y="4077072"/>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5" name="Straight Connector 44"/>
            <p:cNvCxnSpPr/>
            <p:nvPr/>
          </p:nvCxnSpPr>
          <p:spPr bwMode="auto">
            <a:xfrm>
              <a:off x="7299920" y="4760769"/>
              <a:ext cx="512440" cy="758"/>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7" name="Straight Connector 46"/>
            <p:cNvCxnSpPr/>
            <p:nvPr/>
          </p:nvCxnSpPr>
          <p:spPr bwMode="auto">
            <a:xfrm>
              <a:off x="7371928" y="5445224"/>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8" name="Straight Connector 47"/>
            <p:cNvCxnSpPr/>
            <p:nvPr/>
          </p:nvCxnSpPr>
          <p:spPr bwMode="auto">
            <a:xfrm>
              <a:off x="7380312" y="6117046"/>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grpSp>
    </p:spTree>
    <p:extLst>
      <p:ext uri="{BB962C8B-B14F-4D97-AF65-F5344CB8AC3E}">
        <p14:creationId xmlns:p14="http://schemas.microsoft.com/office/powerpoint/2010/main" val="3922452374"/>
      </p:ext>
    </p:extLst>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696660392"/>
              </p:ext>
            </p:extLst>
          </p:nvPr>
        </p:nvGraphicFramePr>
        <p:xfrm>
          <a:off x="71121" y="1160371"/>
          <a:ext cx="9036498" cy="5616622"/>
        </p:xfrm>
        <a:graphic>
          <a:graphicData uri="http://schemas.openxmlformats.org/drawingml/2006/table">
            <a:tbl>
              <a:tblPr firstRow="1" bandRow="1">
                <a:tableStyleId>{5C22544A-7EE6-4342-B048-85BDC9FD1C3A}</a:tableStyleId>
              </a:tblPr>
              <a:tblGrid>
                <a:gridCol w="1506083"/>
                <a:gridCol w="1506083"/>
                <a:gridCol w="1506083"/>
                <a:gridCol w="1506083"/>
                <a:gridCol w="1506083"/>
                <a:gridCol w="1506083"/>
              </a:tblGrid>
              <a:tr h="930101">
                <a:tc>
                  <a:txBody>
                    <a:bodyPr/>
                    <a:lstStyle/>
                    <a:p>
                      <a:pPr algn="ctr"/>
                      <a:r>
                        <a:rPr lang="fa-IR" sz="2400" dirty="0" smtClean="0">
                          <a:cs typeface="B Mitra" panose="00000400000000000000" pitchFamily="2" charset="-78"/>
                        </a:rPr>
                        <a:t>درآمد </a:t>
                      </a:r>
                      <a:r>
                        <a:rPr lang="en-US" sz="2400" dirty="0" smtClean="0">
                          <a:latin typeface="Times New Roman" panose="02020603050405020304" pitchFamily="18" charset="0"/>
                          <a:cs typeface="Times New Roman" panose="02020603050405020304" pitchFamily="18" charset="0"/>
                        </a:rPr>
                        <a:t>(M)</a:t>
                      </a:r>
                      <a:r>
                        <a:rPr lang="fa-IR" sz="2400" dirty="0" smtClean="0">
                          <a:cs typeface="B Mitra" panose="00000400000000000000" pitchFamily="2" charset="-78"/>
                        </a:rPr>
                        <a:t> در هر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مقدار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X</a:t>
                      </a:r>
                      <a:r>
                        <a:rPr lang="fa-IR" sz="2400" dirty="0" smtClean="0">
                          <a:cs typeface="B Mitra" panose="00000400000000000000" pitchFamily="2" charset="-78"/>
                        </a:rPr>
                        <a:t> در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درصد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Q</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درصد</a:t>
                      </a:r>
                      <a:r>
                        <a:rPr lang="fa-IR" sz="2400" baseline="0" dirty="0" smtClean="0">
                          <a:cs typeface="B Mitra" panose="00000400000000000000" pitchFamily="2" charset="-78"/>
                        </a:rPr>
                        <a:t>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M</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en-US" sz="3600" b="1" kern="1200" dirty="0" smtClean="0">
                          <a:solidFill>
                            <a:schemeClr val="lt1"/>
                          </a:solidFill>
                          <a:latin typeface="Times New Roman" panose="02020603050405020304" pitchFamily="18" charset="0"/>
                          <a:ea typeface="+mn-ea"/>
                          <a:cs typeface="Times New Roman" panose="02020603050405020304" pitchFamily="18" charset="0"/>
                        </a:rPr>
                        <a:t>E</a:t>
                      </a:r>
                      <a:r>
                        <a:rPr lang="en-US" sz="3600" b="1" kern="1200" baseline="-25000" dirty="0" smtClean="0">
                          <a:solidFill>
                            <a:schemeClr val="lt1"/>
                          </a:solidFill>
                          <a:latin typeface="Times New Roman" panose="02020603050405020304" pitchFamily="18" charset="0"/>
                          <a:ea typeface="+mn-ea"/>
                          <a:cs typeface="Times New Roman" panose="02020603050405020304" pitchFamily="18" charset="0"/>
                        </a:rPr>
                        <a:t>M</a:t>
                      </a:r>
                      <a:endParaRPr lang="en-US" sz="3600" b="1" kern="1200" baseline="-250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نوع</a:t>
                      </a:r>
                      <a:r>
                        <a:rPr lang="fa-IR" sz="2400" baseline="0" dirty="0" smtClean="0">
                          <a:cs typeface="B Mitra" panose="00000400000000000000" pitchFamily="2" charset="-78"/>
                        </a:rPr>
                        <a:t> کالا</a:t>
                      </a:r>
                      <a:endParaRPr lang="en-US" sz="2400"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8000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5</a:t>
                      </a:r>
                      <a:endParaRPr lang="en-US" sz="3200" b="1" dirty="0">
                        <a:cs typeface="B Mitra" panose="00000400000000000000" pitchFamily="2" charset="-78"/>
                      </a:endParaRPr>
                    </a:p>
                  </a:txBody>
                  <a:tcPr anchor="ctr"/>
                </a:tc>
                <a:tc rowSpan="7">
                  <a:txBody>
                    <a:bodyPr/>
                    <a:lstStyle/>
                    <a:p>
                      <a:pPr algn="ctr"/>
                      <a:endParaRPr lang="fa-IR" sz="2400" b="1" dirty="0" smtClean="0">
                        <a:cs typeface="B Mitra" panose="00000400000000000000" pitchFamily="2" charset="-78"/>
                      </a:endParaRPr>
                    </a:p>
                    <a:p>
                      <a:pPr algn="ctr"/>
                      <a:r>
                        <a:rPr lang="fa-IR" sz="3200" b="1" dirty="0" smtClean="0">
                          <a:cs typeface="B Mitra" panose="00000400000000000000" pitchFamily="2" charset="-78"/>
                        </a:rPr>
                        <a:t>100</a:t>
                      </a:r>
                    </a:p>
                    <a:p>
                      <a:pPr algn="ctr"/>
                      <a:endParaRPr lang="fa-IR" sz="1200" b="1" dirty="0" smtClean="0">
                        <a:cs typeface="B Mitra" panose="00000400000000000000" pitchFamily="2" charset="-78"/>
                      </a:endParaRPr>
                    </a:p>
                    <a:p>
                      <a:pPr algn="ctr"/>
                      <a:r>
                        <a:rPr lang="fa-IR" sz="3200" b="1" dirty="0" smtClean="0">
                          <a:cs typeface="B Mitra" panose="00000400000000000000" pitchFamily="2" charset="-78"/>
                        </a:rPr>
                        <a:t>50</a:t>
                      </a:r>
                    </a:p>
                    <a:p>
                      <a:pPr algn="ctr"/>
                      <a:endParaRPr lang="fa-IR" sz="1200" b="1" dirty="0" smtClean="0">
                        <a:cs typeface="B Mitra" panose="00000400000000000000" pitchFamily="2" charset="-78"/>
                      </a:endParaRPr>
                    </a:p>
                    <a:p>
                      <a:pPr algn="ctr"/>
                      <a:r>
                        <a:rPr lang="fa-IR" sz="3200" b="1" dirty="0" smtClean="0">
                          <a:cs typeface="B Mitra" panose="00000400000000000000" pitchFamily="2" charset="-78"/>
                        </a:rPr>
                        <a:t>20</a:t>
                      </a:r>
                    </a:p>
                    <a:p>
                      <a:pPr algn="ctr"/>
                      <a:endParaRPr lang="fa-IR" sz="1400" b="1" dirty="0" smtClean="0">
                        <a:cs typeface="B Mitra" panose="00000400000000000000" pitchFamily="2" charset="-78"/>
                      </a:endParaRPr>
                    </a:p>
                    <a:p>
                      <a:pPr algn="ctr"/>
                      <a:r>
                        <a:rPr lang="fa-IR" sz="3200" b="1" dirty="0" smtClean="0">
                          <a:cs typeface="B Mitra" panose="00000400000000000000" pitchFamily="2" charset="-78"/>
                        </a:rPr>
                        <a:t>11/11</a:t>
                      </a:r>
                    </a:p>
                    <a:p>
                      <a:pPr algn="ctr"/>
                      <a:endParaRPr lang="fa-IR" sz="900" b="1" dirty="0" smtClean="0">
                        <a:cs typeface="B Mitra" panose="00000400000000000000" pitchFamily="2" charset="-78"/>
                      </a:endParaRPr>
                    </a:p>
                    <a:p>
                      <a:pPr algn="ctr"/>
                      <a:r>
                        <a:rPr lang="fa-IR" sz="3200" b="1" dirty="0" smtClean="0">
                          <a:cs typeface="B Mitra" panose="00000400000000000000" pitchFamily="2" charset="-78"/>
                        </a:rPr>
                        <a:t>5-</a:t>
                      </a:r>
                    </a:p>
                    <a:p>
                      <a:pPr algn="ctr"/>
                      <a:endParaRPr lang="fa-IR" sz="1400" b="1" dirty="0" smtClean="0">
                        <a:cs typeface="B Mitra" panose="00000400000000000000" pitchFamily="2" charset="-78"/>
                      </a:endParaRPr>
                    </a:p>
                    <a:p>
                      <a:pPr algn="ctr"/>
                      <a:r>
                        <a:rPr lang="fa-IR" sz="3200" b="1" dirty="0" smtClean="0">
                          <a:cs typeface="B Mitra" panose="00000400000000000000" pitchFamily="2" charset="-78"/>
                        </a:rPr>
                        <a:t>5/26-</a:t>
                      </a:r>
                    </a:p>
                  </a:txBody>
                  <a:tcPr/>
                </a:tc>
                <a:tc rowSpan="7">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50</a:t>
                      </a:r>
                      <a:endParaRPr lang="fa-IR" sz="2400" b="1" kern="1200" dirty="0" smtClean="0">
                        <a:solidFill>
                          <a:schemeClr val="dk1"/>
                        </a:solidFill>
                        <a:latin typeface="+mn-lt"/>
                        <a:ea typeface="+mn-ea"/>
                        <a:cs typeface="B Mitra" panose="00000400000000000000" pitchFamily="2" charset="-78"/>
                      </a:endParaRPr>
                    </a:p>
                    <a:p>
                      <a:pPr marL="0" algn="ctr" defTabSz="914400" rtl="1" eaLnBrk="1" latinLnBrk="0" hangingPunct="1"/>
                      <a:endParaRPr lang="fa-IR" sz="20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33/33</a:t>
                      </a:r>
                    </a:p>
                    <a:p>
                      <a:pPr marL="0" algn="ctr" defTabSz="914400" rtl="1" eaLnBrk="1" latinLnBrk="0" hangingPunct="1"/>
                      <a:endParaRPr lang="fa-IR" sz="14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25</a:t>
                      </a:r>
                    </a:p>
                    <a:p>
                      <a:pPr marL="0" algn="ctr" defTabSz="914400" rtl="1" eaLnBrk="1" latinLnBrk="0" hangingPunct="1"/>
                      <a:endParaRPr lang="fa-IR" sz="14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20</a:t>
                      </a:r>
                    </a:p>
                    <a:p>
                      <a:pPr marL="0" algn="ctr" defTabSz="914400" rtl="1" eaLnBrk="1" latinLnBrk="0" hangingPunct="1"/>
                      <a:endParaRPr lang="fa-IR" sz="16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16/67</a:t>
                      </a:r>
                    </a:p>
                    <a:p>
                      <a:pPr marL="0" algn="ctr" defTabSz="914400" rtl="1" eaLnBrk="1" latinLnBrk="0" hangingPunct="1"/>
                      <a:endParaRPr lang="fa-IR" sz="16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14/29</a:t>
                      </a:r>
                      <a:endParaRPr lang="en-US" sz="2800" b="1" kern="1200" dirty="0">
                        <a:solidFill>
                          <a:schemeClr val="dk1"/>
                        </a:solidFill>
                        <a:latin typeface="+mn-lt"/>
                        <a:ea typeface="+mn-ea"/>
                        <a:cs typeface="B Mitra" panose="00000400000000000000" pitchFamily="2" charset="-78"/>
                      </a:endParaRPr>
                    </a:p>
                  </a:txBody>
                  <a:tcPr/>
                </a:tc>
                <a:tc rowSpan="7">
                  <a:txBody>
                    <a:bodyPr/>
                    <a:lstStyle/>
                    <a:p>
                      <a:pPr marL="0" algn="ctr" defTabSz="914400" rtl="1" eaLnBrk="1" latinLnBrk="0" hangingPunct="1"/>
                      <a:endParaRPr lang="fa-IR" sz="24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2</a:t>
                      </a:r>
                    </a:p>
                    <a:p>
                      <a:pPr marL="0" algn="ctr" defTabSz="914400" rtl="1" eaLnBrk="1" latinLnBrk="0" hangingPunct="1"/>
                      <a:endParaRPr lang="fa-IR" sz="18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1/50</a:t>
                      </a:r>
                    </a:p>
                    <a:p>
                      <a:pPr marL="0" algn="ctr" defTabSz="914400" rtl="1" eaLnBrk="1" latinLnBrk="0" hangingPunct="1"/>
                      <a:endParaRPr lang="fa-IR" sz="16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0/80</a:t>
                      </a:r>
                    </a:p>
                    <a:p>
                      <a:pPr marL="0" algn="ctr" defTabSz="914400" rtl="1" eaLnBrk="1" latinLnBrk="0" hangingPunct="1"/>
                      <a:endParaRPr lang="fa-IR" sz="18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0/56</a:t>
                      </a:r>
                    </a:p>
                    <a:p>
                      <a:pPr marL="0" algn="ctr" defTabSz="914400" rtl="1" eaLnBrk="1" latinLnBrk="0" hangingPunct="1"/>
                      <a:endParaRPr lang="fa-IR" sz="14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0/30-</a:t>
                      </a:r>
                    </a:p>
                    <a:p>
                      <a:pPr marL="0" algn="ctr" defTabSz="914400" rtl="1" eaLnBrk="1" latinLnBrk="0" hangingPunct="1"/>
                      <a:endParaRPr lang="fa-IR" sz="16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0/27-</a:t>
                      </a:r>
                      <a:endParaRPr lang="fa-IR" sz="2800" b="1" kern="1200" dirty="0" smtClean="0">
                        <a:solidFill>
                          <a:schemeClr val="dk1"/>
                        </a:solidFill>
                        <a:latin typeface="+mn-lt"/>
                        <a:ea typeface="+mn-ea"/>
                        <a:cs typeface="B Mitra" panose="00000400000000000000" pitchFamily="2" charset="-78"/>
                      </a:endParaRPr>
                    </a:p>
                  </a:txBody>
                  <a:tcPr/>
                </a:tc>
                <a:tc rowSpan="7">
                  <a:txBody>
                    <a:bodyPr/>
                    <a:lstStyle/>
                    <a:p>
                      <a:pPr algn="ctr"/>
                      <a:endParaRPr lang="fa-IR" sz="2000" b="1" dirty="0" smtClean="0">
                        <a:cs typeface="B Mitra" panose="00000400000000000000" pitchFamily="2" charset="-78"/>
                      </a:endParaRPr>
                    </a:p>
                    <a:p>
                      <a:pPr algn="ctr"/>
                      <a:r>
                        <a:rPr lang="fa-IR" sz="3200" b="1" dirty="0" smtClean="0">
                          <a:cs typeface="B Mitra" panose="00000400000000000000" pitchFamily="2" charset="-78"/>
                        </a:rPr>
                        <a:t>لوکس</a:t>
                      </a:r>
                    </a:p>
                    <a:p>
                      <a:pPr algn="ctr"/>
                      <a:endParaRPr lang="fa-IR" sz="1600" b="1" dirty="0" smtClean="0">
                        <a:cs typeface="B Mitra" panose="00000400000000000000" pitchFamily="2" charset="-78"/>
                      </a:endParaRPr>
                    </a:p>
                    <a:p>
                      <a:pPr algn="ctr"/>
                      <a:r>
                        <a:rPr lang="fa-IR" sz="3200" b="1" dirty="0" smtClean="0">
                          <a:cs typeface="B Mitra" panose="00000400000000000000" pitchFamily="2" charset="-78"/>
                        </a:rPr>
                        <a:t>لوکس</a:t>
                      </a:r>
                    </a:p>
                    <a:p>
                      <a:pPr algn="ctr"/>
                      <a:endParaRPr lang="fa-IR" sz="1050" b="1" dirty="0" smtClean="0">
                        <a:cs typeface="B Mitra" panose="00000400000000000000" pitchFamily="2" charset="-78"/>
                      </a:endParaRPr>
                    </a:p>
                    <a:p>
                      <a:pPr algn="ctr"/>
                      <a:r>
                        <a:rPr lang="fa-IR" sz="3200" b="1" dirty="0" smtClean="0">
                          <a:cs typeface="B Mitra" panose="00000400000000000000" pitchFamily="2" charset="-78"/>
                        </a:rPr>
                        <a:t>ضروری</a:t>
                      </a:r>
                    </a:p>
                    <a:p>
                      <a:pPr algn="ctr"/>
                      <a:endParaRPr lang="fa-IR" sz="1100" b="1" dirty="0" smtClean="0">
                        <a:cs typeface="B Mitra" panose="00000400000000000000" pitchFamily="2" charset="-78"/>
                      </a:endParaRPr>
                    </a:p>
                    <a:p>
                      <a:pPr algn="ctr"/>
                      <a:r>
                        <a:rPr lang="fa-IR" sz="3200" b="1" dirty="0" smtClean="0">
                          <a:cs typeface="B Mitra" panose="00000400000000000000" pitchFamily="2" charset="-78"/>
                        </a:rPr>
                        <a:t>ضروری</a:t>
                      </a:r>
                    </a:p>
                    <a:p>
                      <a:pPr algn="ctr"/>
                      <a:endParaRPr lang="fa-IR" sz="1400" b="1" dirty="0" smtClean="0">
                        <a:cs typeface="B Mitra" panose="00000400000000000000" pitchFamily="2" charset="-78"/>
                      </a:endParaRPr>
                    </a:p>
                    <a:p>
                      <a:pPr algn="ctr"/>
                      <a:r>
                        <a:rPr lang="fa-IR" sz="3200" b="1" dirty="0" smtClean="0">
                          <a:cs typeface="B Mitra" panose="00000400000000000000" pitchFamily="2" charset="-78"/>
                        </a:rPr>
                        <a:t>پست</a:t>
                      </a:r>
                    </a:p>
                    <a:p>
                      <a:pPr algn="ctr"/>
                      <a:endParaRPr lang="fa-IR" sz="1050" b="1" dirty="0" smtClean="0">
                        <a:cs typeface="B Mitra" panose="00000400000000000000" pitchFamily="2" charset="-78"/>
                      </a:endParaRPr>
                    </a:p>
                    <a:p>
                      <a:pPr algn="ctr"/>
                      <a:r>
                        <a:rPr lang="fa-IR" sz="3200" b="1" dirty="0" smtClean="0">
                          <a:cs typeface="B Mitra" panose="00000400000000000000" pitchFamily="2" charset="-78"/>
                        </a:rPr>
                        <a:t>پست</a:t>
                      </a: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12000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10</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16000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15</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20000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18</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24000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20</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28000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19</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32000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18</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bl>
          </a:graphicData>
        </a:graphic>
      </p:graphicFrame>
      <p:sp>
        <p:nvSpPr>
          <p:cNvPr id="5"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درآمدی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grpSp>
        <p:nvGrpSpPr>
          <p:cNvPr id="50" name="Group 49"/>
          <p:cNvGrpSpPr/>
          <p:nvPr/>
        </p:nvGrpSpPr>
        <p:grpSpPr>
          <a:xfrm>
            <a:off x="35496" y="2732670"/>
            <a:ext cx="7848872" cy="3384376"/>
            <a:chOff x="35496" y="2732670"/>
            <a:chExt cx="7848872" cy="3384376"/>
          </a:xfrm>
        </p:grpSpPr>
        <p:cxnSp>
          <p:nvCxnSpPr>
            <p:cNvPr id="7" name="Straight Connector 6"/>
            <p:cNvCxnSpPr/>
            <p:nvPr/>
          </p:nvCxnSpPr>
          <p:spPr bwMode="auto">
            <a:xfrm>
              <a:off x="35496" y="2732670"/>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9" name="Straight Connector 8"/>
            <p:cNvCxnSpPr/>
            <p:nvPr/>
          </p:nvCxnSpPr>
          <p:spPr bwMode="auto">
            <a:xfrm>
              <a:off x="35496" y="3429000"/>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0" name="Straight Connector 9"/>
            <p:cNvCxnSpPr/>
            <p:nvPr/>
          </p:nvCxnSpPr>
          <p:spPr bwMode="auto">
            <a:xfrm>
              <a:off x="35496" y="4077072"/>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1" name="Straight Connector 10"/>
            <p:cNvCxnSpPr/>
            <p:nvPr/>
          </p:nvCxnSpPr>
          <p:spPr bwMode="auto">
            <a:xfrm>
              <a:off x="35496" y="4760769"/>
              <a:ext cx="331236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2" name="Straight Connector 11"/>
            <p:cNvCxnSpPr/>
            <p:nvPr/>
          </p:nvCxnSpPr>
          <p:spPr bwMode="auto">
            <a:xfrm>
              <a:off x="35496" y="5445224"/>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3" name="Straight Connector 12"/>
            <p:cNvCxnSpPr/>
            <p:nvPr/>
          </p:nvCxnSpPr>
          <p:spPr bwMode="auto">
            <a:xfrm>
              <a:off x="35496" y="6117046"/>
              <a:ext cx="331236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4" name="Straight Connector 13"/>
            <p:cNvCxnSpPr/>
            <p:nvPr/>
          </p:nvCxnSpPr>
          <p:spPr bwMode="auto">
            <a:xfrm>
              <a:off x="4275584" y="2732670"/>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7" name="Straight Connector 16"/>
            <p:cNvCxnSpPr/>
            <p:nvPr/>
          </p:nvCxnSpPr>
          <p:spPr bwMode="auto">
            <a:xfrm>
              <a:off x="4131568" y="3429000"/>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8" name="Straight Connector 17"/>
            <p:cNvCxnSpPr/>
            <p:nvPr/>
          </p:nvCxnSpPr>
          <p:spPr bwMode="auto">
            <a:xfrm>
              <a:off x="4211960" y="4077072"/>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19" name="Straight Connector 18"/>
            <p:cNvCxnSpPr/>
            <p:nvPr/>
          </p:nvCxnSpPr>
          <p:spPr bwMode="auto">
            <a:xfrm>
              <a:off x="4355976" y="4760769"/>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0" name="Straight Connector 19"/>
            <p:cNvCxnSpPr/>
            <p:nvPr/>
          </p:nvCxnSpPr>
          <p:spPr bwMode="auto">
            <a:xfrm>
              <a:off x="4139952" y="5445224"/>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1" name="Straight Connector 20"/>
            <p:cNvCxnSpPr/>
            <p:nvPr/>
          </p:nvCxnSpPr>
          <p:spPr bwMode="auto">
            <a:xfrm>
              <a:off x="4419600" y="6117046"/>
              <a:ext cx="4488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7" name="Straight Connector 26"/>
            <p:cNvCxnSpPr/>
            <p:nvPr/>
          </p:nvCxnSpPr>
          <p:spPr bwMode="auto">
            <a:xfrm>
              <a:off x="5715744" y="2732670"/>
              <a:ext cx="87248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29" name="Straight Connector 28"/>
            <p:cNvCxnSpPr/>
            <p:nvPr/>
          </p:nvCxnSpPr>
          <p:spPr bwMode="auto">
            <a:xfrm>
              <a:off x="5859760" y="3429000"/>
              <a:ext cx="58444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2" name="Straight Connector 31"/>
            <p:cNvCxnSpPr/>
            <p:nvPr/>
          </p:nvCxnSpPr>
          <p:spPr bwMode="auto">
            <a:xfrm>
              <a:off x="5643736" y="4077072"/>
              <a:ext cx="80047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4" name="Straight Connector 33"/>
            <p:cNvCxnSpPr/>
            <p:nvPr/>
          </p:nvCxnSpPr>
          <p:spPr bwMode="auto">
            <a:xfrm>
              <a:off x="5643736" y="4761527"/>
              <a:ext cx="80047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5" name="Straight Connector 34"/>
            <p:cNvCxnSpPr/>
            <p:nvPr/>
          </p:nvCxnSpPr>
          <p:spPr bwMode="auto">
            <a:xfrm>
              <a:off x="5859760" y="5445224"/>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8" name="Straight Connector 37"/>
            <p:cNvCxnSpPr/>
            <p:nvPr/>
          </p:nvCxnSpPr>
          <p:spPr bwMode="auto">
            <a:xfrm>
              <a:off x="5868144" y="6117046"/>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0" name="Straight Connector 39"/>
            <p:cNvCxnSpPr/>
            <p:nvPr/>
          </p:nvCxnSpPr>
          <p:spPr bwMode="auto">
            <a:xfrm>
              <a:off x="7011888" y="2732670"/>
              <a:ext cx="87248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1" name="Straight Connector 40"/>
            <p:cNvCxnSpPr/>
            <p:nvPr/>
          </p:nvCxnSpPr>
          <p:spPr bwMode="auto">
            <a:xfrm>
              <a:off x="7227912" y="3429000"/>
              <a:ext cx="58444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2" name="Straight Connector 41"/>
            <p:cNvCxnSpPr/>
            <p:nvPr/>
          </p:nvCxnSpPr>
          <p:spPr bwMode="auto">
            <a:xfrm>
              <a:off x="7227912" y="4077072"/>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5" name="Straight Connector 44"/>
            <p:cNvCxnSpPr/>
            <p:nvPr/>
          </p:nvCxnSpPr>
          <p:spPr bwMode="auto">
            <a:xfrm>
              <a:off x="7299920" y="4760769"/>
              <a:ext cx="512440" cy="758"/>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7" name="Straight Connector 46"/>
            <p:cNvCxnSpPr/>
            <p:nvPr/>
          </p:nvCxnSpPr>
          <p:spPr bwMode="auto">
            <a:xfrm>
              <a:off x="7371928" y="5445224"/>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8" name="Straight Connector 47"/>
            <p:cNvCxnSpPr/>
            <p:nvPr/>
          </p:nvCxnSpPr>
          <p:spPr bwMode="auto">
            <a:xfrm>
              <a:off x="7380312" y="6117046"/>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grpSp>
    </p:spTree>
    <p:extLst>
      <p:ext uri="{BB962C8B-B14F-4D97-AF65-F5344CB8AC3E}">
        <p14:creationId xmlns:p14="http://schemas.microsoft.com/office/powerpoint/2010/main" val="279579877"/>
      </p:ext>
    </p:extLst>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18519066"/>
              </p:ext>
            </p:extLst>
          </p:nvPr>
        </p:nvGraphicFramePr>
        <p:xfrm>
          <a:off x="58124" y="-15827"/>
          <a:ext cx="9036498" cy="4243991"/>
        </p:xfrm>
        <a:graphic>
          <a:graphicData uri="http://schemas.openxmlformats.org/drawingml/2006/table">
            <a:tbl>
              <a:tblPr firstRow="1" bandRow="1">
                <a:tableStyleId>{5C22544A-7EE6-4342-B048-85BDC9FD1C3A}</a:tableStyleId>
              </a:tblPr>
              <a:tblGrid>
                <a:gridCol w="1506083"/>
                <a:gridCol w="1506083"/>
                <a:gridCol w="1506083"/>
                <a:gridCol w="1506083"/>
                <a:gridCol w="1506083"/>
                <a:gridCol w="1506083"/>
              </a:tblGrid>
              <a:tr h="815885">
                <a:tc>
                  <a:txBody>
                    <a:bodyPr/>
                    <a:lstStyle/>
                    <a:p>
                      <a:pPr algn="ctr"/>
                      <a:r>
                        <a:rPr lang="fa-IR" sz="2400" dirty="0" smtClean="0">
                          <a:cs typeface="B Mitra" panose="00000400000000000000" pitchFamily="2" charset="-78"/>
                        </a:rPr>
                        <a:t>درآمد </a:t>
                      </a:r>
                      <a:r>
                        <a:rPr lang="en-US" sz="2400" dirty="0" smtClean="0">
                          <a:latin typeface="Times New Roman" panose="02020603050405020304" pitchFamily="18" charset="0"/>
                          <a:cs typeface="Times New Roman" panose="02020603050405020304" pitchFamily="18" charset="0"/>
                        </a:rPr>
                        <a:t>(M)</a:t>
                      </a:r>
                      <a:r>
                        <a:rPr lang="fa-IR" sz="2400" dirty="0" smtClean="0">
                          <a:cs typeface="B Mitra" panose="00000400000000000000" pitchFamily="2" charset="-78"/>
                        </a:rPr>
                        <a:t> در هر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مقدار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X</a:t>
                      </a:r>
                      <a:r>
                        <a:rPr lang="fa-IR" sz="2400" dirty="0" smtClean="0">
                          <a:cs typeface="B Mitra" panose="00000400000000000000" pitchFamily="2" charset="-78"/>
                        </a:rPr>
                        <a:t> در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درصد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Q</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درصد</a:t>
                      </a:r>
                      <a:r>
                        <a:rPr lang="fa-IR" sz="2400" baseline="0" dirty="0" smtClean="0">
                          <a:cs typeface="B Mitra" panose="00000400000000000000" pitchFamily="2" charset="-78"/>
                        </a:rPr>
                        <a:t>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M</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en-US" sz="3600" b="1" kern="1200" dirty="0" smtClean="0">
                          <a:solidFill>
                            <a:schemeClr val="lt1"/>
                          </a:solidFill>
                          <a:latin typeface="Times New Roman" panose="02020603050405020304" pitchFamily="18" charset="0"/>
                          <a:ea typeface="+mn-ea"/>
                          <a:cs typeface="Times New Roman" panose="02020603050405020304" pitchFamily="18" charset="0"/>
                        </a:rPr>
                        <a:t>E</a:t>
                      </a:r>
                      <a:r>
                        <a:rPr lang="en-US" sz="3600" b="1" kern="1200" baseline="-25000" dirty="0" smtClean="0">
                          <a:solidFill>
                            <a:schemeClr val="lt1"/>
                          </a:solidFill>
                          <a:latin typeface="Times New Roman" panose="02020603050405020304" pitchFamily="18" charset="0"/>
                          <a:ea typeface="+mn-ea"/>
                          <a:cs typeface="Times New Roman" panose="02020603050405020304" pitchFamily="18" charset="0"/>
                        </a:rPr>
                        <a:t>M</a:t>
                      </a:r>
                      <a:endParaRPr lang="en-US" sz="3600" b="1" kern="1200" baseline="-250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نوع</a:t>
                      </a:r>
                      <a:r>
                        <a:rPr lang="fa-IR" sz="2400" baseline="0" dirty="0" smtClean="0">
                          <a:cs typeface="B Mitra" panose="00000400000000000000" pitchFamily="2" charset="-78"/>
                        </a:rPr>
                        <a:t> کالا</a:t>
                      </a:r>
                      <a:endParaRPr lang="en-US" sz="2400" dirty="0">
                        <a:cs typeface="B Mitra" panose="00000400000000000000" pitchFamily="2" charset="-78"/>
                      </a:endParaRPr>
                    </a:p>
                  </a:txBody>
                  <a:tcPr anchor="ctr"/>
                </a:tc>
              </a:tr>
              <a:tr h="459361">
                <a:tc>
                  <a:txBody>
                    <a:bodyPr/>
                    <a:lstStyle/>
                    <a:p>
                      <a:pPr algn="ctr"/>
                      <a:r>
                        <a:rPr lang="fa-IR" sz="2400" b="1" dirty="0" smtClean="0">
                          <a:cs typeface="B Mitra" panose="00000400000000000000" pitchFamily="2" charset="-78"/>
                        </a:rPr>
                        <a:t>8000</a:t>
                      </a:r>
                      <a:endParaRPr lang="en-US" sz="2400" b="1" dirty="0">
                        <a:cs typeface="B Mitra" panose="00000400000000000000" pitchFamily="2" charset="-78"/>
                      </a:endParaRPr>
                    </a:p>
                  </a:txBody>
                  <a:tcPr anchor="ctr"/>
                </a:tc>
                <a:tc>
                  <a:txBody>
                    <a:bodyPr/>
                    <a:lstStyle/>
                    <a:p>
                      <a:pPr algn="ctr"/>
                      <a:r>
                        <a:rPr lang="fa-IR" sz="2400" b="1" dirty="0" smtClean="0">
                          <a:cs typeface="B Mitra" panose="00000400000000000000" pitchFamily="2" charset="-78"/>
                        </a:rPr>
                        <a:t>5</a:t>
                      </a:r>
                      <a:endParaRPr lang="en-US" sz="2400" b="1" dirty="0">
                        <a:cs typeface="B Mitra" panose="00000400000000000000" pitchFamily="2" charset="-78"/>
                      </a:endParaRPr>
                    </a:p>
                  </a:txBody>
                  <a:tcPr anchor="ctr"/>
                </a:tc>
                <a:tc rowSpan="7">
                  <a:txBody>
                    <a:bodyPr/>
                    <a:lstStyle/>
                    <a:p>
                      <a:pPr algn="ctr"/>
                      <a:endParaRPr lang="fa-IR" sz="1600" b="1" dirty="0" smtClean="0">
                        <a:cs typeface="B Mitra" panose="00000400000000000000" pitchFamily="2" charset="-78"/>
                      </a:endParaRPr>
                    </a:p>
                    <a:p>
                      <a:pPr algn="ctr"/>
                      <a:r>
                        <a:rPr lang="fa-IR" sz="2400" b="1" dirty="0" smtClean="0">
                          <a:cs typeface="B Mitra" panose="00000400000000000000" pitchFamily="2" charset="-78"/>
                        </a:rPr>
                        <a:t>100</a:t>
                      </a:r>
                    </a:p>
                    <a:p>
                      <a:pPr algn="ctr"/>
                      <a:endParaRPr lang="fa-IR" sz="800" b="1" dirty="0" smtClean="0">
                        <a:cs typeface="B Mitra" panose="00000400000000000000" pitchFamily="2" charset="-78"/>
                      </a:endParaRPr>
                    </a:p>
                    <a:p>
                      <a:pPr algn="ctr"/>
                      <a:r>
                        <a:rPr lang="fa-IR" sz="2400" b="1" dirty="0" smtClean="0">
                          <a:cs typeface="B Mitra" panose="00000400000000000000" pitchFamily="2" charset="-78"/>
                        </a:rPr>
                        <a:t>50</a:t>
                      </a:r>
                    </a:p>
                    <a:p>
                      <a:pPr algn="ctr"/>
                      <a:endParaRPr lang="fa-IR" sz="1000" b="1" dirty="0" smtClean="0">
                        <a:cs typeface="B Mitra" panose="00000400000000000000" pitchFamily="2" charset="-78"/>
                      </a:endParaRPr>
                    </a:p>
                    <a:p>
                      <a:pPr algn="ctr"/>
                      <a:r>
                        <a:rPr lang="fa-IR" sz="2400" b="1" dirty="0" smtClean="0">
                          <a:cs typeface="B Mitra" panose="00000400000000000000" pitchFamily="2" charset="-78"/>
                        </a:rPr>
                        <a:t>20</a:t>
                      </a:r>
                    </a:p>
                    <a:p>
                      <a:pPr algn="ctr"/>
                      <a:endParaRPr lang="fa-IR" sz="200" b="1" dirty="0" smtClean="0">
                        <a:cs typeface="B Mitra" panose="00000400000000000000" pitchFamily="2" charset="-78"/>
                      </a:endParaRPr>
                    </a:p>
                    <a:p>
                      <a:pPr algn="ctr"/>
                      <a:r>
                        <a:rPr lang="fa-IR" sz="2400" b="1" dirty="0" smtClean="0">
                          <a:cs typeface="B Mitra" panose="00000400000000000000" pitchFamily="2" charset="-78"/>
                        </a:rPr>
                        <a:t>11/11</a:t>
                      </a:r>
                    </a:p>
                    <a:p>
                      <a:pPr algn="ctr"/>
                      <a:endParaRPr lang="fa-IR" sz="500" b="1" dirty="0" smtClean="0">
                        <a:cs typeface="B Mitra" panose="00000400000000000000" pitchFamily="2" charset="-78"/>
                      </a:endParaRPr>
                    </a:p>
                    <a:p>
                      <a:pPr algn="ctr"/>
                      <a:r>
                        <a:rPr lang="fa-IR" sz="2400" b="1" dirty="0" smtClean="0">
                          <a:cs typeface="B Mitra" panose="00000400000000000000" pitchFamily="2" charset="-78"/>
                        </a:rPr>
                        <a:t>5-</a:t>
                      </a:r>
                    </a:p>
                    <a:p>
                      <a:pPr algn="ctr"/>
                      <a:endParaRPr lang="fa-IR" sz="900" b="1" dirty="0" smtClean="0">
                        <a:cs typeface="B Mitra" panose="00000400000000000000" pitchFamily="2" charset="-78"/>
                      </a:endParaRPr>
                    </a:p>
                    <a:p>
                      <a:pPr algn="ctr"/>
                      <a:r>
                        <a:rPr lang="fa-IR" sz="2400" b="1" dirty="0" smtClean="0">
                          <a:cs typeface="B Mitra" panose="00000400000000000000" pitchFamily="2" charset="-78"/>
                        </a:rPr>
                        <a:t>5/26-</a:t>
                      </a:r>
                    </a:p>
                  </a:txBody>
                  <a:tcPr/>
                </a:tc>
                <a:tc rowSpan="7">
                  <a:txBody>
                    <a:bodyPr/>
                    <a:lstStyle/>
                    <a:p>
                      <a:pPr marL="0" algn="ctr" defTabSz="914400" rtl="1" eaLnBrk="1" latinLnBrk="0" hangingPunct="1"/>
                      <a:endParaRPr lang="fa-IR" sz="18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000" b="1" kern="1200" dirty="0" smtClean="0">
                          <a:solidFill>
                            <a:schemeClr val="dk1"/>
                          </a:solidFill>
                          <a:latin typeface="+mn-lt"/>
                          <a:ea typeface="+mn-ea"/>
                          <a:cs typeface="B Mitra" panose="00000400000000000000" pitchFamily="2" charset="-78"/>
                        </a:rPr>
                        <a:t>50</a:t>
                      </a:r>
                      <a:endParaRPr lang="fa-IR" sz="1800" b="1" kern="1200" dirty="0" smtClean="0">
                        <a:solidFill>
                          <a:schemeClr val="dk1"/>
                        </a:solidFill>
                        <a:latin typeface="+mn-lt"/>
                        <a:ea typeface="+mn-ea"/>
                        <a:cs typeface="B Mitra" panose="00000400000000000000" pitchFamily="2" charset="-78"/>
                      </a:endParaRPr>
                    </a:p>
                    <a:p>
                      <a:pPr marL="0" algn="ctr" defTabSz="914400" rtl="1" eaLnBrk="1" latinLnBrk="0" hangingPunct="1"/>
                      <a:endParaRPr lang="fa-IR" sz="18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000" b="1" kern="1200" dirty="0" smtClean="0">
                          <a:solidFill>
                            <a:schemeClr val="dk1"/>
                          </a:solidFill>
                          <a:latin typeface="+mn-lt"/>
                          <a:ea typeface="+mn-ea"/>
                          <a:cs typeface="B Mitra" panose="00000400000000000000" pitchFamily="2" charset="-78"/>
                        </a:rPr>
                        <a:t>33/33</a:t>
                      </a:r>
                    </a:p>
                    <a:p>
                      <a:pPr marL="0" algn="ctr" defTabSz="914400" rtl="1" eaLnBrk="1" latinLnBrk="0" hangingPunct="1"/>
                      <a:endParaRPr lang="fa-IR" sz="10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000" b="1" kern="1200" dirty="0" smtClean="0">
                          <a:solidFill>
                            <a:schemeClr val="dk1"/>
                          </a:solidFill>
                          <a:latin typeface="+mn-lt"/>
                          <a:ea typeface="+mn-ea"/>
                          <a:cs typeface="B Mitra" panose="00000400000000000000" pitchFamily="2" charset="-78"/>
                        </a:rPr>
                        <a:t>25</a:t>
                      </a:r>
                    </a:p>
                    <a:p>
                      <a:pPr marL="0" algn="ctr" defTabSz="914400" rtl="1" eaLnBrk="1" latinLnBrk="0" hangingPunct="1"/>
                      <a:endParaRPr lang="fa-IR" sz="3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000" b="1" kern="1200" dirty="0" smtClean="0">
                          <a:solidFill>
                            <a:schemeClr val="dk1"/>
                          </a:solidFill>
                          <a:latin typeface="+mn-lt"/>
                          <a:ea typeface="+mn-ea"/>
                          <a:cs typeface="B Mitra" panose="00000400000000000000" pitchFamily="2" charset="-78"/>
                        </a:rPr>
                        <a:t>20</a:t>
                      </a:r>
                    </a:p>
                    <a:p>
                      <a:pPr marL="0" algn="ctr" defTabSz="914400" rtl="1" eaLnBrk="1" latinLnBrk="0" hangingPunct="1"/>
                      <a:endParaRPr lang="fa-IR" sz="10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000" b="1" kern="1200" dirty="0" smtClean="0">
                          <a:solidFill>
                            <a:schemeClr val="dk1"/>
                          </a:solidFill>
                          <a:latin typeface="+mn-lt"/>
                          <a:ea typeface="+mn-ea"/>
                          <a:cs typeface="B Mitra" panose="00000400000000000000" pitchFamily="2" charset="-78"/>
                        </a:rPr>
                        <a:t>16/67</a:t>
                      </a:r>
                    </a:p>
                    <a:p>
                      <a:pPr marL="0" algn="ctr" defTabSz="914400" rtl="1" eaLnBrk="1" latinLnBrk="0" hangingPunct="1"/>
                      <a:endParaRPr lang="fa-IR" sz="12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000" b="1" kern="1200" dirty="0" smtClean="0">
                          <a:solidFill>
                            <a:schemeClr val="dk1"/>
                          </a:solidFill>
                          <a:latin typeface="+mn-lt"/>
                          <a:ea typeface="+mn-ea"/>
                          <a:cs typeface="B Mitra" panose="00000400000000000000" pitchFamily="2" charset="-78"/>
                        </a:rPr>
                        <a:t>14/29</a:t>
                      </a:r>
                      <a:endParaRPr lang="en-US" sz="2000" b="1" kern="1200" dirty="0">
                        <a:solidFill>
                          <a:schemeClr val="dk1"/>
                        </a:solidFill>
                        <a:latin typeface="+mn-lt"/>
                        <a:ea typeface="+mn-ea"/>
                        <a:cs typeface="B Mitra" panose="00000400000000000000" pitchFamily="2" charset="-78"/>
                      </a:endParaRPr>
                    </a:p>
                  </a:txBody>
                  <a:tcPr/>
                </a:tc>
                <a:tc rowSpan="7">
                  <a:txBody>
                    <a:bodyPr/>
                    <a:lstStyle/>
                    <a:p>
                      <a:pPr marL="0" algn="ctr" defTabSz="914400" rtl="1" eaLnBrk="1" latinLnBrk="0" hangingPunct="1"/>
                      <a:endParaRPr lang="fa-IR" sz="18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000" b="1" kern="1200" dirty="0" smtClean="0">
                          <a:solidFill>
                            <a:schemeClr val="dk1"/>
                          </a:solidFill>
                          <a:latin typeface="+mn-lt"/>
                          <a:ea typeface="+mn-ea"/>
                          <a:cs typeface="B Mitra" panose="00000400000000000000" pitchFamily="2" charset="-78"/>
                        </a:rPr>
                        <a:t>2</a:t>
                      </a:r>
                    </a:p>
                    <a:p>
                      <a:pPr marL="0" algn="ctr" defTabSz="914400" rtl="1" eaLnBrk="1" latinLnBrk="0" hangingPunct="1"/>
                      <a:endParaRPr lang="fa-IR" sz="16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000" b="1" kern="1200" dirty="0" smtClean="0">
                          <a:solidFill>
                            <a:schemeClr val="dk1"/>
                          </a:solidFill>
                          <a:latin typeface="+mn-lt"/>
                          <a:ea typeface="+mn-ea"/>
                          <a:cs typeface="B Mitra" panose="00000400000000000000" pitchFamily="2" charset="-78"/>
                        </a:rPr>
                        <a:t>1/50</a:t>
                      </a:r>
                    </a:p>
                    <a:p>
                      <a:pPr marL="0" algn="ctr" defTabSz="914400" rtl="1" eaLnBrk="1" latinLnBrk="0" hangingPunct="1"/>
                      <a:endParaRPr lang="fa-IR" sz="12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000" b="1" kern="1200" dirty="0" smtClean="0">
                          <a:solidFill>
                            <a:schemeClr val="dk1"/>
                          </a:solidFill>
                          <a:latin typeface="+mn-lt"/>
                          <a:ea typeface="+mn-ea"/>
                          <a:cs typeface="B Mitra" panose="00000400000000000000" pitchFamily="2" charset="-78"/>
                        </a:rPr>
                        <a:t>0/80</a:t>
                      </a:r>
                    </a:p>
                    <a:p>
                      <a:pPr marL="0" algn="ctr" defTabSz="914400" rtl="1" eaLnBrk="1" latinLnBrk="0" hangingPunct="1"/>
                      <a:endParaRPr lang="fa-IR" sz="2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000" b="1" kern="1200" dirty="0" smtClean="0">
                          <a:solidFill>
                            <a:schemeClr val="dk1"/>
                          </a:solidFill>
                          <a:latin typeface="+mn-lt"/>
                          <a:ea typeface="+mn-ea"/>
                          <a:cs typeface="B Mitra" panose="00000400000000000000" pitchFamily="2" charset="-78"/>
                        </a:rPr>
                        <a:t>0/56</a:t>
                      </a:r>
                    </a:p>
                    <a:p>
                      <a:pPr marL="0" algn="ctr" defTabSz="914400" rtl="1" eaLnBrk="1" latinLnBrk="0" hangingPunct="1"/>
                      <a:endParaRPr lang="fa-IR" sz="11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000" b="1" kern="1200" dirty="0" smtClean="0">
                          <a:solidFill>
                            <a:schemeClr val="dk1"/>
                          </a:solidFill>
                          <a:latin typeface="+mn-lt"/>
                          <a:ea typeface="+mn-ea"/>
                          <a:cs typeface="B Mitra" panose="00000400000000000000" pitchFamily="2" charset="-78"/>
                        </a:rPr>
                        <a:t>0/30-</a:t>
                      </a:r>
                    </a:p>
                    <a:p>
                      <a:pPr marL="0" algn="ctr" defTabSz="914400" rtl="1" eaLnBrk="1" latinLnBrk="0" hangingPunct="1"/>
                      <a:endParaRPr lang="fa-IR" sz="105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000" b="1" kern="1200" dirty="0" smtClean="0">
                          <a:solidFill>
                            <a:schemeClr val="dk1"/>
                          </a:solidFill>
                          <a:latin typeface="+mn-lt"/>
                          <a:ea typeface="+mn-ea"/>
                          <a:cs typeface="B Mitra" panose="00000400000000000000" pitchFamily="2" charset="-78"/>
                        </a:rPr>
                        <a:t>0/27-</a:t>
                      </a:r>
                    </a:p>
                  </a:txBody>
                  <a:tcPr/>
                </a:tc>
                <a:tc rowSpan="7">
                  <a:txBody>
                    <a:bodyPr/>
                    <a:lstStyle/>
                    <a:p>
                      <a:pPr algn="ctr"/>
                      <a:endParaRPr lang="fa-IR" sz="1400" b="1" dirty="0" smtClean="0">
                        <a:cs typeface="B Mitra" panose="00000400000000000000" pitchFamily="2" charset="-78"/>
                      </a:endParaRPr>
                    </a:p>
                    <a:p>
                      <a:pPr algn="ctr"/>
                      <a:r>
                        <a:rPr lang="fa-IR" sz="2400" b="1" dirty="0" smtClean="0">
                          <a:cs typeface="B Mitra" panose="00000400000000000000" pitchFamily="2" charset="-78"/>
                        </a:rPr>
                        <a:t>لوکس</a:t>
                      </a:r>
                    </a:p>
                    <a:p>
                      <a:pPr algn="ctr"/>
                      <a:endParaRPr lang="fa-IR" sz="1000" b="1" dirty="0" smtClean="0">
                        <a:cs typeface="B Mitra" panose="00000400000000000000" pitchFamily="2" charset="-78"/>
                      </a:endParaRPr>
                    </a:p>
                    <a:p>
                      <a:pPr algn="ctr"/>
                      <a:r>
                        <a:rPr lang="fa-IR" sz="2400" b="1" dirty="0" smtClean="0">
                          <a:cs typeface="B Mitra" panose="00000400000000000000" pitchFamily="2" charset="-78"/>
                        </a:rPr>
                        <a:t>لوکس</a:t>
                      </a:r>
                    </a:p>
                    <a:p>
                      <a:pPr algn="ctr"/>
                      <a:endParaRPr lang="fa-IR" sz="400" b="1" dirty="0" smtClean="0">
                        <a:cs typeface="B Mitra" panose="00000400000000000000" pitchFamily="2" charset="-78"/>
                      </a:endParaRPr>
                    </a:p>
                    <a:p>
                      <a:pPr algn="ctr"/>
                      <a:r>
                        <a:rPr lang="fa-IR" sz="2400" b="1" dirty="0" smtClean="0">
                          <a:cs typeface="B Mitra" panose="00000400000000000000" pitchFamily="2" charset="-78"/>
                        </a:rPr>
                        <a:t>ضروری</a:t>
                      </a:r>
                    </a:p>
                    <a:p>
                      <a:pPr algn="ctr"/>
                      <a:endParaRPr lang="fa-IR" sz="400" b="1" dirty="0" smtClean="0">
                        <a:cs typeface="B Mitra" panose="00000400000000000000" pitchFamily="2" charset="-78"/>
                      </a:endParaRPr>
                    </a:p>
                    <a:p>
                      <a:pPr algn="ctr"/>
                      <a:r>
                        <a:rPr lang="fa-IR" sz="2400" b="1" dirty="0" smtClean="0">
                          <a:cs typeface="B Mitra" panose="00000400000000000000" pitchFamily="2" charset="-78"/>
                        </a:rPr>
                        <a:t>ضروری</a:t>
                      </a:r>
                    </a:p>
                    <a:p>
                      <a:pPr algn="ctr"/>
                      <a:endParaRPr lang="fa-IR" sz="600" b="1" dirty="0" smtClean="0">
                        <a:cs typeface="B Mitra" panose="00000400000000000000" pitchFamily="2" charset="-78"/>
                      </a:endParaRPr>
                    </a:p>
                    <a:p>
                      <a:pPr algn="ctr"/>
                      <a:r>
                        <a:rPr lang="fa-IR" sz="2400" b="1" dirty="0" smtClean="0">
                          <a:cs typeface="B Mitra" panose="00000400000000000000" pitchFamily="2" charset="-78"/>
                        </a:rPr>
                        <a:t>پست</a:t>
                      </a:r>
                    </a:p>
                    <a:p>
                      <a:pPr algn="ctr"/>
                      <a:endParaRPr lang="fa-IR" sz="900" b="1" dirty="0" smtClean="0">
                        <a:cs typeface="B Mitra" panose="00000400000000000000" pitchFamily="2" charset="-78"/>
                      </a:endParaRPr>
                    </a:p>
                    <a:p>
                      <a:pPr algn="ctr"/>
                      <a:r>
                        <a:rPr lang="fa-IR" sz="2400" b="1" dirty="0" smtClean="0">
                          <a:cs typeface="B Mitra" panose="00000400000000000000" pitchFamily="2" charset="-78"/>
                        </a:rPr>
                        <a:t>پست</a:t>
                      </a:r>
                      <a:endParaRPr lang="en-US" sz="2400" b="1" dirty="0">
                        <a:cs typeface="B Mitra" panose="00000400000000000000" pitchFamily="2" charset="-78"/>
                      </a:endParaRPr>
                    </a:p>
                  </a:txBody>
                  <a:tcPr/>
                </a:tc>
              </a:tr>
              <a:tr h="459361">
                <a:tc>
                  <a:txBody>
                    <a:bodyPr/>
                    <a:lstStyle/>
                    <a:p>
                      <a:pPr algn="ctr"/>
                      <a:r>
                        <a:rPr lang="fa-IR" sz="2400" b="1" dirty="0" smtClean="0">
                          <a:cs typeface="B Mitra" panose="00000400000000000000" pitchFamily="2" charset="-78"/>
                        </a:rPr>
                        <a:t>12000</a:t>
                      </a:r>
                      <a:endParaRPr lang="en-US" sz="2400" b="1" dirty="0">
                        <a:cs typeface="B Mitra" panose="00000400000000000000" pitchFamily="2" charset="-78"/>
                      </a:endParaRPr>
                    </a:p>
                  </a:txBody>
                  <a:tcPr anchor="ctr"/>
                </a:tc>
                <a:tc>
                  <a:txBody>
                    <a:bodyPr/>
                    <a:lstStyle/>
                    <a:p>
                      <a:pPr algn="ctr"/>
                      <a:r>
                        <a:rPr lang="fa-IR" sz="2400" b="1" dirty="0" smtClean="0">
                          <a:cs typeface="B Mitra" panose="00000400000000000000" pitchFamily="2" charset="-78"/>
                        </a:rPr>
                        <a:t>10</a:t>
                      </a:r>
                      <a:endParaRPr lang="en-US" sz="24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459361">
                <a:tc>
                  <a:txBody>
                    <a:bodyPr/>
                    <a:lstStyle/>
                    <a:p>
                      <a:pPr algn="ctr"/>
                      <a:r>
                        <a:rPr lang="fa-IR" sz="2400" b="1" dirty="0" smtClean="0">
                          <a:cs typeface="B Mitra" panose="00000400000000000000" pitchFamily="2" charset="-78"/>
                        </a:rPr>
                        <a:t>16000</a:t>
                      </a:r>
                      <a:endParaRPr lang="en-US" sz="2400" b="1" dirty="0">
                        <a:cs typeface="B Mitra" panose="00000400000000000000" pitchFamily="2" charset="-78"/>
                      </a:endParaRPr>
                    </a:p>
                  </a:txBody>
                  <a:tcPr anchor="ctr"/>
                </a:tc>
                <a:tc>
                  <a:txBody>
                    <a:bodyPr/>
                    <a:lstStyle/>
                    <a:p>
                      <a:pPr algn="ctr"/>
                      <a:r>
                        <a:rPr lang="fa-IR" sz="2400" b="1" dirty="0" smtClean="0">
                          <a:cs typeface="B Mitra" panose="00000400000000000000" pitchFamily="2" charset="-78"/>
                        </a:rPr>
                        <a:t>15</a:t>
                      </a:r>
                      <a:endParaRPr lang="en-US" sz="24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459361">
                <a:tc>
                  <a:txBody>
                    <a:bodyPr/>
                    <a:lstStyle/>
                    <a:p>
                      <a:pPr algn="ctr"/>
                      <a:r>
                        <a:rPr lang="fa-IR" sz="2400" b="1" dirty="0" smtClean="0">
                          <a:cs typeface="B Mitra" panose="00000400000000000000" pitchFamily="2" charset="-78"/>
                        </a:rPr>
                        <a:t>20000</a:t>
                      </a:r>
                      <a:endParaRPr lang="en-US" sz="2400" b="1" dirty="0">
                        <a:cs typeface="B Mitra" panose="00000400000000000000" pitchFamily="2" charset="-78"/>
                      </a:endParaRPr>
                    </a:p>
                  </a:txBody>
                  <a:tcPr anchor="ctr"/>
                </a:tc>
                <a:tc>
                  <a:txBody>
                    <a:bodyPr/>
                    <a:lstStyle/>
                    <a:p>
                      <a:pPr algn="ctr"/>
                      <a:r>
                        <a:rPr lang="fa-IR" sz="2400" b="1" dirty="0" smtClean="0">
                          <a:cs typeface="B Mitra" panose="00000400000000000000" pitchFamily="2" charset="-78"/>
                        </a:rPr>
                        <a:t>18</a:t>
                      </a:r>
                      <a:endParaRPr lang="en-US" sz="24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459361">
                <a:tc>
                  <a:txBody>
                    <a:bodyPr/>
                    <a:lstStyle/>
                    <a:p>
                      <a:pPr algn="ctr"/>
                      <a:r>
                        <a:rPr lang="fa-IR" sz="2400" b="1" dirty="0" smtClean="0">
                          <a:cs typeface="B Mitra" panose="00000400000000000000" pitchFamily="2" charset="-78"/>
                        </a:rPr>
                        <a:t>24000</a:t>
                      </a:r>
                      <a:endParaRPr lang="en-US" sz="2400" b="1" dirty="0">
                        <a:cs typeface="B Mitra" panose="00000400000000000000" pitchFamily="2" charset="-78"/>
                      </a:endParaRPr>
                    </a:p>
                  </a:txBody>
                  <a:tcPr anchor="ctr"/>
                </a:tc>
                <a:tc>
                  <a:txBody>
                    <a:bodyPr/>
                    <a:lstStyle/>
                    <a:p>
                      <a:pPr algn="ctr"/>
                      <a:r>
                        <a:rPr lang="fa-IR" sz="2400" b="1" dirty="0" smtClean="0">
                          <a:cs typeface="B Mitra" panose="00000400000000000000" pitchFamily="2" charset="-78"/>
                        </a:rPr>
                        <a:t>20</a:t>
                      </a:r>
                      <a:endParaRPr lang="en-US" sz="24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459361">
                <a:tc>
                  <a:txBody>
                    <a:bodyPr/>
                    <a:lstStyle/>
                    <a:p>
                      <a:pPr algn="ctr"/>
                      <a:r>
                        <a:rPr lang="fa-IR" sz="2400" b="1" dirty="0" smtClean="0">
                          <a:cs typeface="B Mitra" panose="00000400000000000000" pitchFamily="2" charset="-78"/>
                        </a:rPr>
                        <a:t>28000</a:t>
                      </a:r>
                      <a:endParaRPr lang="en-US" sz="2400" b="1" dirty="0">
                        <a:cs typeface="B Mitra" panose="00000400000000000000" pitchFamily="2" charset="-78"/>
                      </a:endParaRPr>
                    </a:p>
                  </a:txBody>
                  <a:tcPr anchor="ctr"/>
                </a:tc>
                <a:tc>
                  <a:txBody>
                    <a:bodyPr/>
                    <a:lstStyle/>
                    <a:p>
                      <a:pPr algn="ctr"/>
                      <a:r>
                        <a:rPr lang="fa-IR" sz="2400" b="1" dirty="0" smtClean="0">
                          <a:cs typeface="B Mitra" panose="00000400000000000000" pitchFamily="2" charset="-78"/>
                        </a:rPr>
                        <a:t>19</a:t>
                      </a:r>
                      <a:endParaRPr lang="en-US" sz="24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4865">
                <a:tc>
                  <a:txBody>
                    <a:bodyPr/>
                    <a:lstStyle/>
                    <a:p>
                      <a:pPr algn="ctr"/>
                      <a:r>
                        <a:rPr lang="fa-IR" sz="2400" b="1" dirty="0" smtClean="0">
                          <a:cs typeface="B Mitra" panose="00000400000000000000" pitchFamily="2" charset="-78"/>
                        </a:rPr>
                        <a:t>32000</a:t>
                      </a:r>
                      <a:endParaRPr lang="en-US" sz="2400" b="1" dirty="0">
                        <a:cs typeface="B Mitra" panose="00000400000000000000" pitchFamily="2" charset="-78"/>
                      </a:endParaRPr>
                    </a:p>
                  </a:txBody>
                  <a:tcPr anchor="ctr"/>
                </a:tc>
                <a:tc>
                  <a:txBody>
                    <a:bodyPr/>
                    <a:lstStyle/>
                    <a:p>
                      <a:pPr algn="ctr"/>
                      <a:r>
                        <a:rPr lang="fa-IR" sz="2400" b="1" dirty="0" smtClean="0">
                          <a:cs typeface="B Mitra" panose="00000400000000000000" pitchFamily="2" charset="-78"/>
                        </a:rPr>
                        <a:t>18</a:t>
                      </a:r>
                      <a:endParaRPr lang="en-US" sz="24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bl>
          </a:graphicData>
        </a:graphic>
      </p:graphicFrame>
      <p:sp>
        <p:nvSpPr>
          <p:cNvPr id="5" name="Rectangle 2"/>
          <p:cNvSpPr>
            <a:spLocks noGrp="1" noChangeArrowheads="1"/>
          </p:cNvSpPr>
          <p:nvPr>
            <p:ph type="title"/>
          </p:nvPr>
        </p:nvSpPr>
        <p:spPr>
          <a:xfrm>
            <a:off x="457200" y="-87089"/>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درآمدی </a:t>
            </a:r>
            <a:r>
              <a:rPr lang="fa-IR" sz="4800" b="1" dirty="0" smtClean="0">
                <a:solidFill>
                  <a:srgbClr val="FF0000"/>
                </a:solidFill>
                <a:latin typeface="+mn-lt"/>
                <a:ea typeface="+mn-ea"/>
                <a:cs typeface="B Nazanin" pitchFamily="2" charset="-78"/>
              </a:rPr>
              <a:t>تقاضا</a:t>
            </a:r>
            <a:endParaRPr lang="en-US" sz="4800" b="1" dirty="0">
              <a:solidFill>
                <a:srgbClr val="FF0000"/>
              </a:solidFill>
              <a:latin typeface="+mn-lt"/>
              <a:ea typeface="+mn-ea"/>
              <a:cs typeface="B Nazanin" pitchFamily="2" charset="-78"/>
            </a:endParaRPr>
          </a:p>
        </p:txBody>
      </p:sp>
      <p:grpSp>
        <p:nvGrpSpPr>
          <p:cNvPr id="8" name="Group 7"/>
          <p:cNvGrpSpPr/>
          <p:nvPr/>
        </p:nvGrpSpPr>
        <p:grpSpPr>
          <a:xfrm>
            <a:off x="31728" y="1255112"/>
            <a:ext cx="7893584" cy="2317904"/>
            <a:chOff x="31728" y="1255112"/>
            <a:chExt cx="7893584" cy="2317904"/>
          </a:xfrm>
        </p:grpSpPr>
        <p:cxnSp>
          <p:nvCxnSpPr>
            <p:cNvPr id="7" name="Straight Connector 6"/>
            <p:cNvCxnSpPr/>
            <p:nvPr/>
          </p:nvCxnSpPr>
          <p:spPr bwMode="auto">
            <a:xfrm>
              <a:off x="35496" y="1255112"/>
              <a:ext cx="3456384"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9" name="Straight Connector 8"/>
            <p:cNvCxnSpPr/>
            <p:nvPr/>
          </p:nvCxnSpPr>
          <p:spPr bwMode="auto">
            <a:xfrm>
              <a:off x="35496" y="1745520"/>
              <a:ext cx="3456384"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0" name="Straight Connector 9"/>
            <p:cNvCxnSpPr/>
            <p:nvPr/>
          </p:nvCxnSpPr>
          <p:spPr bwMode="auto">
            <a:xfrm>
              <a:off x="35496" y="2163920"/>
              <a:ext cx="3456384"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35496" y="2636912"/>
              <a:ext cx="3312368"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a:off x="31728" y="3086376"/>
              <a:ext cx="3456384"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35496" y="3573016"/>
              <a:ext cx="3312368"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a:off x="4316528" y="1282408"/>
              <a:ext cx="728464"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a:off x="4203757" y="1817528"/>
              <a:ext cx="728464"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8" name="Straight Connector 17"/>
            <p:cNvCxnSpPr/>
            <p:nvPr/>
          </p:nvCxnSpPr>
          <p:spPr bwMode="auto">
            <a:xfrm>
              <a:off x="4252904" y="2245808"/>
              <a:ext cx="728464"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9" name="Straight Connector 18"/>
            <p:cNvCxnSpPr/>
            <p:nvPr/>
          </p:nvCxnSpPr>
          <p:spPr bwMode="auto">
            <a:xfrm>
              <a:off x="4355976" y="2636912"/>
              <a:ext cx="728464"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0" name="Straight Connector 19"/>
            <p:cNvCxnSpPr/>
            <p:nvPr/>
          </p:nvCxnSpPr>
          <p:spPr bwMode="auto">
            <a:xfrm>
              <a:off x="4136184" y="3086376"/>
              <a:ext cx="728464"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1" name="Straight Connector 20"/>
            <p:cNvCxnSpPr/>
            <p:nvPr/>
          </p:nvCxnSpPr>
          <p:spPr bwMode="auto">
            <a:xfrm>
              <a:off x="4419600" y="3573016"/>
              <a:ext cx="448816"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7" name="Straight Connector 26"/>
            <p:cNvCxnSpPr/>
            <p:nvPr/>
          </p:nvCxnSpPr>
          <p:spPr bwMode="auto">
            <a:xfrm>
              <a:off x="5756688" y="1282408"/>
              <a:ext cx="87248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29" name="Straight Connector 28"/>
            <p:cNvCxnSpPr/>
            <p:nvPr/>
          </p:nvCxnSpPr>
          <p:spPr bwMode="auto">
            <a:xfrm>
              <a:off x="5931949" y="1817528"/>
              <a:ext cx="584448"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32" name="Straight Connector 31"/>
            <p:cNvCxnSpPr/>
            <p:nvPr/>
          </p:nvCxnSpPr>
          <p:spPr bwMode="auto">
            <a:xfrm>
              <a:off x="5684680" y="2245808"/>
              <a:ext cx="800472"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34" name="Straight Connector 33"/>
            <p:cNvCxnSpPr/>
            <p:nvPr/>
          </p:nvCxnSpPr>
          <p:spPr bwMode="auto">
            <a:xfrm>
              <a:off x="5643736" y="2637503"/>
              <a:ext cx="800472"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35" name="Straight Connector 34"/>
            <p:cNvCxnSpPr/>
            <p:nvPr/>
          </p:nvCxnSpPr>
          <p:spPr bwMode="auto">
            <a:xfrm>
              <a:off x="5855992" y="3086376"/>
              <a:ext cx="440432"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38" name="Straight Connector 37"/>
            <p:cNvCxnSpPr/>
            <p:nvPr/>
          </p:nvCxnSpPr>
          <p:spPr bwMode="auto">
            <a:xfrm>
              <a:off x="5868144" y="3573016"/>
              <a:ext cx="440432"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0" name="Straight Connector 39"/>
            <p:cNvCxnSpPr/>
            <p:nvPr/>
          </p:nvCxnSpPr>
          <p:spPr bwMode="auto">
            <a:xfrm>
              <a:off x="7052832" y="1282408"/>
              <a:ext cx="872480"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1" name="Straight Connector 40"/>
            <p:cNvCxnSpPr/>
            <p:nvPr/>
          </p:nvCxnSpPr>
          <p:spPr bwMode="auto">
            <a:xfrm>
              <a:off x="7300101" y="1817528"/>
              <a:ext cx="584448"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2" name="Straight Connector 41"/>
            <p:cNvCxnSpPr/>
            <p:nvPr/>
          </p:nvCxnSpPr>
          <p:spPr bwMode="auto">
            <a:xfrm>
              <a:off x="7268856" y="2245808"/>
              <a:ext cx="615693"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5" name="Straight Connector 44"/>
            <p:cNvCxnSpPr/>
            <p:nvPr/>
          </p:nvCxnSpPr>
          <p:spPr bwMode="auto">
            <a:xfrm>
              <a:off x="7299920" y="2636912"/>
              <a:ext cx="512440" cy="591"/>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7" name="Straight Connector 46"/>
            <p:cNvCxnSpPr/>
            <p:nvPr/>
          </p:nvCxnSpPr>
          <p:spPr bwMode="auto">
            <a:xfrm>
              <a:off x="7368160" y="3086376"/>
              <a:ext cx="440432"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48" name="Straight Connector 47"/>
            <p:cNvCxnSpPr/>
            <p:nvPr/>
          </p:nvCxnSpPr>
          <p:spPr bwMode="auto">
            <a:xfrm>
              <a:off x="7380312" y="3573016"/>
              <a:ext cx="440432" cy="0"/>
            </a:xfrm>
            <a:prstGeom prst="line">
              <a:avLst/>
            </a:prstGeom>
            <a:solidFill>
              <a:schemeClr val="accent1"/>
            </a:solidFill>
            <a:ln w="19050" cap="flat" cmpd="sng" algn="ctr">
              <a:solidFill>
                <a:srgbClr val="FF0000"/>
              </a:solidFill>
              <a:prstDash val="solid"/>
              <a:round/>
              <a:headEnd type="none" w="med" len="med"/>
              <a:tailEnd type="none" w="med" len="med"/>
            </a:ln>
            <a:effectLst/>
          </p:spPr>
        </p:cxnSp>
      </p:grpSp>
      <p:graphicFrame>
        <p:nvGraphicFramePr>
          <p:cNvPr id="33" name="Content Placeholder 3"/>
          <p:cNvGraphicFramePr>
            <a:graphicFrameLocks/>
          </p:cNvGraphicFramePr>
          <p:nvPr>
            <p:extLst>
              <p:ext uri="{D42A27DB-BD31-4B8C-83A1-F6EECF244321}">
                <p14:modId xmlns:p14="http://schemas.microsoft.com/office/powerpoint/2010/main" val="4237749171"/>
              </p:ext>
            </p:extLst>
          </p:nvPr>
        </p:nvGraphicFramePr>
        <p:xfrm>
          <a:off x="71121" y="1160371"/>
          <a:ext cx="9036498" cy="5616622"/>
        </p:xfrm>
        <a:graphic>
          <a:graphicData uri="http://schemas.openxmlformats.org/drawingml/2006/table">
            <a:tbl>
              <a:tblPr firstRow="1" bandRow="1">
                <a:tableStyleId>{5C22544A-7EE6-4342-B048-85BDC9FD1C3A}</a:tableStyleId>
              </a:tblPr>
              <a:tblGrid>
                <a:gridCol w="1506083"/>
                <a:gridCol w="1506083"/>
                <a:gridCol w="1506083"/>
                <a:gridCol w="1506083"/>
                <a:gridCol w="1506083"/>
                <a:gridCol w="1506083"/>
              </a:tblGrid>
              <a:tr h="930101">
                <a:tc>
                  <a:txBody>
                    <a:bodyPr/>
                    <a:lstStyle/>
                    <a:p>
                      <a:pPr algn="ctr"/>
                      <a:r>
                        <a:rPr lang="fa-IR" sz="2400" dirty="0" smtClean="0">
                          <a:cs typeface="B Mitra" panose="00000400000000000000" pitchFamily="2" charset="-78"/>
                        </a:rPr>
                        <a:t>درآمد </a:t>
                      </a:r>
                      <a:r>
                        <a:rPr lang="en-US" sz="2400" dirty="0" smtClean="0">
                          <a:latin typeface="Times New Roman" panose="02020603050405020304" pitchFamily="18" charset="0"/>
                          <a:cs typeface="Times New Roman" panose="02020603050405020304" pitchFamily="18" charset="0"/>
                        </a:rPr>
                        <a:t>(M)</a:t>
                      </a:r>
                      <a:r>
                        <a:rPr lang="fa-IR" sz="2400" dirty="0" smtClean="0">
                          <a:cs typeface="B Mitra" panose="00000400000000000000" pitchFamily="2" charset="-78"/>
                        </a:rPr>
                        <a:t> در هر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مقدار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X</a:t>
                      </a:r>
                      <a:r>
                        <a:rPr lang="fa-IR" sz="2400" dirty="0" smtClean="0">
                          <a:cs typeface="B Mitra" panose="00000400000000000000" pitchFamily="2" charset="-78"/>
                        </a:rPr>
                        <a:t> در سال</a:t>
                      </a:r>
                      <a:endParaRPr lang="en-US" sz="2400" dirty="0">
                        <a:cs typeface="B Mitra" panose="00000400000000000000" pitchFamily="2" charset="-78"/>
                      </a:endParaRPr>
                    </a:p>
                  </a:txBody>
                  <a:tcPr anchor="ctr"/>
                </a:tc>
                <a:tc>
                  <a:txBody>
                    <a:bodyPr/>
                    <a:lstStyle/>
                    <a:p>
                      <a:pPr algn="ctr"/>
                      <a:r>
                        <a:rPr lang="fa-IR" sz="2400" dirty="0" smtClean="0">
                          <a:cs typeface="B Mitra" panose="00000400000000000000" pitchFamily="2" charset="-78"/>
                        </a:rPr>
                        <a:t>درصد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Q</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درصد</a:t>
                      </a:r>
                      <a:r>
                        <a:rPr lang="fa-IR" sz="2400" baseline="0" dirty="0" smtClean="0">
                          <a:cs typeface="B Mitra" panose="00000400000000000000" pitchFamily="2" charset="-78"/>
                        </a:rPr>
                        <a:t> تغییر در </a:t>
                      </a:r>
                      <a:r>
                        <a:rPr lang="en-US" sz="2400" b="1" kern="1200" dirty="0" smtClean="0">
                          <a:solidFill>
                            <a:schemeClr val="lt1"/>
                          </a:solidFill>
                          <a:latin typeface="Times New Roman" panose="02020603050405020304" pitchFamily="18" charset="0"/>
                          <a:ea typeface="+mn-ea"/>
                          <a:cs typeface="Times New Roman" panose="02020603050405020304" pitchFamily="18" charset="0"/>
                        </a:rPr>
                        <a:t>M</a:t>
                      </a:r>
                      <a:endParaRPr lang="en-US" sz="2400" b="1" kern="12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en-US" sz="3600" b="1" kern="1200" dirty="0" smtClean="0">
                          <a:solidFill>
                            <a:schemeClr val="lt1"/>
                          </a:solidFill>
                          <a:latin typeface="Times New Roman" panose="02020603050405020304" pitchFamily="18" charset="0"/>
                          <a:ea typeface="+mn-ea"/>
                          <a:cs typeface="Times New Roman" panose="02020603050405020304" pitchFamily="18" charset="0"/>
                        </a:rPr>
                        <a:t>E</a:t>
                      </a:r>
                      <a:r>
                        <a:rPr lang="en-US" sz="3600" b="1" kern="1200" baseline="-25000" dirty="0" smtClean="0">
                          <a:solidFill>
                            <a:schemeClr val="lt1"/>
                          </a:solidFill>
                          <a:latin typeface="Times New Roman" panose="02020603050405020304" pitchFamily="18" charset="0"/>
                          <a:ea typeface="+mn-ea"/>
                          <a:cs typeface="Times New Roman" panose="02020603050405020304" pitchFamily="18" charset="0"/>
                        </a:rPr>
                        <a:t>M</a:t>
                      </a:r>
                      <a:endParaRPr lang="en-US" sz="3600" b="1" kern="1200" baseline="-25000" dirty="0">
                        <a:solidFill>
                          <a:schemeClr val="lt1"/>
                        </a:solidFill>
                        <a:latin typeface="Times New Roman" panose="02020603050405020304" pitchFamily="18" charset="0"/>
                        <a:ea typeface="+mn-ea"/>
                        <a:cs typeface="Times New Roman" panose="02020603050405020304" pitchFamily="18" charset="0"/>
                      </a:endParaRPr>
                    </a:p>
                  </a:txBody>
                  <a:tcPr anchor="ctr"/>
                </a:tc>
                <a:tc>
                  <a:txBody>
                    <a:bodyPr/>
                    <a:lstStyle/>
                    <a:p>
                      <a:pPr algn="ctr"/>
                      <a:r>
                        <a:rPr lang="fa-IR" sz="2400" dirty="0" smtClean="0">
                          <a:cs typeface="B Mitra" panose="00000400000000000000" pitchFamily="2" charset="-78"/>
                        </a:rPr>
                        <a:t>نوع</a:t>
                      </a:r>
                      <a:r>
                        <a:rPr lang="fa-IR" sz="2400" baseline="0" dirty="0" smtClean="0">
                          <a:cs typeface="B Mitra" panose="00000400000000000000" pitchFamily="2" charset="-78"/>
                        </a:rPr>
                        <a:t> کالا</a:t>
                      </a:r>
                      <a:endParaRPr lang="en-US" sz="2400"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8000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5</a:t>
                      </a:r>
                      <a:endParaRPr lang="en-US" sz="3200" b="1" dirty="0">
                        <a:cs typeface="B Mitra" panose="00000400000000000000" pitchFamily="2" charset="-78"/>
                      </a:endParaRPr>
                    </a:p>
                  </a:txBody>
                  <a:tcPr anchor="ctr"/>
                </a:tc>
                <a:tc rowSpan="7">
                  <a:txBody>
                    <a:bodyPr/>
                    <a:lstStyle/>
                    <a:p>
                      <a:pPr algn="ctr"/>
                      <a:endParaRPr lang="fa-IR" sz="2400" b="1" dirty="0" smtClean="0">
                        <a:cs typeface="B Mitra" panose="00000400000000000000" pitchFamily="2" charset="-78"/>
                      </a:endParaRPr>
                    </a:p>
                    <a:p>
                      <a:pPr algn="ctr"/>
                      <a:r>
                        <a:rPr lang="fa-IR" sz="3200" b="1" dirty="0" smtClean="0">
                          <a:cs typeface="B Mitra" panose="00000400000000000000" pitchFamily="2" charset="-78"/>
                        </a:rPr>
                        <a:t>100</a:t>
                      </a:r>
                    </a:p>
                    <a:p>
                      <a:pPr algn="ctr"/>
                      <a:endParaRPr lang="fa-IR" sz="1200" b="1" dirty="0" smtClean="0">
                        <a:cs typeface="B Mitra" panose="00000400000000000000" pitchFamily="2" charset="-78"/>
                      </a:endParaRPr>
                    </a:p>
                    <a:p>
                      <a:pPr algn="ctr"/>
                      <a:r>
                        <a:rPr lang="fa-IR" sz="3200" b="1" dirty="0" smtClean="0">
                          <a:cs typeface="B Mitra" panose="00000400000000000000" pitchFamily="2" charset="-78"/>
                        </a:rPr>
                        <a:t>50</a:t>
                      </a:r>
                    </a:p>
                    <a:p>
                      <a:pPr algn="ctr"/>
                      <a:endParaRPr lang="fa-IR" sz="1200" b="1" dirty="0" smtClean="0">
                        <a:cs typeface="B Mitra" panose="00000400000000000000" pitchFamily="2" charset="-78"/>
                      </a:endParaRPr>
                    </a:p>
                    <a:p>
                      <a:pPr algn="ctr"/>
                      <a:r>
                        <a:rPr lang="fa-IR" sz="3200" b="1" dirty="0" smtClean="0">
                          <a:cs typeface="B Mitra" panose="00000400000000000000" pitchFamily="2" charset="-78"/>
                        </a:rPr>
                        <a:t>20</a:t>
                      </a:r>
                    </a:p>
                    <a:p>
                      <a:pPr algn="ctr"/>
                      <a:endParaRPr lang="fa-IR" sz="1400" b="1" dirty="0" smtClean="0">
                        <a:cs typeface="B Mitra" panose="00000400000000000000" pitchFamily="2" charset="-78"/>
                      </a:endParaRPr>
                    </a:p>
                    <a:p>
                      <a:pPr algn="ctr"/>
                      <a:r>
                        <a:rPr lang="fa-IR" sz="3200" b="1" dirty="0" smtClean="0">
                          <a:cs typeface="B Mitra" panose="00000400000000000000" pitchFamily="2" charset="-78"/>
                        </a:rPr>
                        <a:t>11/11</a:t>
                      </a:r>
                    </a:p>
                    <a:p>
                      <a:pPr algn="ctr"/>
                      <a:endParaRPr lang="fa-IR" sz="900" b="1" dirty="0" smtClean="0">
                        <a:cs typeface="B Mitra" panose="00000400000000000000" pitchFamily="2" charset="-78"/>
                      </a:endParaRPr>
                    </a:p>
                    <a:p>
                      <a:pPr algn="ctr"/>
                      <a:r>
                        <a:rPr lang="fa-IR" sz="3200" b="1" dirty="0" smtClean="0">
                          <a:cs typeface="B Mitra" panose="00000400000000000000" pitchFamily="2" charset="-78"/>
                        </a:rPr>
                        <a:t>5-</a:t>
                      </a:r>
                    </a:p>
                    <a:p>
                      <a:pPr algn="ctr"/>
                      <a:endParaRPr lang="fa-IR" sz="1400" b="1" dirty="0" smtClean="0">
                        <a:cs typeface="B Mitra" panose="00000400000000000000" pitchFamily="2" charset="-78"/>
                      </a:endParaRPr>
                    </a:p>
                    <a:p>
                      <a:pPr algn="ctr"/>
                      <a:r>
                        <a:rPr lang="fa-IR" sz="3200" b="1" dirty="0" smtClean="0">
                          <a:cs typeface="B Mitra" panose="00000400000000000000" pitchFamily="2" charset="-78"/>
                        </a:rPr>
                        <a:t>5/26-</a:t>
                      </a:r>
                    </a:p>
                  </a:txBody>
                  <a:tcPr/>
                </a:tc>
                <a:tc rowSpan="7">
                  <a:txBody>
                    <a:bodyPr/>
                    <a:lstStyle/>
                    <a:p>
                      <a:pPr marL="0" algn="ctr" defTabSz="914400" rtl="1" eaLnBrk="1" latinLnBrk="0" hangingPunct="1"/>
                      <a:endParaRPr lang="fa-IR" sz="28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50</a:t>
                      </a:r>
                      <a:endParaRPr lang="fa-IR" sz="2400" b="1" kern="1200" dirty="0" smtClean="0">
                        <a:solidFill>
                          <a:schemeClr val="dk1"/>
                        </a:solidFill>
                        <a:latin typeface="+mn-lt"/>
                        <a:ea typeface="+mn-ea"/>
                        <a:cs typeface="B Mitra" panose="00000400000000000000" pitchFamily="2" charset="-78"/>
                      </a:endParaRPr>
                    </a:p>
                    <a:p>
                      <a:pPr marL="0" algn="ctr" defTabSz="914400" rtl="1" eaLnBrk="1" latinLnBrk="0" hangingPunct="1"/>
                      <a:endParaRPr lang="fa-IR" sz="20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33/33</a:t>
                      </a:r>
                    </a:p>
                    <a:p>
                      <a:pPr marL="0" algn="ctr" defTabSz="914400" rtl="1" eaLnBrk="1" latinLnBrk="0" hangingPunct="1"/>
                      <a:endParaRPr lang="fa-IR" sz="14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25</a:t>
                      </a:r>
                    </a:p>
                    <a:p>
                      <a:pPr marL="0" algn="ctr" defTabSz="914400" rtl="1" eaLnBrk="1" latinLnBrk="0" hangingPunct="1"/>
                      <a:endParaRPr lang="fa-IR" sz="14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20</a:t>
                      </a:r>
                    </a:p>
                    <a:p>
                      <a:pPr marL="0" algn="ctr" defTabSz="914400" rtl="1" eaLnBrk="1" latinLnBrk="0" hangingPunct="1"/>
                      <a:endParaRPr lang="fa-IR" sz="16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16/67</a:t>
                      </a:r>
                    </a:p>
                    <a:p>
                      <a:pPr marL="0" algn="ctr" defTabSz="914400" rtl="1" eaLnBrk="1" latinLnBrk="0" hangingPunct="1"/>
                      <a:endParaRPr lang="fa-IR" sz="1600" b="1" kern="1200" dirty="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dirty="0" smtClean="0">
                          <a:solidFill>
                            <a:schemeClr val="dk1"/>
                          </a:solidFill>
                          <a:latin typeface="+mn-lt"/>
                          <a:ea typeface="+mn-ea"/>
                          <a:cs typeface="B Mitra" panose="00000400000000000000" pitchFamily="2" charset="-78"/>
                        </a:rPr>
                        <a:t>14/29</a:t>
                      </a:r>
                      <a:endParaRPr lang="en-US" sz="2800" b="1" kern="1200" dirty="0">
                        <a:solidFill>
                          <a:schemeClr val="dk1"/>
                        </a:solidFill>
                        <a:latin typeface="+mn-lt"/>
                        <a:ea typeface="+mn-ea"/>
                        <a:cs typeface="B Mitra" panose="00000400000000000000" pitchFamily="2" charset="-78"/>
                      </a:endParaRPr>
                    </a:p>
                  </a:txBody>
                  <a:tcPr/>
                </a:tc>
                <a:tc rowSpan="7">
                  <a:txBody>
                    <a:bodyPr/>
                    <a:lstStyle/>
                    <a:p>
                      <a:pPr marL="0" algn="ctr" defTabSz="914400" rtl="1" eaLnBrk="1" latinLnBrk="0" hangingPunct="1"/>
                      <a:endParaRPr lang="fa-IR" sz="24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2</a:t>
                      </a:r>
                    </a:p>
                    <a:p>
                      <a:pPr marL="0" algn="ctr" defTabSz="914400" rtl="1" eaLnBrk="1" latinLnBrk="0" hangingPunct="1"/>
                      <a:endParaRPr lang="fa-IR" sz="18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1/50</a:t>
                      </a:r>
                    </a:p>
                    <a:p>
                      <a:pPr marL="0" algn="ctr" defTabSz="914400" rtl="1" eaLnBrk="1" latinLnBrk="0" hangingPunct="1"/>
                      <a:endParaRPr lang="fa-IR" sz="16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0/80</a:t>
                      </a:r>
                    </a:p>
                    <a:p>
                      <a:pPr marL="0" algn="ctr" defTabSz="914400" rtl="1" eaLnBrk="1" latinLnBrk="0" hangingPunct="1"/>
                      <a:endParaRPr lang="fa-IR" sz="18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0/56</a:t>
                      </a:r>
                    </a:p>
                    <a:p>
                      <a:pPr marL="0" algn="ctr" defTabSz="914400" rtl="1" eaLnBrk="1" latinLnBrk="0" hangingPunct="1"/>
                      <a:endParaRPr lang="fa-IR" sz="14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0/30-</a:t>
                      </a:r>
                    </a:p>
                    <a:p>
                      <a:pPr marL="0" algn="ctr" defTabSz="914400" rtl="1" eaLnBrk="1" latinLnBrk="0" hangingPunct="1"/>
                      <a:endParaRPr lang="fa-IR" sz="1600" b="1" kern="1200" smtClean="0">
                        <a:solidFill>
                          <a:schemeClr val="dk1"/>
                        </a:solidFill>
                        <a:latin typeface="+mn-lt"/>
                        <a:ea typeface="+mn-ea"/>
                        <a:cs typeface="B Mitra" panose="00000400000000000000" pitchFamily="2" charset="-78"/>
                      </a:endParaRPr>
                    </a:p>
                    <a:p>
                      <a:pPr marL="0" algn="ctr" defTabSz="914400" rtl="1" eaLnBrk="1" latinLnBrk="0" hangingPunct="1"/>
                      <a:r>
                        <a:rPr lang="fa-IR" sz="2800" b="1" kern="1200" smtClean="0">
                          <a:solidFill>
                            <a:schemeClr val="dk1"/>
                          </a:solidFill>
                          <a:latin typeface="+mn-lt"/>
                          <a:ea typeface="+mn-ea"/>
                          <a:cs typeface="B Mitra" panose="00000400000000000000" pitchFamily="2" charset="-78"/>
                        </a:rPr>
                        <a:t>0/27-</a:t>
                      </a:r>
                      <a:endParaRPr lang="fa-IR" sz="2800" b="1" kern="1200" dirty="0" smtClean="0">
                        <a:solidFill>
                          <a:schemeClr val="dk1"/>
                        </a:solidFill>
                        <a:latin typeface="+mn-lt"/>
                        <a:ea typeface="+mn-ea"/>
                        <a:cs typeface="B Mitra" panose="00000400000000000000" pitchFamily="2" charset="-78"/>
                      </a:endParaRPr>
                    </a:p>
                  </a:txBody>
                  <a:tcPr/>
                </a:tc>
                <a:tc rowSpan="7">
                  <a:txBody>
                    <a:bodyPr/>
                    <a:lstStyle/>
                    <a:p>
                      <a:pPr algn="ctr"/>
                      <a:endParaRPr lang="fa-IR" sz="2000" b="1" dirty="0" smtClean="0">
                        <a:cs typeface="B Mitra" panose="00000400000000000000" pitchFamily="2" charset="-78"/>
                      </a:endParaRPr>
                    </a:p>
                    <a:p>
                      <a:pPr algn="ctr"/>
                      <a:r>
                        <a:rPr lang="fa-IR" sz="3200" b="1" dirty="0" smtClean="0">
                          <a:cs typeface="B Mitra" panose="00000400000000000000" pitchFamily="2" charset="-78"/>
                        </a:rPr>
                        <a:t>لوکس</a:t>
                      </a:r>
                    </a:p>
                    <a:p>
                      <a:pPr algn="ctr"/>
                      <a:endParaRPr lang="fa-IR" sz="1600" b="1" dirty="0" smtClean="0">
                        <a:cs typeface="B Mitra" panose="00000400000000000000" pitchFamily="2" charset="-78"/>
                      </a:endParaRPr>
                    </a:p>
                    <a:p>
                      <a:pPr algn="ctr"/>
                      <a:r>
                        <a:rPr lang="fa-IR" sz="3200" b="1" dirty="0" smtClean="0">
                          <a:cs typeface="B Mitra" panose="00000400000000000000" pitchFamily="2" charset="-78"/>
                        </a:rPr>
                        <a:t>لوکس</a:t>
                      </a:r>
                    </a:p>
                    <a:p>
                      <a:pPr algn="ctr"/>
                      <a:endParaRPr lang="fa-IR" sz="1050" b="1" dirty="0" smtClean="0">
                        <a:cs typeface="B Mitra" panose="00000400000000000000" pitchFamily="2" charset="-78"/>
                      </a:endParaRPr>
                    </a:p>
                    <a:p>
                      <a:pPr algn="ctr"/>
                      <a:r>
                        <a:rPr lang="fa-IR" sz="3200" b="1" dirty="0" smtClean="0">
                          <a:cs typeface="B Mitra" panose="00000400000000000000" pitchFamily="2" charset="-78"/>
                        </a:rPr>
                        <a:t>ضروری</a:t>
                      </a:r>
                    </a:p>
                    <a:p>
                      <a:pPr algn="ctr"/>
                      <a:endParaRPr lang="fa-IR" sz="1100" b="1" dirty="0" smtClean="0">
                        <a:cs typeface="B Mitra" panose="00000400000000000000" pitchFamily="2" charset="-78"/>
                      </a:endParaRPr>
                    </a:p>
                    <a:p>
                      <a:pPr algn="ctr"/>
                      <a:r>
                        <a:rPr lang="fa-IR" sz="3200" b="1" dirty="0" smtClean="0">
                          <a:cs typeface="B Mitra" panose="00000400000000000000" pitchFamily="2" charset="-78"/>
                        </a:rPr>
                        <a:t>ضروری</a:t>
                      </a:r>
                    </a:p>
                    <a:p>
                      <a:pPr algn="ctr"/>
                      <a:endParaRPr lang="fa-IR" sz="1400" b="1" dirty="0" smtClean="0">
                        <a:cs typeface="B Mitra" panose="00000400000000000000" pitchFamily="2" charset="-78"/>
                      </a:endParaRPr>
                    </a:p>
                    <a:p>
                      <a:pPr algn="ctr"/>
                      <a:r>
                        <a:rPr lang="fa-IR" sz="3200" b="1" dirty="0" smtClean="0">
                          <a:cs typeface="B Mitra" panose="00000400000000000000" pitchFamily="2" charset="-78"/>
                        </a:rPr>
                        <a:t>پست</a:t>
                      </a:r>
                    </a:p>
                    <a:p>
                      <a:pPr algn="ctr"/>
                      <a:endParaRPr lang="fa-IR" sz="1050" b="1" dirty="0" smtClean="0">
                        <a:cs typeface="B Mitra" panose="00000400000000000000" pitchFamily="2" charset="-78"/>
                      </a:endParaRPr>
                    </a:p>
                    <a:p>
                      <a:pPr algn="ctr"/>
                      <a:r>
                        <a:rPr lang="fa-IR" sz="3200" b="1" dirty="0" smtClean="0">
                          <a:cs typeface="B Mitra" panose="00000400000000000000" pitchFamily="2" charset="-78"/>
                        </a:rPr>
                        <a:t>پست</a:t>
                      </a:r>
                      <a:endParaRPr lang="en-US" sz="3200" b="1" dirty="0">
                        <a:cs typeface="B Mitra" panose="00000400000000000000" pitchFamily="2" charset="-78"/>
                      </a:endParaRPr>
                    </a:p>
                  </a:txBody>
                  <a:tcPr/>
                </a:tc>
              </a:tr>
              <a:tr h="669503">
                <a:tc>
                  <a:txBody>
                    <a:bodyPr/>
                    <a:lstStyle/>
                    <a:p>
                      <a:pPr algn="ctr"/>
                      <a:r>
                        <a:rPr lang="fa-IR" sz="3200" b="1" dirty="0" smtClean="0">
                          <a:cs typeface="B Mitra" panose="00000400000000000000" pitchFamily="2" charset="-78"/>
                        </a:rPr>
                        <a:t>12000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10</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16000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15</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20000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18</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24000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20</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28000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19</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r h="669503">
                <a:tc>
                  <a:txBody>
                    <a:bodyPr/>
                    <a:lstStyle/>
                    <a:p>
                      <a:pPr algn="ctr"/>
                      <a:r>
                        <a:rPr lang="fa-IR" sz="3200" b="1" dirty="0" smtClean="0">
                          <a:cs typeface="B Mitra" panose="00000400000000000000" pitchFamily="2" charset="-78"/>
                        </a:rPr>
                        <a:t>32000</a:t>
                      </a:r>
                      <a:endParaRPr lang="en-US" sz="3200" b="1" dirty="0">
                        <a:cs typeface="B Mitra" panose="00000400000000000000" pitchFamily="2" charset="-78"/>
                      </a:endParaRPr>
                    </a:p>
                  </a:txBody>
                  <a:tcPr anchor="ctr"/>
                </a:tc>
                <a:tc>
                  <a:txBody>
                    <a:bodyPr/>
                    <a:lstStyle/>
                    <a:p>
                      <a:pPr algn="ctr"/>
                      <a:r>
                        <a:rPr lang="fa-IR" sz="3200" b="1" dirty="0" smtClean="0">
                          <a:cs typeface="B Mitra" panose="00000400000000000000" pitchFamily="2" charset="-78"/>
                        </a:rPr>
                        <a:t>18</a:t>
                      </a: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marL="0" algn="ctr" defTabSz="914400" rtl="1" eaLnBrk="1" latinLnBrk="0" hangingPunct="1"/>
                      <a:endParaRPr lang="en-US" sz="2400" b="1" kern="1200" dirty="0">
                        <a:solidFill>
                          <a:schemeClr val="dk1"/>
                        </a:solidFill>
                        <a:latin typeface="+mn-lt"/>
                        <a:ea typeface="+mn-ea"/>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c vMerge="1">
                  <a:txBody>
                    <a:bodyPr/>
                    <a:lstStyle/>
                    <a:p>
                      <a:pPr algn="ctr"/>
                      <a:endParaRPr lang="en-US" sz="3200" b="1" dirty="0">
                        <a:cs typeface="B Mitra" panose="00000400000000000000" pitchFamily="2" charset="-78"/>
                      </a:endParaRPr>
                    </a:p>
                  </a:txBody>
                  <a:tcPr anchor="ctr"/>
                </a:tc>
              </a:tr>
            </a:tbl>
          </a:graphicData>
        </a:graphic>
      </p:graphicFrame>
      <p:grpSp>
        <p:nvGrpSpPr>
          <p:cNvPr id="36" name="Group 35"/>
          <p:cNvGrpSpPr/>
          <p:nvPr/>
        </p:nvGrpSpPr>
        <p:grpSpPr>
          <a:xfrm>
            <a:off x="35496" y="2732670"/>
            <a:ext cx="7848872" cy="3384376"/>
            <a:chOff x="35496" y="2732670"/>
            <a:chExt cx="7848872" cy="3384376"/>
          </a:xfrm>
        </p:grpSpPr>
        <p:cxnSp>
          <p:nvCxnSpPr>
            <p:cNvPr id="37" name="Straight Connector 36"/>
            <p:cNvCxnSpPr/>
            <p:nvPr/>
          </p:nvCxnSpPr>
          <p:spPr bwMode="auto">
            <a:xfrm>
              <a:off x="35496" y="2732670"/>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39" name="Straight Connector 38"/>
            <p:cNvCxnSpPr/>
            <p:nvPr/>
          </p:nvCxnSpPr>
          <p:spPr bwMode="auto">
            <a:xfrm>
              <a:off x="35496" y="3429000"/>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3" name="Straight Connector 42"/>
            <p:cNvCxnSpPr/>
            <p:nvPr/>
          </p:nvCxnSpPr>
          <p:spPr bwMode="auto">
            <a:xfrm>
              <a:off x="35496" y="4077072"/>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4" name="Straight Connector 43"/>
            <p:cNvCxnSpPr/>
            <p:nvPr/>
          </p:nvCxnSpPr>
          <p:spPr bwMode="auto">
            <a:xfrm>
              <a:off x="35496" y="4760769"/>
              <a:ext cx="331236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6" name="Straight Connector 45"/>
            <p:cNvCxnSpPr/>
            <p:nvPr/>
          </p:nvCxnSpPr>
          <p:spPr bwMode="auto">
            <a:xfrm>
              <a:off x="35496" y="5445224"/>
              <a:ext cx="345638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49" name="Straight Connector 48"/>
            <p:cNvCxnSpPr/>
            <p:nvPr/>
          </p:nvCxnSpPr>
          <p:spPr bwMode="auto">
            <a:xfrm>
              <a:off x="35496" y="6117046"/>
              <a:ext cx="331236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1" name="Straight Connector 50"/>
            <p:cNvCxnSpPr/>
            <p:nvPr/>
          </p:nvCxnSpPr>
          <p:spPr bwMode="auto">
            <a:xfrm>
              <a:off x="4275584" y="2732670"/>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2" name="Straight Connector 51"/>
            <p:cNvCxnSpPr/>
            <p:nvPr/>
          </p:nvCxnSpPr>
          <p:spPr bwMode="auto">
            <a:xfrm>
              <a:off x="4131568" y="3429000"/>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3" name="Straight Connector 52"/>
            <p:cNvCxnSpPr/>
            <p:nvPr/>
          </p:nvCxnSpPr>
          <p:spPr bwMode="auto">
            <a:xfrm>
              <a:off x="4211960" y="4077072"/>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4" name="Straight Connector 53"/>
            <p:cNvCxnSpPr/>
            <p:nvPr/>
          </p:nvCxnSpPr>
          <p:spPr bwMode="auto">
            <a:xfrm>
              <a:off x="4355976" y="4760769"/>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5" name="Straight Connector 54"/>
            <p:cNvCxnSpPr/>
            <p:nvPr/>
          </p:nvCxnSpPr>
          <p:spPr bwMode="auto">
            <a:xfrm>
              <a:off x="4139952" y="5445224"/>
              <a:ext cx="728464"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6" name="Straight Connector 55"/>
            <p:cNvCxnSpPr/>
            <p:nvPr/>
          </p:nvCxnSpPr>
          <p:spPr bwMode="auto">
            <a:xfrm>
              <a:off x="4419600" y="6117046"/>
              <a:ext cx="448816"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7" name="Straight Connector 56"/>
            <p:cNvCxnSpPr/>
            <p:nvPr/>
          </p:nvCxnSpPr>
          <p:spPr bwMode="auto">
            <a:xfrm>
              <a:off x="5715744" y="2732670"/>
              <a:ext cx="87248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8" name="Straight Connector 57"/>
            <p:cNvCxnSpPr/>
            <p:nvPr/>
          </p:nvCxnSpPr>
          <p:spPr bwMode="auto">
            <a:xfrm>
              <a:off x="5859760" y="3429000"/>
              <a:ext cx="58444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59" name="Straight Connector 58"/>
            <p:cNvCxnSpPr/>
            <p:nvPr/>
          </p:nvCxnSpPr>
          <p:spPr bwMode="auto">
            <a:xfrm>
              <a:off x="5643736" y="4077072"/>
              <a:ext cx="80047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0" name="Straight Connector 59"/>
            <p:cNvCxnSpPr/>
            <p:nvPr/>
          </p:nvCxnSpPr>
          <p:spPr bwMode="auto">
            <a:xfrm>
              <a:off x="5643736" y="4761527"/>
              <a:ext cx="80047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1" name="Straight Connector 60"/>
            <p:cNvCxnSpPr/>
            <p:nvPr/>
          </p:nvCxnSpPr>
          <p:spPr bwMode="auto">
            <a:xfrm>
              <a:off x="5859760" y="5445224"/>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2" name="Straight Connector 61"/>
            <p:cNvCxnSpPr/>
            <p:nvPr/>
          </p:nvCxnSpPr>
          <p:spPr bwMode="auto">
            <a:xfrm>
              <a:off x="5868144" y="6117046"/>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3" name="Straight Connector 62"/>
            <p:cNvCxnSpPr/>
            <p:nvPr/>
          </p:nvCxnSpPr>
          <p:spPr bwMode="auto">
            <a:xfrm>
              <a:off x="7011888" y="2732670"/>
              <a:ext cx="872480"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4" name="Straight Connector 63"/>
            <p:cNvCxnSpPr/>
            <p:nvPr/>
          </p:nvCxnSpPr>
          <p:spPr bwMode="auto">
            <a:xfrm>
              <a:off x="7227912" y="3429000"/>
              <a:ext cx="584448"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5" name="Straight Connector 64"/>
            <p:cNvCxnSpPr/>
            <p:nvPr/>
          </p:nvCxnSpPr>
          <p:spPr bwMode="auto">
            <a:xfrm>
              <a:off x="7227912" y="4077072"/>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6" name="Straight Connector 65"/>
            <p:cNvCxnSpPr/>
            <p:nvPr/>
          </p:nvCxnSpPr>
          <p:spPr bwMode="auto">
            <a:xfrm>
              <a:off x="7299920" y="4760769"/>
              <a:ext cx="512440" cy="758"/>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7" name="Straight Connector 66"/>
            <p:cNvCxnSpPr/>
            <p:nvPr/>
          </p:nvCxnSpPr>
          <p:spPr bwMode="auto">
            <a:xfrm>
              <a:off x="7371928" y="5445224"/>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cxnSp>
          <p:nvCxnSpPr>
            <p:cNvPr id="68" name="Straight Connector 67"/>
            <p:cNvCxnSpPr/>
            <p:nvPr/>
          </p:nvCxnSpPr>
          <p:spPr bwMode="auto">
            <a:xfrm>
              <a:off x="7380312" y="6117046"/>
              <a:ext cx="440432" cy="0"/>
            </a:xfrm>
            <a:prstGeom prst="line">
              <a:avLst/>
            </a:prstGeom>
            <a:solidFill>
              <a:schemeClr val="accent1"/>
            </a:solidFill>
            <a:ln w="19050" cap="flat" cmpd="sng" algn="ctr">
              <a:solidFill>
                <a:schemeClr val="accent6">
                  <a:lumMod val="60000"/>
                  <a:lumOff val="40000"/>
                </a:schemeClr>
              </a:solidFill>
              <a:prstDash val="solid"/>
              <a:round/>
              <a:headEnd type="none" w="med" len="med"/>
              <a:tailEnd type="none" w="med" len="med"/>
            </a:ln>
            <a:effectLst/>
          </p:spPr>
        </p:cxnSp>
      </p:grpSp>
      <p:sp>
        <p:nvSpPr>
          <p:cNvPr id="69" name="Rounded Rectangular Callout 68"/>
          <p:cNvSpPr/>
          <p:nvPr/>
        </p:nvSpPr>
        <p:spPr bwMode="auto">
          <a:xfrm rot="10800000" flipH="1" flipV="1">
            <a:off x="35496" y="4293096"/>
            <a:ext cx="9104396" cy="2564904"/>
          </a:xfrm>
          <a:prstGeom prst="wedgeRoundRectCallout">
            <a:avLst>
              <a:gd name="adj1" fmla="val -48351"/>
              <a:gd name="adj2" fmla="val -10503"/>
              <a:gd name="adj3" fmla="val 16667"/>
            </a:avLst>
          </a:prstGeom>
          <a:solidFill>
            <a:schemeClr val="bg1">
              <a:lumMod val="90000"/>
              <a:lumOff val="1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defRPr/>
            </a:pPr>
            <a:r>
              <a:rPr lang="fa-IR" sz="4400" b="1" dirty="0" smtClean="0">
                <a:solidFill>
                  <a:srgbClr val="FFFF00"/>
                </a:solidFill>
                <a:effectLst>
                  <a:outerShdw blurRad="38100" dist="38100" dir="2700000" algn="tl">
                    <a:srgbClr val="000000"/>
                  </a:outerShdw>
                </a:effectLst>
                <a:latin typeface="Times New Roman" panose="02020603050405020304" pitchFamily="18" charset="0"/>
                <a:cs typeface="B Mitra" panose="00000400000000000000" pitchFamily="2" charset="-78"/>
              </a:rPr>
              <a:t>موقعی که </a:t>
            </a: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B Mitra" panose="00000400000000000000" pitchFamily="2" charset="-78"/>
              </a:rPr>
              <a:t>0</a:t>
            </a:r>
            <a:r>
              <a:rPr lang="fa-IR" sz="4400" b="1" dirty="0" smtClean="0">
                <a:solidFill>
                  <a:srgbClr val="FF0000"/>
                </a:solidFill>
                <a:effectLst>
                  <a:outerShdw blurRad="38100" dist="38100" dir="2700000" algn="tl">
                    <a:srgbClr val="000000"/>
                  </a:outerShdw>
                </a:effectLst>
                <a:latin typeface="Times New Roman" panose="02020603050405020304" pitchFamily="18" charset="0"/>
                <a:cs typeface="B Mitra" panose="00000400000000000000" pitchFamily="2" charset="-78"/>
              </a:rPr>
              <a:t>&gt;</a:t>
            </a: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B Mitra" panose="00000400000000000000" pitchFamily="2" charset="-78"/>
              </a:rPr>
              <a:t> </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sz="4000" b="1" baseline="-250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r>
              <a:rPr lang="fa-IR" sz="4000" b="1" baseline="-250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a-IR" sz="4400" b="1" dirty="0" smtClean="0">
                <a:solidFill>
                  <a:srgbClr val="FFFF00"/>
                </a:solidFill>
                <a:effectLst>
                  <a:outerShdw blurRad="38100" dist="38100" dir="2700000" algn="tl">
                    <a:srgbClr val="000000"/>
                  </a:outerShdw>
                </a:effectLst>
                <a:latin typeface="Times New Roman" panose="02020603050405020304" pitchFamily="18" charset="0"/>
                <a:cs typeface="B Mitra" panose="00000400000000000000" pitchFamily="2" charset="-78"/>
              </a:rPr>
              <a:t>کالا پست می‌باشد.</a:t>
            </a:r>
            <a:endParaRPr lang="en-US" sz="4400" b="1" dirty="0">
              <a:solidFill>
                <a:srgbClr val="FFFF00"/>
              </a:solidFill>
              <a:effectLst>
                <a:outerShdw blurRad="38100" dist="38100" dir="2700000" algn="tl">
                  <a:srgbClr val="000000"/>
                </a:outerShdw>
              </a:effectLst>
              <a:latin typeface="Times New Roman" panose="02020603050405020304" pitchFamily="18" charset="0"/>
              <a:cs typeface="B Mitra" panose="00000400000000000000" pitchFamily="2" charset="-78"/>
            </a:endParaRPr>
          </a:p>
        </p:txBody>
      </p:sp>
      <p:sp>
        <p:nvSpPr>
          <p:cNvPr id="70" name="Rounded Rectangular Callout 69"/>
          <p:cNvSpPr/>
          <p:nvPr/>
        </p:nvSpPr>
        <p:spPr bwMode="auto">
          <a:xfrm rot="10800000" flipH="1" flipV="1">
            <a:off x="-36512" y="4293096"/>
            <a:ext cx="9104396" cy="2564904"/>
          </a:xfrm>
          <a:prstGeom prst="wedgeRoundRectCallout">
            <a:avLst>
              <a:gd name="adj1" fmla="val -48351"/>
              <a:gd name="adj2" fmla="val -10503"/>
              <a:gd name="adj3" fmla="val 16667"/>
            </a:avLst>
          </a:prstGeom>
          <a:solidFill>
            <a:schemeClr val="bg1">
              <a:lumMod val="90000"/>
              <a:lumOff val="1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defRPr/>
            </a:pPr>
            <a:r>
              <a:rPr lang="fa-IR" sz="4400" b="1" dirty="0" smtClean="0">
                <a:solidFill>
                  <a:srgbClr val="FFFF00"/>
                </a:solidFill>
                <a:effectLst>
                  <a:outerShdw blurRad="38100" dist="38100" dir="2700000" algn="tl">
                    <a:srgbClr val="000000"/>
                  </a:outerShdw>
                </a:effectLst>
                <a:latin typeface="Times New Roman" panose="02020603050405020304" pitchFamily="18" charset="0"/>
                <a:cs typeface="B Mitra" panose="00000400000000000000" pitchFamily="2" charset="-78"/>
              </a:rPr>
              <a:t>اگر </a:t>
            </a: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B Mitra" panose="00000400000000000000" pitchFamily="2" charset="-78"/>
              </a:rPr>
              <a:t>0</a:t>
            </a:r>
            <a:r>
              <a:rPr lang="fa-IR" sz="4400" b="1" dirty="0" smtClean="0">
                <a:solidFill>
                  <a:srgbClr val="FF0000"/>
                </a:solidFill>
                <a:effectLst>
                  <a:outerShdw blurRad="38100" dist="38100" dir="2700000" algn="tl">
                    <a:srgbClr val="000000"/>
                  </a:outerShdw>
                </a:effectLst>
                <a:latin typeface="Times New Roman" panose="02020603050405020304" pitchFamily="18" charset="0"/>
                <a:cs typeface="B Mitra" panose="00000400000000000000" pitchFamily="2" charset="-78"/>
              </a:rPr>
              <a:t>&lt;</a:t>
            </a: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B Mitra" panose="00000400000000000000" pitchFamily="2" charset="-78"/>
              </a:rPr>
              <a:t> </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sz="4000" b="1" baseline="-250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r>
              <a:rPr lang="fa-IR" sz="4000" b="1" baseline="-250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a-IR" sz="4400" b="1" dirty="0" smtClean="0">
                <a:solidFill>
                  <a:srgbClr val="FFFF00"/>
                </a:solidFill>
                <a:effectLst>
                  <a:outerShdw blurRad="38100" dist="38100" dir="2700000" algn="tl">
                    <a:srgbClr val="000000"/>
                  </a:outerShdw>
                </a:effectLst>
                <a:latin typeface="Times New Roman" panose="02020603050405020304" pitchFamily="18" charset="0"/>
                <a:cs typeface="B Mitra" panose="00000400000000000000" pitchFamily="2" charset="-78"/>
              </a:rPr>
              <a:t>کالا عادی است. یک کالای عادی هنگامی که </a:t>
            </a: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B Mitra" panose="00000400000000000000" pitchFamily="2" charset="-78"/>
              </a:rPr>
              <a:t>1</a:t>
            </a:r>
            <a:r>
              <a:rPr lang="fa-IR" sz="4400" b="1" dirty="0" smtClean="0">
                <a:solidFill>
                  <a:srgbClr val="FF0000"/>
                </a:solidFill>
                <a:effectLst>
                  <a:outerShdw blurRad="38100" dist="38100" dir="2700000" algn="tl">
                    <a:srgbClr val="000000"/>
                  </a:outerShdw>
                </a:effectLst>
                <a:latin typeface="Times New Roman" panose="02020603050405020304" pitchFamily="18" charset="0"/>
                <a:cs typeface="B Mitra" panose="00000400000000000000" pitchFamily="2" charset="-78"/>
              </a:rPr>
              <a:t>&lt;</a:t>
            </a:r>
            <a:r>
              <a:rPr lang="en-US" sz="4400" b="1" dirty="0" smtClean="0">
                <a:solidFill>
                  <a:srgbClr val="FF0000"/>
                </a:solidFill>
                <a:effectLst>
                  <a:outerShdw blurRad="38100" dist="38100" dir="2700000" algn="tl">
                    <a:srgbClr val="000000"/>
                  </a:outerShdw>
                </a:effectLst>
                <a:latin typeface="Times New Roman" panose="02020603050405020304" pitchFamily="18" charset="0"/>
                <a:cs typeface="B Mitra" panose="00000400000000000000" pitchFamily="2" charset="-78"/>
              </a:rPr>
              <a:t> </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sz="4000" b="1" baseline="-25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r>
              <a:rPr lang="fa-IR" sz="4000" b="1" baseline="-250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a-IR" sz="4400" b="1" dirty="0" smtClean="0">
                <a:solidFill>
                  <a:srgbClr val="FFFF00"/>
                </a:solidFill>
                <a:effectLst>
                  <a:outerShdw blurRad="38100" dist="38100" dir="2700000" algn="tl">
                    <a:srgbClr val="000000"/>
                  </a:outerShdw>
                </a:effectLst>
                <a:latin typeface="Times New Roman" panose="02020603050405020304" pitchFamily="18" charset="0"/>
                <a:cs typeface="B Mitra" panose="00000400000000000000" pitchFamily="2" charset="-78"/>
              </a:rPr>
              <a:t>لوکس و در غیر اینصورت</a:t>
            </a:r>
            <a:r>
              <a:rPr lang="fa-IR" sz="4400" b="1" dirty="0" smtClean="0">
                <a:solidFill>
                  <a:srgbClr val="FFFF00"/>
                </a:solidFill>
                <a:effectLst>
                  <a:outerShdw blurRad="38100" dist="38100" dir="2700000" algn="tl">
                    <a:srgbClr val="000000"/>
                  </a:outerShdw>
                </a:effectLst>
                <a:latin typeface="Times New Roman" panose="02020603050405020304" pitchFamily="18" charset="0"/>
                <a:cs typeface="B Mitra"/>
              </a:rPr>
              <a:t>، کالای ضروری است.</a:t>
            </a:r>
            <a:endParaRPr lang="en-US" sz="4400" b="1" dirty="0">
              <a:solidFill>
                <a:srgbClr val="FFFF00"/>
              </a:solidFill>
              <a:effectLst>
                <a:outerShdw blurRad="38100" dist="38100" dir="2700000" algn="tl">
                  <a:srgbClr val="000000"/>
                </a:outerShdw>
              </a:effectLst>
              <a:latin typeface="Times New Roman" panose="02020603050405020304" pitchFamily="18" charset="0"/>
              <a:cs typeface="B Mitra" panose="00000400000000000000" pitchFamily="2" charset="-78"/>
            </a:endParaRPr>
          </a:p>
        </p:txBody>
      </p:sp>
      <p:sp>
        <p:nvSpPr>
          <p:cNvPr id="71" name="Rounded Rectangular Callout 70"/>
          <p:cNvSpPr/>
          <p:nvPr/>
        </p:nvSpPr>
        <p:spPr bwMode="auto">
          <a:xfrm rot="10800000" flipH="1" flipV="1">
            <a:off x="4108" y="4293096"/>
            <a:ext cx="9104396" cy="2564904"/>
          </a:xfrm>
          <a:prstGeom prst="wedgeRoundRectCallout">
            <a:avLst>
              <a:gd name="adj1" fmla="val -48351"/>
              <a:gd name="adj2" fmla="val -10503"/>
              <a:gd name="adj3" fmla="val 16667"/>
            </a:avLst>
          </a:prstGeom>
          <a:solidFill>
            <a:schemeClr val="bg1">
              <a:lumMod val="90000"/>
              <a:lumOff val="1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defRPr/>
            </a:pPr>
            <a:r>
              <a:rPr lang="fa-IR"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r>
              <a:rPr lang="en-US" sz="4000" b="1" baseline="-250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r>
              <a:rPr lang="fa-IR" sz="4000" b="1" baseline="-25000"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fa-IR" sz="4400" b="1" dirty="0" smtClean="0">
                <a:solidFill>
                  <a:srgbClr val="FFFF00"/>
                </a:solidFill>
                <a:effectLst>
                  <a:outerShdw blurRad="38100" dist="38100" dir="2700000" algn="tl">
                    <a:srgbClr val="000000"/>
                  </a:outerShdw>
                </a:effectLst>
                <a:latin typeface="Times New Roman" panose="02020603050405020304" pitchFamily="18" charset="0"/>
                <a:cs typeface="B Mitra" panose="00000400000000000000" pitchFamily="2" charset="-78"/>
              </a:rPr>
              <a:t>مربوط به یک کالا به نحو قابل ملاحظه‌ای با توجه به میزان درآمد مصرف کننده تغییر می‌کند.</a:t>
            </a:r>
            <a:endParaRPr lang="en-US" sz="4400" b="1" dirty="0">
              <a:solidFill>
                <a:srgbClr val="FFFF00"/>
              </a:solidFill>
              <a:effectLst>
                <a:outerShdw blurRad="38100" dist="38100" dir="2700000" algn="tl">
                  <a:srgbClr val="000000"/>
                </a:outerShdw>
              </a:effectLst>
              <a:latin typeface="Times New Roman" panose="02020603050405020304" pitchFamily="18" charset="0"/>
              <a:cs typeface="B Mitra" panose="00000400000000000000" pitchFamily="2" charset="-78"/>
            </a:endParaRPr>
          </a:p>
        </p:txBody>
      </p:sp>
      <p:sp>
        <p:nvSpPr>
          <p:cNvPr id="72" name="Rounded Rectangular Callout 71"/>
          <p:cNvSpPr/>
          <p:nvPr/>
        </p:nvSpPr>
        <p:spPr bwMode="auto">
          <a:xfrm rot="10800000" flipH="1" flipV="1">
            <a:off x="-36512" y="4293096"/>
            <a:ext cx="9104396" cy="2564904"/>
          </a:xfrm>
          <a:prstGeom prst="wedgeRoundRectCallout">
            <a:avLst>
              <a:gd name="adj1" fmla="val -48351"/>
              <a:gd name="adj2" fmla="val -10503"/>
              <a:gd name="adj3" fmla="val 16667"/>
            </a:avLst>
          </a:prstGeom>
          <a:solidFill>
            <a:schemeClr val="bg1">
              <a:lumMod val="90000"/>
              <a:lumOff val="1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a:defRPr/>
            </a:pPr>
            <a:r>
              <a:rPr lang="fa-IR" sz="4400" b="1" dirty="0" smtClean="0">
                <a:solidFill>
                  <a:srgbClr val="FFFF00"/>
                </a:solidFill>
                <a:effectLst>
                  <a:outerShdw blurRad="38100" dist="38100" dir="2700000" algn="tl">
                    <a:srgbClr val="000000"/>
                  </a:outerShdw>
                </a:effectLst>
                <a:latin typeface="Times New Roman" panose="02020603050405020304" pitchFamily="18" charset="0"/>
                <a:cs typeface="B Mitra" panose="00000400000000000000" pitchFamily="2" charset="-78"/>
              </a:rPr>
              <a:t>کالایی در سطح درآمد پایین لوکس می‌باشد‍‍ و در سطح درآمد متوسط ضروری و در سطح درآمد بالا کالایی پست تلقی می‌شود. </a:t>
            </a:r>
            <a:endParaRPr lang="en-US" sz="4400" b="1" dirty="0">
              <a:solidFill>
                <a:srgbClr val="FFFF00"/>
              </a:solidFill>
              <a:effectLst>
                <a:outerShdw blurRad="38100" dist="38100" dir="2700000" algn="tl">
                  <a:srgbClr val="000000"/>
                </a:outerShdw>
              </a:effectLst>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89803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47" presetClass="exit" presetSubtype="0" fill="hold" nodeType="afterEffect">
                                  <p:stCondLst>
                                    <p:cond delay="0"/>
                                  </p:stCondLst>
                                  <p:childTnLst>
                                    <p:animEffect transition="out" filter="fade">
                                      <p:cBhvr>
                                        <p:cTn id="12" dur="1000"/>
                                        <p:tgtEl>
                                          <p:spTgt spid="33"/>
                                        </p:tgtEl>
                                      </p:cBhvr>
                                    </p:animEffect>
                                    <p:anim calcmode="lin" valueType="num">
                                      <p:cBhvr>
                                        <p:cTn id="13" dur="1000"/>
                                        <p:tgtEl>
                                          <p:spTgt spid="33"/>
                                        </p:tgtEl>
                                        <p:attrNameLst>
                                          <p:attrName>ppt_x</p:attrName>
                                        </p:attrNameLst>
                                      </p:cBhvr>
                                      <p:tavLst>
                                        <p:tav tm="0">
                                          <p:val>
                                            <p:strVal val="ppt_x"/>
                                          </p:val>
                                        </p:tav>
                                        <p:tav tm="100000">
                                          <p:val>
                                            <p:strVal val="ppt_x"/>
                                          </p:val>
                                        </p:tav>
                                      </p:tavLst>
                                    </p:anim>
                                    <p:anim calcmode="lin" valueType="num">
                                      <p:cBhvr>
                                        <p:cTn id="14" dur="1000"/>
                                        <p:tgtEl>
                                          <p:spTgt spid="33"/>
                                        </p:tgtEl>
                                        <p:attrNameLst>
                                          <p:attrName>ppt_y</p:attrName>
                                        </p:attrNameLst>
                                      </p:cBhvr>
                                      <p:tavLst>
                                        <p:tav tm="0">
                                          <p:val>
                                            <p:strVal val="ppt_y"/>
                                          </p:val>
                                        </p:tav>
                                        <p:tav tm="100000">
                                          <p:val>
                                            <p:strVal val="ppt_y-.1"/>
                                          </p:val>
                                        </p:tav>
                                      </p:tavLst>
                                    </p:anim>
                                    <p:set>
                                      <p:cBhvr>
                                        <p:cTn id="15" dur="1" fill="hold">
                                          <p:stCondLst>
                                            <p:cond delay="999"/>
                                          </p:stCondLst>
                                        </p:cTn>
                                        <p:tgtEl>
                                          <p:spTgt spid="33"/>
                                        </p:tgtEl>
                                        <p:attrNameLst>
                                          <p:attrName>style.visibility</p:attrName>
                                        </p:attrNameLst>
                                      </p:cBhvr>
                                      <p:to>
                                        <p:strVal val="hidden"/>
                                      </p:to>
                                    </p:set>
                                  </p:childTnLst>
                                </p:cTn>
                              </p:par>
                              <p:par>
                                <p:cTn id="16" presetID="47" presetClass="exit" presetSubtype="0" fill="hold" nodeType="withEffect">
                                  <p:stCondLst>
                                    <p:cond delay="0"/>
                                  </p:stCondLst>
                                  <p:childTnLst>
                                    <p:animEffect transition="out" filter="fade">
                                      <p:cBhvr>
                                        <p:cTn id="17" dur="1000"/>
                                        <p:tgtEl>
                                          <p:spTgt spid="36"/>
                                        </p:tgtEl>
                                      </p:cBhvr>
                                    </p:animEffect>
                                    <p:anim calcmode="lin" valueType="num">
                                      <p:cBhvr>
                                        <p:cTn id="18" dur="1000"/>
                                        <p:tgtEl>
                                          <p:spTgt spid="36"/>
                                        </p:tgtEl>
                                        <p:attrNameLst>
                                          <p:attrName>ppt_x</p:attrName>
                                        </p:attrNameLst>
                                      </p:cBhvr>
                                      <p:tavLst>
                                        <p:tav tm="0">
                                          <p:val>
                                            <p:strVal val="ppt_x"/>
                                          </p:val>
                                        </p:tav>
                                        <p:tav tm="100000">
                                          <p:val>
                                            <p:strVal val="ppt_x"/>
                                          </p:val>
                                        </p:tav>
                                      </p:tavLst>
                                    </p:anim>
                                    <p:anim calcmode="lin" valueType="num">
                                      <p:cBhvr>
                                        <p:cTn id="19" dur="1000"/>
                                        <p:tgtEl>
                                          <p:spTgt spid="36"/>
                                        </p:tgtEl>
                                        <p:attrNameLst>
                                          <p:attrName>ppt_y</p:attrName>
                                        </p:attrNameLst>
                                      </p:cBhvr>
                                      <p:tavLst>
                                        <p:tav tm="0">
                                          <p:val>
                                            <p:strVal val="ppt_y"/>
                                          </p:val>
                                        </p:tav>
                                        <p:tav tm="100000">
                                          <p:val>
                                            <p:strVal val="ppt_y-.1"/>
                                          </p:val>
                                        </p:tav>
                                      </p:tavLst>
                                    </p:anim>
                                    <p:set>
                                      <p:cBhvr>
                                        <p:cTn id="20" dur="1" fill="hold">
                                          <p:stCondLst>
                                            <p:cond delay="999"/>
                                          </p:stCondLst>
                                        </p:cTn>
                                        <p:tgtEl>
                                          <p:spTgt spid="36"/>
                                        </p:tgtEl>
                                        <p:attrNameLst>
                                          <p:attrName>style.visibility</p:attrName>
                                        </p:attrNameLst>
                                      </p:cBhvr>
                                      <p:to>
                                        <p:strVal val="hidden"/>
                                      </p:to>
                                    </p:se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9"/>
                                        </p:tgtEl>
                                        <p:attrNameLst>
                                          <p:attrName>style.visibility</p:attrName>
                                        </p:attrNameLst>
                                      </p:cBhvr>
                                      <p:to>
                                        <p:strVal val="visible"/>
                                      </p:to>
                                    </p:set>
                                    <p:anim calcmode="lin" valueType="num">
                                      <p:cBhvr>
                                        <p:cTn id="36" dur="500" fill="hold"/>
                                        <p:tgtEl>
                                          <p:spTgt spid="69"/>
                                        </p:tgtEl>
                                        <p:attrNameLst>
                                          <p:attrName>ppt_w</p:attrName>
                                        </p:attrNameLst>
                                      </p:cBhvr>
                                      <p:tavLst>
                                        <p:tav tm="0">
                                          <p:val>
                                            <p:fltVal val="0"/>
                                          </p:val>
                                        </p:tav>
                                        <p:tav tm="100000">
                                          <p:val>
                                            <p:strVal val="#ppt_w"/>
                                          </p:val>
                                        </p:tav>
                                      </p:tavLst>
                                    </p:anim>
                                    <p:anim calcmode="lin" valueType="num">
                                      <p:cBhvr>
                                        <p:cTn id="37" dur="500" fill="hold"/>
                                        <p:tgtEl>
                                          <p:spTgt spid="69"/>
                                        </p:tgtEl>
                                        <p:attrNameLst>
                                          <p:attrName>ppt_h</p:attrName>
                                        </p:attrNameLst>
                                      </p:cBhvr>
                                      <p:tavLst>
                                        <p:tav tm="0">
                                          <p:val>
                                            <p:fltVal val="0"/>
                                          </p:val>
                                        </p:tav>
                                        <p:tav tm="100000">
                                          <p:val>
                                            <p:strVal val="#ppt_h"/>
                                          </p:val>
                                        </p:tav>
                                      </p:tavLst>
                                    </p:anim>
                                    <p:animEffect transition="in" filter="fade">
                                      <p:cBhvr>
                                        <p:cTn id="38" dur="500"/>
                                        <p:tgtEl>
                                          <p:spTgt spid="6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69"/>
                                        </p:tgtEl>
                                      </p:cBhvr>
                                    </p:animEffect>
                                    <p:set>
                                      <p:cBhvr>
                                        <p:cTn id="43" dur="1" fill="hold">
                                          <p:stCondLst>
                                            <p:cond delay="499"/>
                                          </p:stCondLst>
                                        </p:cTn>
                                        <p:tgtEl>
                                          <p:spTgt spid="6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70"/>
                                        </p:tgtEl>
                                      </p:cBhvr>
                                    </p:animEffect>
                                    <p:set>
                                      <p:cBhvr>
                                        <p:cTn id="55" dur="1" fill="hold">
                                          <p:stCondLst>
                                            <p:cond delay="499"/>
                                          </p:stCondLst>
                                        </p:cTn>
                                        <p:tgtEl>
                                          <p:spTgt spid="7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71"/>
                                        </p:tgtEl>
                                        <p:attrNameLst>
                                          <p:attrName>style.visibility</p:attrName>
                                        </p:attrNameLst>
                                      </p:cBhvr>
                                      <p:to>
                                        <p:strVal val="visible"/>
                                      </p:to>
                                    </p:set>
                                    <p:anim calcmode="lin" valueType="num">
                                      <p:cBhvr>
                                        <p:cTn id="60" dur="500" fill="hold"/>
                                        <p:tgtEl>
                                          <p:spTgt spid="71"/>
                                        </p:tgtEl>
                                        <p:attrNameLst>
                                          <p:attrName>ppt_w</p:attrName>
                                        </p:attrNameLst>
                                      </p:cBhvr>
                                      <p:tavLst>
                                        <p:tav tm="0">
                                          <p:val>
                                            <p:fltVal val="0"/>
                                          </p:val>
                                        </p:tav>
                                        <p:tav tm="100000">
                                          <p:val>
                                            <p:strVal val="#ppt_w"/>
                                          </p:val>
                                        </p:tav>
                                      </p:tavLst>
                                    </p:anim>
                                    <p:anim calcmode="lin" valueType="num">
                                      <p:cBhvr>
                                        <p:cTn id="61" dur="500" fill="hold"/>
                                        <p:tgtEl>
                                          <p:spTgt spid="71"/>
                                        </p:tgtEl>
                                        <p:attrNameLst>
                                          <p:attrName>ppt_h</p:attrName>
                                        </p:attrNameLst>
                                      </p:cBhvr>
                                      <p:tavLst>
                                        <p:tav tm="0">
                                          <p:val>
                                            <p:fltVal val="0"/>
                                          </p:val>
                                        </p:tav>
                                        <p:tav tm="100000">
                                          <p:val>
                                            <p:strVal val="#ppt_h"/>
                                          </p:val>
                                        </p:tav>
                                      </p:tavLst>
                                    </p:anim>
                                    <p:animEffect transition="in" filter="fade">
                                      <p:cBhvr>
                                        <p:cTn id="62" dur="500"/>
                                        <p:tgtEl>
                                          <p:spTgt spid="7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1" nodeType="clickEffect">
                                  <p:stCondLst>
                                    <p:cond delay="0"/>
                                  </p:stCondLst>
                                  <p:childTnLst>
                                    <p:animEffect transition="out" filter="fade">
                                      <p:cBhvr>
                                        <p:cTn id="66" dur="500"/>
                                        <p:tgtEl>
                                          <p:spTgt spid="71"/>
                                        </p:tgtEl>
                                      </p:cBhvr>
                                    </p:animEffect>
                                    <p:set>
                                      <p:cBhvr>
                                        <p:cTn id="67" dur="1" fill="hold">
                                          <p:stCondLst>
                                            <p:cond delay="499"/>
                                          </p:stCondLst>
                                        </p:cTn>
                                        <p:tgtEl>
                                          <p:spTgt spid="7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72"/>
                                        </p:tgtEl>
                                        <p:attrNameLst>
                                          <p:attrName>style.visibility</p:attrName>
                                        </p:attrNameLst>
                                      </p:cBhvr>
                                      <p:to>
                                        <p:strVal val="visible"/>
                                      </p:to>
                                    </p:set>
                                    <p:anim calcmode="lin" valueType="num">
                                      <p:cBhvr>
                                        <p:cTn id="72" dur="500" fill="hold"/>
                                        <p:tgtEl>
                                          <p:spTgt spid="72"/>
                                        </p:tgtEl>
                                        <p:attrNameLst>
                                          <p:attrName>ppt_w</p:attrName>
                                        </p:attrNameLst>
                                      </p:cBhvr>
                                      <p:tavLst>
                                        <p:tav tm="0">
                                          <p:val>
                                            <p:fltVal val="0"/>
                                          </p:val>
                                        </p:tav>
                                        <p:tav tm="100000">
                                          <p:val>
                                            <p:strVal val="#ppt_w"/>
                                          </p:val>
                                        </p:tav>
                                      </p:tavLst>
                                    </p:anim>
                                    <p:anim calcmode="lin" valueType="num">
                                      <p:cBhvr>
                                        <p:cTn id="73" dur="500" fill="hold"/>
                                        <p:tgtEl>
                                          <p:spTgt spid="72"/>
                                        </p:tgtEl>
                                        <p:attrNameLst>
                                          <p:attrName>ppt_h</p:attrName>
                                        </p:attrNameLst>
                                      </p:cBhvr>
                                      <p:tavLst>
                                        <p:tav tm="0">
                                          <p:val>
                                            <p:fltVal val="0"/>
                                          </p:val>
                                        </p:tav>
                                        <p:tav tm="100000">
                                          <p:val>
                                            <p:strVal val="#ppt_h"/>
                                          </p:val>
                                        </p:tav>
                                      </p:tavLst>
                                    </p:anim>
                                    <p:animEffect transition="in" filter="fade">
                                      <p:cBhvr>
                                        <p:cTn id="74" dur="500"/>
                                        <p:tgtEl>
                                          <p:spTgt spid="7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72"/>
                                        </p:tgtEl>
                                      </p:cBhvr>
                                    </p:animEffect>
                                    <p:set>
                                      <p:cBhvr>
                                        <p:cTn id="79" dur="1" fill="hold">
                                          <p:stCondLst>
                                            <p:cond delay="499"/>
                                          </p:stCondLst>
                                        </p:cTn>
                                        <p:tgtEl>
                                          <p:spTgt spid="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9" grpId="0" animBg="1"/>
      <p:bldP spid="69" grpId="1" animBg="1"/>
      <p:bldP spid="70" grpId="0" animBg="1"/>
      <p:bldP spid="70" grpId="1" animBg="1"/>
      <p:bldP spid="71" grpId="0" animBg="1"/>
      <p:bldP spid="71" grpId="1" animBg="1"/>
      <p:bldP spid="72" grpId="0" animBg="1"/>
      <p:bldP spid="72" grpId="1" animBg="1"/>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a:t>
            </a:r>
            <a:r>
              <a:rPr lang="fa-IR" sz="4800" b="1" dirty="0" smtClean="0">
                <a:solidFill>
                  <a:srgbClr val="FF0000"/>
                </a:solidFill>
                <a:latin typeface="+mn-lt"/>
                <a:ea typeface="+mn-ea"/>
                <a:cs typeface="B Nazanin" pitchFamily="2" charset="-78"/>
              </a:rPr>
              <a:t>متقابل یا متقاطع تقاضا</a:t>
            </a:r>
            <a:endParaRPr lang="en-US" sz="4800" b="1" dirty="0">
              <a:solidFill>
                <a:srgbClr val="FF0000"/>
              </a:solidFill>
              <a:latin typeface="+mn-lt"/>
              <a:ea typeface="+mn-ea"/>
              <a:cs typeface="B Nazanin" pitchFamily="2" charset="-78"/>
            </a:endParaRPr>
          </a:p>
        </p:txBody>
      </p:sp>
      <p:sp>
        <p:nvSpPr>
          <p:cNvPr id="203779" name="Rectangle 3"/>
          <p:cNvSpPr>
            <a:spLocks noGrp="1" noChangeArrowheads="1"/>
          </p:cNvSpPr>
          <p:nvPr>
            <p:ph idx="1"/>
          </p:nvPr>
        </p:nvSpPr>
        <p:spPr>
          <a:xfrm>
            <a:off x="457200" y="1124745"/>
            <a:ext cx="8229600" cy="2376264"/>
          </a:xfrm>
        </p:spPr>
        <p:txBody>
          <a:bodyPr/>
          <a:lstStyle/>
          <a:p>
            <a:pPr marL="0" indent="0" algn="just" eaLnBrk="1" hangingPunct="1">
              <a:buNone/>
              <a:defRPr/>
            </a:pP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میزان درصد تغییرات در مقدار </a:t>
            </a:r>
            <a:r>
              <a:rPr lang="fa-IR" sz="4400" b="1" kern="1200" dirty="0">
                <a:solidFill>
                  <a:srgbClr val="FFFF00"/>
                </a:solidFill>
                <a:latin typeface="Times New Roman" panose="02020603050405020304" pitchFamily="18" charset="0"/>
                <a:cs typeface="B Mitra" panose="00000400000000000000" pitchFamily="2" charset="-78"/>
              </a:rPr>
              <a:t>تقاضای</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کالای </a:t>
            </a:r>
            <a:r>
              <a:rPr lang="en-US" sz="4400" b="1" kern="1200" dirty="0">
                <a:solidFill>
                  <a:srgbClr val="FF0000"/>
                </a:solidFill>
                <a:latin typeface="Times New Roman" panose="02020603050405020304" pitchFamily="18" charset="0"/>
                <a:cs typeface="B Mitra" panose="00000400000000000000" pitchFamily="2" charset="-78"/>
              </a:rPr>
              <a:t>X</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را نسبت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به درصد تغییر در </a:t>
            </a:r>
            <a:r>
              <a:rPr lang="fa-IR" sz="4400" b="1" kern="1200" dirty="0">
                <a:solidFill>
                  <a:srgbClr val="FFFF00"/>
                </a:solidFill>
                <a:latin typeface="Times New Roman" panose="02020603050405020304" pitchFamily="18" charset="0"/>
                <a:cs typeface="B Mitra" panose="00000400000000000000" pitchFamily="2" charset="-78"/>
              </a:rPr>
              <a:t>قیمت</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کالای </a:t>
            </a:r>
            <a:r>
              <a:rPr lang="en-US" sz="4400" b="1" kern="1200" dirty="0">
                <a:solidFill>
                  <a:srgbClr val="FF0000"/>
                </a:solidFill>
                <a:latin typeface="Times New Roman" panose="02020603050405020304" pitchFamily="18" charset="0"/>
                <a:cs typeface="B Mitra" panose="00000400000000000000" pitchFamily="2" charset="-78"/>
              </a:rPr>
              <a:t>Y</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گویند</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a:t>
            </a:r>
          </a:p>
          <a:p>
            <a:pPr marL="0" indent="0" algn="just" eaLnBrk="1" hangingPunct="1">
              <a:buNone/>
              <a:defRPr/>
            </a:pPr>
            <a:endParaRPr lang="fa-IR" sz="3600" dirty="0" smtClean="0">
              <a:solidFill>
                <a:srgbClr val="FFFF99"/>
              </a:solidFill>
            </a:endParaRPr>
          </a:p>
          <a:p>
            <a:pPr marL="0" indent="0" algn="just" eaLnBrk="1" hangingPunct="1">
              <a:buNone/>
              <a:defRPr/>
            </a:pPr>
            <a:r>
              <a:rPr lang="fa-IR" dirty="0" smtClean="0">
                <a:solidFill>
                  <a:srgbClr val="FFFF99"/>
                </a:solidFill>
              </a:rPr>
              <a:t> </a:t>
            </a:r>
            <a:endParaRPr lang="en-US" dirty="0" smtClean="0">
              <a:solidFill>
                <a:srgbClr val="FFFF99"/>
              </a:solidFill>
            </a:endParaRPr>
          </a:p>
        </p:txBody>
      </p:sp>
      <p:sp>
        <p:nvSpPr>
          <p:cNvPr id="4" name="Rectangle 3"/>
          <p:cNvSpPr txBox="1">
            <a:spLocks noChangeArrowheads="1"/>
          </p:cNvSpPr>
          <p:nvPr/>
        </p:nvSpPr>
        <p:spPr bwMode="auto">
          <a:xfrm>
            <a:off x="111061" y="3105237"/>
            <a:ext cx="9501499" cy="37527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marL="0" indent="0" algn="l" eaLnBrk="1" hangingPunct="1">
              <a:lnSpc>
                <a:spcPts val="5000"/>
              </a:lnSpc>
              <a:buNone/>
            </a:pPr>
            <a:r>
              <a:rPr lang="fa-IR" sz="2600" b="1" kern="0" dirty="0" smtClean="0">
                <a:solidFill>
                  <a:srgbClr val="FFFFFF"/>
                </a:solidFill>
                <a:cs typeface="B Nazanin" pitchFamily="2" charset="-78"/>
              </a:rPr>
              <a:t>کشش متقابل یا متقاطع تقاضای کالای </a:t>
            </a:r>
            <a:r>
              <a:rPr lang="en-US" sz="2600" b="1" dirty="0" smtClean="0">
                <a:solidFill>
                  <a:srgbClr val="FF0000"/>
                </a:solidFill>
                <a:latin typeface="Times New Roman" panose="02020603050405020304" pitchFamily="18" charset="0"/>
                <a:cs typeface="B Mitra" panose="00000400000000000000" pitchFamily="2" charset="-78"/>
              </a:rPr>
              <a:t>X</a:t>
            </a:r>
            <a:r>
              <a:rPr lang="fa-IR" sz="2600" b="1" kern="0" dirty="0" smtClean="0">
                <a:solidFill>
                  <a:srgbClr val="FFFFFF"/>
                </a:solidFill>
                <a:cs typeface="B Nazanin" pitchFamily="2" charset="-78"/>
              </a:rPr>
              <a:t> </a:t>
            </a:r>
            <a:r>
              <a:rPr lang="fa-IR" sz="2600" b="1" kern="0" smtClean="0">
                <a:solidFill>
                  <a:srgbClr val="FFFFFF"/>
                </a:solidFill>
                <a:cs typeface="B Nazanin" pitchFamily="2" charset="-78"/>
              </a:rPr>
              <a:t>بر حسب قیمت کالای</a:t>
            </a:r>
            <a:r>
              <a:rPr lang="en-US" sz="2600" b="1" dirty="0">
                <a:solidFill>
                  <a:srgbClr val="FF0000"/>
                </a:solidFill>
                <a:latin typeface="Times New Roman" panose="02020603050405020304" pitchFamily="18" charset="0"/>
                <a:cs typeface="B Mitra" panose="00000400000000000000" pitchFamily="2" charset="-78"/>
              </a:rPr>
              <a:t>Y</a:t>
            </a:r>
            <a:r>
              <a:rPr lang="fa-IR" sz="2600" b="1" kern="0" dirty="0" smtClean="0">
                <a:solidFill>
                  <a:srgbClr val="FFFFFF"/>
                </a:solidFill>
                <a:cs typeface="B Nazanin" pitchFamily="2" charset="-78"/>
              </a:rPr>
              <a:t> </a:t>
            </a:r>
            <a:r>
              <a:rPr lang="en-US" b="1" kern="0" dirty="0" smtClean="0">
                <a:solidFill>
                  <a:srgbClr val="FF0000"/>
                </a:solidFill>
                <a:latin typeface="Times New Roman" panose="02020603050405020304" pitchFamily="18" charset="0"/>
                <a:cs typeface="Times New Roman" panose="02020603050405020304" pitchFamily="18" charset="0"/>
              </a:rPr>
              <a:t>E</a:t>
            </a:r>
            <a:r>
              <a:rPr lang="en-US" b="1" kern="0" baseline="-25000" dirty="0" smtClean="0">
                <a:solidFill>
                  <a:srgbClr val="FF0000"/>
                </a:solidFill>
                <a:latin typeface="Times New Roman" panose="02020603050405020304" pitchFamily="18" charset="0"/>
                <a:cs typeface="Times New Roman" panose="02020603050405020304" pitchFamily="18" charset="0"/>
              </a:rPr>
              <a:t>XY</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a:solidFill>
                  <a:srgbClr val="FFFFFF"/>
                </a:solidFill>
                <a:latin typeface="Times New Roman" panose="02020603050405020304" pitchFamily="18" charset="0"/>
                <a:cs typeface="Times New Roman" panose="02020603050405020304" pitchFamily="18" charset="0"/>
              </a:rPr>
              <a:t>=</a:t>
            </a:r>
            <a:endParaRPr lang="fa-IR" b="1" kern="0" dirty="0">
              <a:solidFill>
                <a:srgbClr val="FFFFFF"/>
              </a:solidFill>
              <a:latin typeface="Times New Roman" panose="02020603050405020304" pitchFamily="18" charset="0"/>
              <a:cs typeface="Times New Roman" panose="02020603050405020304" pitchFamily="18" charset="0"/>
            </a:endParaRPr>
          </a:p>
          <a:p>
            <a:pPr marL="0" indent="0" algn="ctr" eaLnBrk="1" hangingPunct="1">
              <a:lnSpc>
                <a:spcPts val="5000"/>
              </a:lnSpc>
              <a:buFont typeface="Wingdings" pitchFamily="2" charset="2"/>
              <a:buNone/>
            </a:pPr>
            <a:r>
              <a:rPr lang="fa-IR" sz="6000" b="1" kern="0" dirty="0" smtClean="0">
                <a:solidFill>
                  <a:srgbClr val="FFFFFF"/>
                </a:solidFill>
                <a:cs typeface="B Nazanin" pitchFamily="2" charset="-78"/>
              </a:rPr>
              <a:t>=</a:t>
            </a:r>
          </a:p>
          <a:p>
            <a:pPr marL="0" indent="0" algn="ctr" eaLnBrk="1" hangingPunct="1">
              <a:buFont typeface="Wingdings" pitchFamily="2" charset="2"/>
              <a:buNone/>
            </a:pPr>
            <a:r>
              <a:rPr lang="fa-IR" sz="4000" b="1" kern="0" dirty="0" smtClean="0">
                <a:solidFill>
                  <a:srgbClr val="FFFFFF"/>
                </a:solidFill>
                <a:cs typeface="B Nazanin" pitchFamily="2" charset="-78"/>
              </a:rPr>
              <a:t>درصد تغییرات در </a:t>
            </a:r>
            <a:r>
              <a:rPr lang="fa-IR" sz="4000" b="1" kern="0" dirty="0" smtClean="0">
                <a:solidFill>
                  <a:schemeClr val="bg2">
                    <a:lumMod val="40000"/>
                    <a:lumOff val="60000"/>
                  </a:schemeClr>
                </a:solidFill>
                <a:cs typeface="B Nazanin" pitchFamily="2" charset="-78"/>
              </a:rPr>
              <a:t>مقدار </a:t>
            </a:r>
            <a:r>
              <a:rPr lang="fa-IR" sz="4000" b="1" kern="0" dirty="0" smtClean="0">
                <a:solidFill>
                  <a:srgbClr val="FFFFFF"/>
                </a:solidFill>
                <a:cs typeface="B Nazanin" pitchFamily="2" charset="-78"/>
              </a:rPr>
              <a:t>تقاضای</a:t>
            </a:r>
            <a:r>
              <a:rPr lang="en-US" sz="4000" b="1" kern="0" dirty="0" smtClean="0">
                <a:solidFill>
                  <a:srgbClr val="FFFFFF"/>
                </a:solidFill>
                <a:cs typeface="B Nazanin" pitchFamily="2" charset="-78"/>
              </a:rPr>
              <a:t> </a:t>
            </a:r>
            <a:r>
              <a:rPr lang="fa-IR" sz="4000" b="1" kern="0" dirty="0" smtClean="0">
                <a:solidFill>
                  <a:srgbClr val="FFFFFF"/>
                </a:solidFill>
                <a:cs typeface="B Nazanin" pitchFamily="2" charset="-78"/>
              </a:rPr>
              <a:t>کالای </a:t>
            </a:r>
            <a:r>
              <a:rPr lang="en-US" sz="4400" b="1" dirty="0">
                <a:solidFill>
                  <a:srgbClr val="FF0000"/>
                </a:solidFill>
                <a:latin typeface="Times New Roman" panose="02020603050405020304" pitchFamily="18" charset="0"/>
                <a:cs typeface="B Mitra" panose="00000400000000000000" pitchFamily="2" charset="-78"/>
              </a:rPr>
              <a:t>X</a:t>
            </a:r>
            <a:r>
              <a:rPr lang="fa-IR" sz="4000" b="1" kern="0" dirty="0" smtClean="0">
                <a:solidFill>
                  <a:srgbClr val="FFFFFF"/>
                </a:solidFill>
                <a:cs typeface="B Nazanin" pitchFamily="2" charset="-78"/>
              </a:rPr>
              <a:t> </a:t>
            </a:r>
          </a:p>
          <a:p>
            <a:pPr marL="0" indent="0" algn="ctr" eaLnBrk="1" hangingPunct="1">
              <a:buFont typeface="Wingdings" pitchFamily="2" charset="2"/>
              <a:buNone/>
            </a:pPr>
            <a:r>
              <a:rPr lang="fa-IR" sz="4000" b="1" kern="0" dirty="0" smtClean="0">
                <a:solidFill>
                  <a:srgbClr val="FFFFFF"/>
                </a:solidFill>
                <a:cs typeface="B Nazanin" pitchFamily="2" charset="-78"/>
              </a:rPr>
              <a:t>درصد تغییرات در </a:t>
            </a:r>
            <a:r>
              <a:rPr lang="fa-IR" sz="4000" b="1" kern="0" dirty="0" smtClean="0">
                <a:solidFill>
                  <a:schemeClr val="bg2">
                    <a:lumMod val="40000"/>
                    <a:lumOff val="60000"/>
                  </a:schemeClr>
                </a:solidFill>
                <a:cs typeface="B Nazanin" pitchFamily="2" charset="-78"/>
              </a:rPr>
              <a:t>قیمت</a:t>
            </a:r>
            <a:r>
              <a:rPr lang="fa-IR" sz="4000" b="1" kern="0" dirty="0" smtClean="0">
                <a:solidFill>
                  <a:srgbClr val="FFFFFF"/>
                </a:solidFill>
                <a:cs typeface="B Nazanin" pitchFamily="2" charset="-78"/>
              </a:rPr>
              <a:t> </a:t>
            </a:r>
            <a:r>
              <a:rPr lang="fa-IR" sz="4000" b="1" kern="0" dirty="0">
                <a:solidFill>
                  <a:srgbClr val="FFFFFF"/>
                </a:solidFill>
                <a:cs typeface="B Nazanin" pitchFamily="2" charset="-78"/>
              </a:rPr>
              <a:t>کالای</a:t>
            </a:r>
            <a:r>
              <a:rPr lang="fa-IR" sz="4400" b="1" dirty="0">
                <a:solidFill>
                  <a:srgbClr val="FF0000"/>
                </a:solidFill>
                <a:latin typeface="Times New Roman" panose="02020603050405020304" pitchFamily="18" charset="0"/>
                <a:cs typeface="B Mitra" panose="00000400000000000000" pitchFamily="2" charset="-78"/>
              </a:rPr>
              <a:t> </a:t>
            </a:r>
            <a:r>
              <a:rPr lang="en-US" sz="4400" b="1" dirty="0">
                <a:solidFill>
                  <a:srgbClr val="FF0000"/>
                </a:solidFill>
                <a:latin typeface="Times New Roman" panose="02020603050405020304" pitchFamily="18" charset="0"/>
                <a:cs typeface="B Mitra" panose="00000400000000000000" pitchFamily="2" charset="-78"/>
              </a:rPr>
              <a:t>Y</a:t>
            </a:r>
          </a:p>
        </p:txBody>
      </p:sp>
      <p:cxnSp>
        <p:nvCxnSpPr>
          <p:cNvPr id="3" name="Straight Connector 2"/>
          <p:cNvCxnSpPr/>
          <p:nvPr/>
        </p:nvCxnSpPr>
        <p:spPr bwMode="auto">
          <a:xfrm>
            <a:off x="971600" y="5541295"/>
            <a:ext cx="7344816"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8419" name="Rectangle 3"/>
              <p:cNvSpPr>
                <a:spLocks noGrp="1" noChangeArrowheads="1"/>
              </p:cNvSpPr>
              <p:nvPr>
                <p:ph idx="1"/>
              </p:nvPr>
            </p:nvSpPr>
            <p:spPr>
              <a:xfrm>
                <a:off x="288032" y="1844824"/>
                <a:ext cx="8748464" cy="2736304"/>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buNone/>
                </a:pPr>
                <a:r>
                  <a:rPr lang="en-US" sz="8000" b="1" dirty="0" smtClean="0">
                    <a:solidFill>
                      <a:srgbClr val="FFFF00"/>
                    </a:solidFill>
                    <a:latin typeface="Times New Roman" panose="02020603050405020304" pitchFamily="18" charset="0"/>
                    <a:cs typeface="Times New Roman" panose="02020603050405020304" pitchFamily="18" charset="0"/>
                  </a:rPr>
                  <a:t>E</a:t>
                </a:r>
                <a:r>
                  <a:rPr lang="en-US" sz="5400" b="1" baseline="-25000" dirty="0" smtClean="0">
                    <a:solidFill>
                      <a:srgbClr val="FFFF00"/>
                    </a:solidFill>
                    <a:latin typeface="Times New Roman" panose="02020603050405020304" pitchFamily="18" charset="0"/>
                    <a:cs typeface="Times New Roman" panose="02020603050405020304" pitchFamily="18" charset="0"/>
                  </a:rPr>
                  <a:t>XY</a:t>
                </a:r>
                <a:r>
                  <a:rPr lang="en-US" sz="8000" b="1" dirty="0" smtClean="0">
                    <a:solidFill>
                      <a:srgbClr val="FFFF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8000" b="1" i="1" smtClean="0">
                            <a:solidFill>
                              <a:srgbClr val="FFFF00"/>
                            </a:solidFill>
                            <a:latin typeface="Cambria Math" panose="02040503050406030204" pitchFamily="18" charset="0"/>
                            <a:cs typeface="Times New Roman" panose="02020603050405020304" pitchFamily="18" charset="0"/>
                          </a:rPr>
                        </m:ctrlPr>
                      </m:fPr>
                      <m:num>
                        <m:f>
                          <m:fPr>
                            <m:ctrlPr>
                              <a:rPr lang="en-US" sz="8000" b="1" i="1" smtClean="0">
                                <a:solidFill>
                                  <a:srgbClr val="FFFF00"/>
                                </a:solidFill>
                                <a:latin typeface="Cambria Math" panose="02040503050406030204" pitchFamily="18" charset="0"/>
                                <a:cs typeface="Times New Roman" panose="02020603050405020304" pitchFamily="18" charset="0"/>
                              </a:rPr>
                            </m:ctrlPr>
                          </m:fPr>
                          <m:num>
                            <m:r>
                              <a:rPr lang="en-US" sz="8000" b="1" i="0" smtClean="0">
                                <a:solidFill>
                                  <a:srgbClr val="FFFF00"/>
                                </a:solidFill>
                                <a:latin typeface="Cambria Math"/>
                                <a:ea typeface="Cambria Math"/>
                                <a:cs typeface="Times New Roman" panose="02020603050405020304" pitchFamily="18" charset="0"/>
                              </a:rPr>
                              <m:t>∆</m:t>
                            </m:r>
                            <m:r>
                              <a:rPr lang="en-US" sz="8000" b="1" i="0" smtClean="0">
                                <a:solidFill>
                                  <a:srgbClr val="FFFF00"/>
                                </a:solidFill>
                                <a:latin typeface="Cambria Math"/>
                                <a:ea typeface="Cambria Math"/>
                                <a:cs typeface="Times New Roman" panose="02020603050405020304" pitchFamily="18" charset="0"/>
                              </a:rPr>
                              <m:t>𝐐𝐗</m:t>
                            </m:r>
                          </m:num>
                          <m:den>
                            <m:r>
                              <a:rPr lang="en-US" sz="8000" b="1" i="0" smtClean="0">
                                <a:solidFill>
                                  <a:srgbClr val="FFFF00"/>
                                </a:solidFill>
                                <a:latin typeface="Cambria Math"/>
                                <a:cs typeface="Times New Roman" panose="02020603050405020304" pitchFamily="18" charset="0"/>
                              </a:rPr>
                              <m:t>𝐐</m:t>
                            </m:r>
                            <m:r>
                              <a:rPr lang="en-US" sz="8000" b="1" baseline="-25000">
                                <a:solidFill>
                                  <a:srgbClr val="FFFF00"/>
                                </a:solidFill>
                                <a:latin typeface="Cambria Math"/>
                                <a:ea typeface="Cambria Math"/>
                                <a:cs typeface="Times New Roman" panose="02020603050405020304" pitchFamily="18" charset="0"/>
                              </a:rPr>
                              <m:t>𝐗</m:t>
                            </m:r>
                          </m:den>
                        </m:f>
                      </m:num>
                      <m:den>
                        <m:f>
                          <m:fPr>
                            <m:ctrlPr>
                              <a:rPr lang="en-US" sz="8000" b="1" i="1" smtClean="0">
                                <a:solidFill>
                                  <a:srgbClr val="FFFF00"/>
                                </a:solidFill>
                                <a:latin typeface="Cambria Math" panose="02040503050406030204" pitchFamily="18" charset="0"/>
                                <a:cs typeface="Times New Roman" panose="02020603050405020304" pitchFamily="18" charset="0"/>
                              </a:rPr>
                            </m:ctrlPr>
                          </m:fPr>
                          <m:num>
                            <m:r>
                              <a:rPr lang="en-US" sz="8000" b="1" i="0" smtClean="0">
                                <a:solidFill>
                                  <a:srgbClr val="FFFF00"/>
                                </a:solidFill>
                                <a:latin typeface="Cambria Math"/>
                                <a:ea typeface="Cambria Math"/>
                                <a:cs typeface="Times New Roman" panose="02020603050405020304" pitchFamily="18" charset="0"/>
                              </a:rPr>
                              <m:t>∆</m:t>
                            </m:r>
                            <m:r>
                              <a:rPr lang="en-US" sz="8000" b="1" i="0" smtClean="0">
                                <a:solidFill>
                                  <a:srgbClr val="FFFF00"/>
                                </a:solidFill>
                                <a:latin typeface="Cambria Math"/>
                                <a:ea typeface="Cambria Math"/>
                                <a:cs typeface="Times New Roman" panose="02020603050405020304" pitchFamily="18" charset="0"/>
                              </a:rPr>
                              <m:t>𝐏𝐘</m:t>
                            </m:r>
                          </m:num>
                          <m:den>
                            <m:r>
                              <a:rPr lang="en-US" sz="8000" b="1" i="0" smtClean="0">
                                <a:solidFill>
                                  <a:srgbClr val="FFFF00"/>
                                </a:solidFill>
                                <a:latin typeface="Cambria Math"/>
                                <a:cs typeface="Times New Roman" panose="02020603050405020304" pitchFamily="18" charset="0"/>
                              </a:rPr>
                              <m:t>𝐏</m:t>
                            </m:r>
                            <m:r>
                              <a:rPr lang="en-US" sz="8000" b="1" baseline="-25000">
                                <a:solidFill>
                                  <a:srgbClr val="FFFF00"/>
                                </a:solidFill>
                                <a:latin typeface="Cambria Math"/>
                                <a:ea typeface="Cambria Math"/>
                                <a:cs typeface="Times New Roman" panose="02020603050405020304" pitchFamily="18" charset="0"/>
                              </a:rPr>
                              <m:t>𝐘</m:t>
                            </m:r>
                          </m:den>
                        </m:f>
                      </m:den>
                    </m:f>
                  </m:oMath>
                </a14:m>
                <a:r>
                  <a:rPr lang="en-US" sz="8000" b="1" dirty="0" smtClean="0">
                    <a:solidFill>
                      <a:srgbClr val="FFFF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8000" b="1" i="1" dirty="0" smtClean="0">
                            <a:solidFill>
                              <a:srgbClr val="FFFF00"/>
                            </a:solidFill>
                            <a:latin typeface="Cambria Math" panose="02040503050406030204" pitchFamily="18" charset="0"/>
                            <a:cs typeface="Times New Roman" panose="02020603050405020304" pitchFamily="18" charset="0"/>
                          </a:rPr>
                        </m:ctrlPr>
                      </m:fPr>
                      <m:num>
                        <m:r>
                          <a:rPr lang="en-US" sz="8000" b="1" i="0" dirty="0" smtClean="0">
                            <a:solidFill>
                              <a:srgbClr val="FFFF00"/>
                            </a:solidFill>
                            <a:latin typeface="Cambria Math"/>
                            <a:ea typeface="Cambria Math"/>
                            <a:cs typeface="Times New Roman" panose="02020603050405020304" pitchFamily="18" charset="0"/>
                          </a:rPr>
                          <m:t>∆</m:t>
                        </m:r>
                        <m:r>
                          <a:rPr lang="en-US" sz="8000" b="1" i="0" dirty="0" smtClean="0">
                            <a:solidFill>
                              <a:srgbClr val="FFFF00"/>
                            </a:solidFill>
                            <a:latin typeface="Cambria Math"/>
                            <a:ea typeface="Cambria Math"/>
                            <a:cs typeface="Times New Roman" panose="02020603050405020304" pitchFamily="18" charset="0"/>
                          </a:rPr>
                          <m:t>𝐐𝐗</m:t>
                        </m:r>
                      </m:num>
                      <m:den>
                        <m:r>
                          <a:rPr lang="en-US" sz="8000" b="1" i="0" dirty="0" smtClean="0">
                            <a:solidFill>
                              <a:srgbClr val="FFFF00"/>
                            </a:solidFill>
                            <a:latin typeface="Cambria Math"/>
                            <a:ea typeface="Cambria Math"/>
                            <a:cs typeface="Times New Roman" panose="02020603050405020304" pitchFamily="18" charset="0"/>
                          </a:rPr>
                          <m:t>∆</m:t>
                        </m:r>
                        <m:r>
                          <a:rPr lang="en-US" sz="8000" b="1" i="0" dirty="0" smtClean="0">
                            <a:solidFill>
                              <a:srgbClr val="FFFF00"/>
                            </a:solidFill>
                            <a:latin typeface="Cambria Math"/>
                            <a:ea typeface="Cambria Math"/>
                            <a:cs typeface="Times New Roman" panose="02020603050405020304" pitchFamily="18" charset="0"/>
                          </a:rPr>
                          <m:t>𝐏𝐘</m:t>
                        </m:r>
                      </m:den>
                    </m:f>
                  </m:oMath>
                </a14:m>
                <a:r>
                  <a:rPr lang="en-US" sz="8000" b="1" dirty="0" smtClean="0">
                    <a:solidFill>
                      <a:srgbClr val="FFFF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8000" b="1" i="1" dirty="0" smtClean="0">
                            <a:solidFill>
                              <a:srgbClr val="FFFF00"/>
                            </a:solidFill>
                            <a:latin typeface="Cambria Math" panose="02040503050406030204" pitchFamily="18" charset="0"/>
                            <a:cs typeface="Times New Roman" panose="02020603050405020304" pitchFamily="18" charset="0"/>
                          </a:rPr>
                        </m:ctrlPr>
                      </m:fPr>
                      <m:num>
                        <m:r>
                          <a:rPr lang="en-US" sz="8000" b="1" i="0" dirty="0" smtClean="0">
                            <a:solidFill>
                              <a:srgbClr val="FFFF00"/>
                            </a:solidFill>
                            <a:latin typeface="Cambria Math"/>
                            <a:cs typeface="Times New Roman" panose="02020603050405020304" pitchFamily="18" charset="0"/>
                          </a:rPr>
                          <m:t>𝐏</m:t>
                        </m:r>
                        <m:r>
                          <a:rPr lang="en-US" sz="8000" b="1" baseline="-25000">
                            <a:solidFill>
                              <a:srgbClr val="FFFF00"/>
                            </a:solidFill>
                            <a:latin typeface="Cambria Math"/>
                            <a:ea typeface="Cambria Math"/>
                            <a:cs typeface="Times New Roman" panose="02020603050405020304" pitchFamily="18" charset="0"/>
                          </a:rPr>
                          <m:t>𝐘</m:t>
                        </m:r>
                      </m:num>
                      <m:den>
                        <m:r>
                          <a:rPr lang="en-US" sz="8000" b="1" i="0" dirty="0" smtClean="0">
                            <a:solidFill>
                              <a:srgbClr val="FFFF00"/>
                            </a:solidFill>
                            <a:latin typeface="Cambria Math"/>
                            <a:cs typeface="Times New Roman" panose="02020603050405020304" pitchFamily="18" charset="0"/>
                          </a:rPr>
                          <m:t>𝐐</m:t>
                        </m:r>
                        <m:r>
                          <a:rPr lang="en-US" sz="8000" b="1" baseline="-25000">
                            <a:solidFill>
                              <a:srgbClr val="FFFF00"/>
                            </a:solidFill>
                            <a:latin typeface="Cambria Math"/>
                            <a:ea typeface="Cambria Math"/>
                            <a:cs typeface="Times New Roman" panose="02020603050405020304" pitchFamily="18" charset="0"/>
                          </a:rPr>
                          <m:t>𝐗</m:t>
                        </m:r>
                      </m:den>
                    </m:f>
                  </m:oMath>
                </a14:m>
                <a:endParaRPr lang="fa-IR" sz="8000" b="1" dirty="0" smtClean="0">
                  <a:solidFill>
                    <a:srgbClr val="FFFF00"/>
                  </a:solidFill>
                  <a:latin typeface="Times New Roman" panose="02020603050405020304" pitchFamily="18" charset="0"/>
                  <a:cs typeface="Times New Roman" panose="02020603050405020304" pitchFamily="18" charset="0"/>
                </a:endParaRPr>
              </a:p>
            </p:txBody>
          </p:sp>
        </mc:Choice>
        <mc:Fallback xmlns="">
          <p:sp>
            <p:nvSpPr>
              <p:cNvPr id="188419" name="Rectangle 3"/>
              <p:cNvSpPr>
                <a:spLocks noGrp="1" noRot="1" noChangeAspect="1" noMove="1" noResize="1" noEditPoints="1" noAdjustHandles="1" noChangeArrowheads="1" noChangeShapeType="1" noTextEdit="1"/>
              </p:cNvSpPr>
              <p:nvPr>
                <p:ph idx="1"/>
              </p:nvPr>
            </p:nvSpPr>
            <p:spPr>
              <a:xfrm>
                <a:off x="288032" y="1844824"/>
                <a:ext cx="8748464" cy="2736304"/>
              </a:xfrm>
              <a:blipFill rotWithShape="0">
                <a:blip r:embed="rId2"/>
                <a:stretch>
                  <a:fillRect l="-4669" b="-20982"/>
                </a:stretch>
              </a:blipFill>
              <a:ln w="9525">
                <a:noFill/>
                <a:miter lim="800000"/>
                <a:headEnd/>
                <a:tailEnd/>
              </a:ln>
              <a:effectLst/>
            </p:spPr>
            <p:txBody>
              <a:bodyPr/>
              <a:lstStyle/>
              <a:p>
                <a:r>
                  <a:rPr lang="fa-IR">
                    <a:noFill/>
                  </a:rPr>
                  <a:t> </a:t>
                </a:r>
              </a:p>
            </p:txBody>
          </p:sp>
        </mc:Fallback>
      </mc:AlternateContent>
      <p:sp>
        <p:nvSpPr>
          <p:cNvPr id="5" name="Rectangle 2"/>
          <p:cNvSpPr txBox="1">
            <a:spLocks noChangeArrowheads="1"/>
          </p:cNvSpPr>
          <p:nvPr/>
        </p:nvSpPr>
        <p:spPr bwMode="auto">
          <a:xfrm>
            <a:off x="457200" y="128935"/>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a:lstStyle>
          <a:p>
            <a:pPr eaLnBrk="1" hangingPunct="1"/>
            <a:r>
              <a:rPr lang="fa-IR" sz="4800" b="1" kern="0" dirty="0" smtClean="0">
                <a:solidFill>
                  <a:srgbClr val="FF0000"/>
                </a:solidFill>
                <a:latin typeface="+mn-lt"/>
                <a:ea typeface="+mn-ea"/>
                <a:cs typeface="B Nazanin" pitchFamily="2" charset="-78"/>
              </a:rPr>
              <a:t>کشش متقابل یا متقاطع تقاضا</a:t>
            </a:r>
            <a:endParaRPr lang="en-US" sz="4800" b="1" kern="0" dirty="0">
              <a:solidFill>
                <a:srgbClr val="FF0000"/>
              </a:solidFill>
              <a:latin typeface="+mn-lt"/>
              <a:ea typeface="+mn-ea"/>
              <a:cs typeface="B Nazanin" pitchFamily="2" charset="-78"/>
            </a:endParaRPr>
          </a:p>
        </p:txBody>
      </p:sp>
    </p:spTree>
    <p:extLst>
      <p:ext uri="{BB962C8B-B14F-4D97-AF65-F5344CB8AC3E}">
        <p14:creationId xmlns:p14="http://schemas.microsoft.com/office/powerpoint/2010/main" val="1671634188"/>
      </p:ext>
    </p:extLst>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3" name="Rectangle 3"/>
          <p:cNvSpPr>
            <a:spLocks noGrp="1" noChangeArrowheads="1"/>
          </p:cNvSpPr>
          <p:nvPr>
            <p:ph idx="1"/>
          </p:nvPr>
        </p:nvSpPr>
        <p:spPr>
          <a:xfrm>
            <a:off x="0" y="836712"/>
            <a:ext cx="9108504" cy="4530725"/>
          </a:xfrm>
        </p:spPr>
        <p:txBody>
          <a:bodyPr/>
          <a:lstStyle/>
          <a:p>
            <a:pPr marL="0" indent="0" algn="just" eaLnBrk="1" hangingPunct="1">
              <a:lnSpc>
                <a:spcPct val="150000"/>
              </a:lnSpc>
              <a:buNone/>
              <a:defRPr/>
            </a:pP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علامت کشش متقابل</a:t>
            </a:r>
            <a:r>
              <a:rPr lang="fa-IR" sz="3600" dirty="0" smtClean="0">
                <a:solidFill>
                  <a:srgbClr val="FFFF99"/>
                </a:solidFill>
              </a:rPr>
              <a:t>: </a:t>
            </a:r>
          </a:p>
          <a:p>
            <a:pPr marL="0" indent="0" eaLnBrk="1" hangingPunct="1">
              <a:lnSpc>
                <a:spcPct val="150000"/>
              </a:lnSpc>
              <a:buNone/>
              <a:defRPr/>
            </a:pP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اگردوکالای </a:t>
            </a:r>
            <a:r>
              <a:rPr lang="en-US"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 </a:t>
            </a:r>
            <a:r>
              <a:rPr lang="en-US" sz="4400" b="1" kern="1200" dirty="0" smtClean="0">
                <a:solidFill>
                  <a:srgbClr val="FF0000"/>
                </a:solidFill>
                <a:latin typeface="Times New Roman" panose="02020603050405020304" pitchFamily="18" charset="0"/>
                <a:cs typeface="B Mitra" panose="00000400000000000000" pitchFamily="2" charset="-78"/>
              </a:rPr>
              <a:t>X</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و</a:t>
            </a:r>
            <a:r>
              <a:rPr lang="en-US" sz="4400" b="1" kern="1200" dirty="0">
                <a:solidFill>
                  <a:srgbClr val="FF0000"/>
                </a:solidFill>
                <a:latin typeface="Times New Roman" panose="02020603050405020304" pitchFamily="18" charset="0"/>
                <a:cs typeface="B Mitra" panose="00000400000000000000" pitchFamily="2" charset="-78"/>
              </a:rPr>
              <a:t>Y</a:t>
            </a:r>
            <a:r>
              <a:rPr lang="en-US"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a:solidFill>
                  <a:schemeClr val="bg2">
                    <a:lumMod val="40000"/>
                    <a:lumOff val="60000"/>
                  </a:schemeClr>
                </a:solidFill>
                <a:latin typeface="Times New Roman" panose="02020603050405020304" pitchFamily="18" charset="0"/>
                <a:cs typeface="B Mitra" panose="00000400000000000000" pitchFamily="2" charset="-78"/>
              </a:rPr>
              <a:t>جانشین</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باشند </a:t>
            </a:r>
            <a:r>
              <a:rPr lang="en-US"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a:solidFill>
                  <a:srgbClr val="FF0000"/>
                </a:solidFill>
                <a:latin typeface="Times New Roman" panose="02020603050405020304" pitchFamily="18" charset="0"/>
                <a:cs typeface="B Mitra" panose="00000400000000000000" pitchFamily="2" charset="-78"/>
              </a:rPr>
              <a:t>(</a:t>
            </a:r>
            <a:r>
              <a:rPr lang="en-US" sz="4400" b="1" kern="1200" dirty="0">
                <a:solidFill>
                  <a:srgbClr val="FF0000"/>
                </a:solidFill>
                <a:latin typeface="Times New Roman" panose="02020603050405020304" pitchFamily="18" charset="0"/>
                <a:cs typeface="B Mitra" panose="00000400000000000000" pitchFamily="2" charset="-78"/>
              </a:rPr>
              <a:t>E</a:t>
            </a:r>
            <a:r>
              <a:rPr lang="en-US" sz="3600" b="1" baseline="-25000" dirty="0">
                <a:solidFill>
                  <a:srgbClr val="FF0000"/>
                </a:solidFill>
                <a:latin typeface="Times New Roman" panose="02020603050405020304" pitchFamily="18" charset="0"/>
                <a:cs typeface="Times New Roman" panose="02020603050405020304" pitchFamily="18" charset="0"/>
              </a:rPr>
              <a:t>XY</a:t>
            </a:r>
            <a:r>
              <a:rPr lang="en-US" sz="4400" b="1" kern="1200" dirty="0">
                <a:solidFill>
                  <a:srgbClr val="FF0000"/>
                </a:solidFill>
                <a:latin typeface="Times New Roman" panose="02020603050405020304" pitchFamily="18" charset="0"/>
                <a:cs typeface="B Mitra" panose="00000400000000000000" pitchFamily="2" charset="-78"/>
              </a:rPr>
              <a:t> &gt; 0</a:t>
            </a:r>
            <a:r>
              <a:rPr lang="fa-IR" sz="4400" b="1" kern="1200" dirty="0">
                <a:solidFill>
                  <a:srgbClr val="FF0000"/>
                </a:solidFill>
                <a:latin typeface="Times New Roman" panose="02020603050405020304" pitchFamily="18" charset="0"/>
                <a:cs typeface="B Mitra" panose="00000400000000000000" pitchFamily="2" charset="-78"/>
              </a:rPr>
              <a:t>) </a:t>
            </a:r>
          </a:p>
          <a:p>
            <a:pPr marL="0" indent="0" eaLnBrk="1" hangingPunct="1">
              <a:lnSpc>
                <a:spcPct val="150000"/>
              </a:lnSpc>
              <a:buNone/>
              <a:defRPr/>
            </a:pP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اگر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دو کالای </a:t>
            </a:r>
            <a:r>
              <a:rPr lang="en-US" sz="4400" b="1" kern="1200" dirty="0">
                <a:solidFill>
                  <a:schemeClr val="bg1">
                    <a:lumMod val="10000"/>
                    <a:lumOff val="90000"/>
                  </a:schemeClr>
                </a:solidFill>
                <a:latin typeface="Times New Roman" panose="02020603050405020304" pitchFamily="18" charset="0"/>
                <a:cs typeface="B Mitra" panose="00000400000000000000" pitchFamily="2" charset="-78"/>
              </a:rPr>
              <a:t> </a:t>
            </a:r>
            <a:r>
              <a:rPr lang="en-US" sz="4400" b="1" kern="1200" dirty="0">
                <a:solidFill>
                  <a:srgbClr val="FF0000"/>
                </a:solidFill>
                <a:latin typeface="Times New Roman" panose="02020603050405020304" pitchFamily="18" charset="0"/>
                <a:cs typeface="B Mitra" panose="00000400000000000000" pitchFamily="2" charset="-78"/>
              </a:rPr>
              <a:t>X</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و</a:t>
            </a:r>
            <a:r>
              <a:rPr lang="en-US" sz="4400" b="1" kern="1200" dirty="0">
                <a:solidFill>
                  <a:srgbClr val="FF0000"/>
                </a:solidFill>
                <a:latin typeface="Times New Roman" panose="02020603050405020304" pitchFamily="18" charset="0"/>
                <a:cs typeface="B Mitra" panose="00000400000000000000" pitchFamily="2" charset="-78"/>
              </a:rPr>
              <a:t>Y</a:t>
            </a:r>
            <a:r>
              <a:rPr lang="en-US" sz="4400" b="1" kern="1200" dirty="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a:solidFill>
                  <a:schemeClr val="bg2">
                    <a:lumMod val="40000"/>
                    <a:lumOff val="60000"/>
                  </a:schemeClr>
                </a:solidFill>
                <a:latin typeface="Times New Roman" panose="02020603050405020304" pitchFamily="18" charset="0"/>
                <a:cs typeface="B Mitra" panose="00000400000000000000" pitchFamily="2" charset="-78"/>
              </a:rPr>
              <a:t>مکمل</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باشند     </a:t>
            </a:r>
            <a:r>
              <a:rPr lang="fa-IR" sz="4400" b="1" kern="1200" dirty="0">
                <a:solidFill>
                  <a:srgbClr val="FF0000"/>
                </a:solidFill>
                <a:latin typeface="Times New Roman" panose="02020603050405020304" pitchFamily="18" charset="0"/>
                <a:cs typeface="B Mitra" panose="00000400000000000000" pitchFamily="2" charset="-78"/>
              </a:rPr>
              <a:t>(</a:t>
            </a:r>
            <a:r>
              <a:rPr lang="en-US" sz="4400" b="1" kern="1200" dirty="0">
                <a:solidFill>
                  <a:srgbClr val="FF0000"/>
                </a:solidFill>
                <a:latin typeface="Times New Roman" panose="02020603050405020304" pitchFamily="18" charset="0"/>
                <a:cs typeface="B Mitra" panose="00000400000000000000" pitchFamily="2" charset="-78"/>
              </a:rPr>
              <a:t>E</a:t>
            </a:r>
            <a:r>
              <a:rPr lang="en-US" sz="3600" b="1" baseline="-25000" dirty="0">
                <a:solidFill>
                  <a:srgbClr val="FF0000"/>
                </a:solidFill>
                <a:latin typeface="Times New Roman" panose="02020603050405020304" pitchFamily="18" charset="0"/>
                <a:cs typeface="Times New Roman" panose="02020603050405020304" pitchFamily="18" charset="0"/>
              </a:rPr>
              <a:t>XY</a:t>
            </a:r>
            <a:r>
              <a:rPr lang="en-US" sz="4400" b="1" kern="1200" dirty="0">
                <a:solidFill>
                  <a:srgbClr val="FF0000"/>
                </a:solidFill>
                <a:latin typeface="Times New Roman" panose="02020603050405020304" pitchFamily="18" charset="0"/>
                <a:cs typeface="B Mitra" panose="00000400000000000000" pitchFamily="2" charset="-78"/>
              </a:rPr>
              <a:t>&lt; 0</a:t>
            </a:r>
            <a:r>
              <a:rPr lang="fa-IR" sz="4400" b="1" kern="1200" dirty="0">
                <a:solidFill>
                  <a:srgbClr val="FF0000"/>
                </a:solidFill>
                <a:latin typeface="Times New Roman" panose="02020603050405020304" pitchFamily="18" charset="0"/>
                <a:cs typeface="B Mitra" panose="00000400000000000000" pitchFamily="2" charset="-78"/>
              </a:rPr>
              <a:t>)</a:t>
            </a:r>
            <a:endParaRPr lang="en-US" sz="4400" b="1" kern="1200" dirty="0">
              <a:solidFill>
                <a:srgbClr val="FF0000"/>
              </a:solidFill>
              <a:latin typeface="Times New Roman" panose="02020603050405020304" pitchFamily="18" charset="0"/>
              <a:cs typeface="B Mitra" panose="00000400000000000000" pitchFamily="2" charset="-78"/>
            </a:endParaRPr>
          </a:p>
          <a:p>
            <a:pPr marL="0" indent="0" algn="just" eaLnBrk="1" hangingPunct="1">
              <a:lnSpc>
                <a:spcPct val="150000"/>
              </a:lnSpc>
              <a:buNone/>
              <a:defRPr/>
            </a:pP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اگر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دو کالای </a:t>
            </a:r>
            <a:r>
              <a:rPr lang="en-US" sz="4400" b="1" kern="1200" dirty="0">
                <a:solidFill>
                  <a:schemeClr val="bg1">
                    <a:lumMod val="10000"/>
                    <a:lumOff val="90000"/>
                  </a:schemeClr>
                </a:solidFill>
                <a:latin typeface="Times New Roman" panose="02020603050405020304" pitchFamily="18" charset="0"/>
                <a:cs typeface="B Mitra" panose="00000400000000000000" pitchFamily="2" charset="-78"/>
              </a:rPr>
              <a:t> </a:t>
            </a:r>
            <a:r>
              <a:rPr lang="en-US" sz="4400" b="1" kern="1200" dirty="0">
                <a:solidFill>
                  <a:srgbClr val="FF0000"/>
                </a:solidFill>
                <a:latin typeface="Times New Roman" panose="02020603050405020304" pitchFamily="18" charset="0"/>
                <a:cs typeface="B Mitra" panose="00000400000000000000" pitchFamily="2" charset="-78"/>
              </a:rPr>
              <a:t>X</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و</a:t>
            </a:r>
            <a:r>
              <a:rPr lang="en-US" sz="4400" b="1" kern="1200" dirty="0">
                <a:solidFill>
                  <a:srgbClr val="FF0000"/>
                </a:solidFill>
                <a:latin typeface="Times New Roman" panose="02020603050405020304" pitchFamily="18" charset="0"/>
                <a:cs typeface="B Mitra" panose="00000400000000000000" pitchFamily="2" charset="-78"/>
              </a:rPr>
              <a:t>Y</a:t>
            </a:r>
            <a:r>
              <a:rPr lang="en-US" sz="4400" b="1" kern="1200" dirty="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smtClean="0">
                <a:solidFill>
                  <a:schemeClr val="bg2">
                    <a:lumMod val="40000"/>
                    <a:lumOff val="60000"/>
                  </a:schemeClr>
                </a:solidFill>
                <a:latin typeface="Times New Roman" panose="02020603050405020304" pitchFamily="18" charset="0"/>
                <a:cs typeface="B Mitra" panose="00000400000000000000" pitchFamily="2" charset="-78"/>
              </a:rPr>
              <a:t>مستقل از هم </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باشند </a:t>
            </a:r>
            <a:endParaRPr lang="en-US" sz="4400" b="1" kern="1200" dirty="0">
              <a:solidFill>
                <a:schemeClr val="bg1">
                  <a:lumMod val="10000"/>
                  <a:lumOff val="90000"/>
                </a:schemeClr>
              </a:solidFill>
              <a:latin typeface="Times New Roman" panose="02020603050405020304" pitchFamily="18" charset="0"/>
              <a:cs typeface="B Mitra" panose="00000400000000000000" pitchFamily="2" charset="-78"/>
            </a:endParaRPr>
          </a:p>
          <a:p>
            <a:pPr marL="0" indent="0" algn="ctr" eaLnBrk="1" hangingPunct="1">
              <a:lnSpc>
                <a:spcPct val="150000"/>
              </a:lnSpc>
              <a:buNone/>
              <a:defRPr/>
            </a:pPr>
            <a:r>
              <a:rPr lang="fa-IR" sz="6600" b="1" kern="1200" dirty="0">
                <a:solidFill>
                  <a:srgbClr val="FF0000"/>
                </a:solidFill>
                <a:latin typeface="Times New Roman" panose="02020603050405020304" pitchFamily="18" charset="0"/>
                <a:cs typeface="B Mitra" panose="00000400000000000000" pitchFamily="2" charset="-78"/>
              </a:rPr>
              <a:t>(</a:t>
            </a:r>
            <a:r>
              <a:rPr lang="en-US" sz="6600" b="1" kern="1200" dirty="0" smtClean="0">
                <a:solidFill>
                  <a:srgbClr val="FF0000"/>
                </a:solidFill>
                <a:latin typeface="Times New Roman" panose="02020603050405020304" pitchFamily="18" charset="0"/>
                <a:cs typeface="B Mitra" panose="00000400000000000000" pitchFamily="2" charset="-78"/>
              </a:rPr>
              <a:t>E</a:t>
            </a:r>
            <a:r>
              <a:rPr lang="en-US" sz="5400" b="1" baseline="-25000" dirty="0" smtClean="0">
                <a:solidFill>
                  <a:srgbClr val="FF0000"/>
                </a:solidFill>
                <a:latin typeface="Times New Roman" panose="02020603050405020304" pitchFamily="18" charset="0"/>
                <a:cs typeface="Times New Roman" panose="02020603050405020304" pitchFamily="18" charset="0"/>
              </a:rPr>
              <a:t>XY</a:t>
            </a:r>
            <a:r>
              <a:rPr lang="en-US" sz="6600" b="1" kern="1200" dirty="0" smtClean="0">
                <a:solidFill>
                  <a:srgbClr val="FF0000"/>
                </a:solidFill>
                <a:latin typeface="Times New Roman" panose="02020603050405020304" pitchFamily="18" charset="0"/>
                <a:cs typeface="B Mitra" panose="00000400000000000000" pitchFamily="2" charset="-78"/>
              </a:rPr>
              <a:t>= 0</a:t>
            </a:r>
            <a:r>
              <a:rPr lang="fa-IR" sz="6600" b="1" kern="1200" dirty="0">
                <a:solidFill>
                  <a:srgbClr val="FF0000"/>
                </a:solidFill>
                <a:latin typeface="Times New Roman" panose="02020603050405020304" pitchFamily="18" charset="0"/>
                <a:cs typeface="B Mitra" panose="00000400000000000000" pitchFamily="2" charset="-78"/>
              </a:rPr>
              <a:t>)</a:t>
            </a:r>
            <a:endParaRPr lang="en-US" sz="6600" b="1" kern="1200" dirty="0">
              <a:solidFill>
                <a:schemeClr val="bg1">
                  <a:lumMod val="10000"/>
                  <a:lumOff val="90000"/>
                </a:schemeClr>
              </a:solidFill>
              <a:latin typeface="Times New Roman" panose="02020603050405020304" pitchFamily="18" charset="0"/>
              <a:cs typeface="B Mitra" panose="00000400000000000000" pitchFamily="2" charset="-78"/>
            </a:endParaRPr>
          </a:p>
          <a:p>
            <a:pPr marL="0" indent="0" algn="ctr" eaLnBrk="1" hangingPunct="1">
              <a:buNone/>
              <a:defRPr/>
            </a:pPr>
            <a:endParaRPr lang="en-US" sz="6600" b="1" kern="1200" dirty="0">
              <a:solidFill>
                <a:schemeClr val="bg1">
                  <a:lumMod val="10000"/>
                  <a:lumOff val="90000"/>
                </a:schemeClr>
              </a:solidFill>
              <a:latin typeface="Times New Roman" panose="02020603050405020304" pitchFamily="18" charset="0"/>
              <a:cs typeface="B Mitra" panose="00000400000000000000" pitchFamily="2" charset="-78"/>
            </a:endParaRPr>
          </a:p>
        </p:txBody>
      </p:sp>
      <p:sp>
        <p:nvSpPr>
          <p:cNvPr id="5" name="Rectangle 2"/>
          <p:cNvSpPr txBox="1">
            <a:spLocks noChangeArrowheads="1"/>
          </p:cNvSpPr>
          <p:nvPr/>
        </p:nvSpPr>
        <p:spPr bwMode="auto">
          <a:xfrm>
            <a:off x="457200" y="-99392"/>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1"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1"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a:lstStyle>
          <a:p>
            <a:pPr eaLnBrk="1" hangingPunct="1"/>
            <a:r>
              <a:rPr lang="fa-IR" sz="4800" b="1" kern="0" dirty="0" smtClean="0">
                <a:solidFill>
                  <a:srgbClr val="FF0000"/>
                </a:solidFill>
                <a:latin typeface="+mn-lt"/>
                <a:ea typeface="+mn-ea"/>
                <a:cs typeface="B Nazanin" pitchFamily="2" charset="-78"/>
              </a:rPr>
              <a:t>کشش متقابل یا متقاطع تقاضا</a:t>
            </a:r>
            <a:endParaRPr lang="en-US" sz="4800" b="1" kern="0" dirty="0">
              <a:solidFill>
                <a:srgbClr val="FF0000"/>
              </a:solidFill>
              <a:latin typeface="+mn-lt"/>
              <a:ea typeface="+mn-ea"/>
              <a:cs typeface="B Nazanin" pitchFamily="2" charset="-78"/>
            </a:endParaRPr>
          </a:p>
        </p:txBody>
      </p:sp>
      <p:cxnSp>
        <p:nvCxnSpPr>
          <p:cNvPr id="4" name="Straight Arrow Connector 3"/>
          <p:cNvCxnSpPr/>
          <p:nvPr/>
        </p:nvCxnSpPr>
        <p:spPr bwMode="auto">
          <a:xfrm flipH="1">
            <a:off x="2195736" y="2636912"/>
            <a:ext cx="540060" cy="0"/>
          </a:xfrm>
          <a:prstGeom prst="straightConnector1">
            <a:avLst/>
          </a:prstGeom>
          <a:solidFill>
            <a:schemeClr val="accent1"/>
          </a:solidFill>
          <a:ln w="38100" cap="flat" cmpd="sng" algn="ctr">
            <a:solidFill>
              <a:srgbClr val="FFFF00"/>
            </a:solidFill>
            <a:prstDash val="solid"/>
            <a:round/>
            <a:headEnd type="none" w="med" len="med"/>
            <a:tailEnd type="stealth" w="lg" len="lg"/>
          </a:ln>
          <a:effectLst/>
        </p:spPr>
      </p:cxnSp>
      <p:cxnSp>
        <p:nvCxnSpPr>
          <p:cNvPr id="8" name="Straight Arrow Connector 7"/>
          <p:cNvCxnSpPr/>
          <p:nvPr/>
        </p:nvCxnSpPr>
        <p:spPr bwMode="auto">
          <a:xfrm flipH="1">
            <a:off x="395536" y="4941168"/>
            <a:ext cx="1080120" cy="0"/>
          </a:xfrm>
          <a:prstGeom prst="straightConnector1">
            <a:avLst/>
          </a:prstGeom>
          <a:solidFill>
            <a:schemeClr val="accent1"/>
          </a:solidFill>
          <a:ln w="38100" cap="flat" cmpd="sng" algn="ctr">
            <a:solidFill>
              <a:srgbClr val="FFFF00"/>
            </a:solidFill>
            <a:prstDash val="solid"/>
            <a:round/>
            <a:headEnd type="none" w="med" len="med"/>
            <a:tailEnd type="stealth" w="lg" len="lg"/>
          </a:ln>
          <a:effectLst/>
        </p:spPr>
      </p:cxnSp>
      <p:cxnSp>
        <p:nvCxnSpPr>
          <p:cNvPr id="10" name="Straight Arrow Connector 9"/>
          <p:cNvCxnSpPr/>
          <p:nvPr/>
        </p:nvCxnSpPr>
        <p:spPr bwMode="auto">
          <a:xfrm flipH="1">
            <a:off x="2375756" y="3861048"/>
            <a:ext cx="540060" cy="0"/>
          </a:xfrm>
          <a:prstGeom prst="straightConnector1">
            <a:avLst/>
          </a:prstGeom>
          <a:solidFill>
            <a:schemeClr val="accent1"/>
          </a:solidFill>
          <a:ln w="38100" cap="flat" cmpd="sng" algn="ctr">
            <a:solidFill>
              <a:srgbClr val="FFFF00"/>
            </a:solidFill>
            <a:prstDash val="solid"/>
            <a:round/>
            <a:headEnd type="none" w="med" len="med"/>
            <a:tailEnd type="stealth" w="lg" len="lg"/>
          </a:ln>
          <a:effectLst/>
        </p:spPr>
      </p:cxn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a:t>
            </a:r>
            <a:r>
              <a:rPr lang="fa-IR" sz="4800" b="1" dirty="0" smtClean="0">
                <a:solidFill>
                  <a:srgbClr val="FF0000"/>
                </a:solidFill>
                <a:latin typeface="+mn-lt"/>
                <a:ea typeface="+mn-ea"/>
                <a:cs typeface="B Nazanin" pitchFamily="2" charset="-78"/>
              </a:rPr>
              <a:t>قیمتی عرضه</a:t>
            </a:r>
            <a:endParaRPr lang="en-US" sz="4800" b="1" dirty="0">
              <a:solidFill>
                <a:srgbClr val="FF0000"/>
              </a:solidFill>
              <a:latin typeface="+mn-lt"/>
              <a:ea typeface="+mn-ea"/>
              <a:cs typeface="B Nazanin" pitchFamily="2" charset="-78"/>
            </a:endParaRPr>
          </a:p>
        </p:txBody>
      </p:sp>
      <p:sp>
        <p:nvSpPr>
          <p:cNvPr id="203779" name="Rectangle 3"/>
          <p:cNvSpPr>
            <a:spLocks noGrp="1" noChangeArrowheads="1"/>
          </p:cNvSpPr>
          <p:nvPr>
            <p:ph idx="1"/>
          </p:nvPr>
        </p:nvSpPr>
        <p:spPr>
          <a:xfrm>
            <a:off x="457200" y="1124745"/>
            <a:ext cx="8229600" cy="2376264"/>
          </a:xfrm>
        </p:spPr>
        <p:txBody>
          <a:bodyPr/>
          <a:lstStyle/>
          <a:p>
            <a:pPr marL="0" indent="0" algn="just" eaLnBrk="1" hangingPunct="1">
              <a:buNone/>
              <a:defRPr/>
            </a:pP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درصد تغییرات در </a:t>
            </a:r>
            <a:r>
              <a:rPr lang="fa-IR" sz="4400" b="1" kern="1200" dirty="0">
                <a:solidFill>
                  <a:schemeClr val="bg2">
                    <a:lumMod val="40000"/>
                    <a:lumOff val="60000"/>
                  </a:schemeClr>
                </a:solidFill>
                <a:latin typeface="Times New Roman" panose="02020603050405020304" pitchFamily="18" charset="0"/>
                <a:cs typeface="B Mitra" panose="00000400000000000000" pitchFamily="2" charset="-78"/>
              </a:rPr>
              <a:t>مقدار عرضه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یک کالا ناشی از درصد </a:t>
            </a:r>
            <a:r>
              <a:rPr lang="fa-IR" sz="4400" b="1" kern="1200" dirty="0">
                <a:solidFill>
                  <a:schemeClr val="bg2">
                    <a:lumMod val="40000"/>
                    <a:lumOff val="60000"/>
                  </a:schemeClr>
                </a:solidFill>
                <a:latin typeface="Times New Roman" panose="02020603050405020304" pitchFamily="18" charset="0"/>
                <a:cs typeface="B Mitra" panose="00000400000000000000" pitchFamily="2" charset="-78"/>
              </a:rPr>
              <a:t>تغییرات در قیمت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همان کالا را گویند. </a:t>
            </a:r>
          </a:p>
        </p:txBody>
      </p:sp>
      <p:sp>
        <p:nvSpPr>
          <p:cNvPr id="4" name="Rectangle 3"/>
          <p:cNvSpPr txBox="1">
            <a:spLocks noChangeArrowheads="1"/>
          </p:cNvSpPr>
          <p:nvPr/>
        </p:nvSpPr>
        <p:spPr bwMode="auto">
          <a:xfrm>
            <a:off x="-104963" y="3140968"/>
            <a:ext cx="9501499" cy="37527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marL="0" indent="0" algn="ctr" eaLnBrk="1" hangingPunct="1">
              <a:lnSpc>
                <a:spcPts val="5000"/>
              </a:lnSpc>
              <a:buNone/>
            </a:pPr>
            <a:r>
              <a:rPr lang="fa-IR" b="1" kern="0" dirty="0" smtClean="0">
                <a:solidFill>
                  <a:srgbClr val="FFFFFF"/>
                </a:solidFill>
                <a:cs typeface="B Nazanin" pitchFamily="2" charset="-78"/>
              </a:rPr>
              <a:t>کشش قیمتی عرضه کالای </a:t>
            </a:r>
            <a:r>
              <a:rPr lang="en-US" b="1" dirty="0" smtClean="0">
                <a:solidFill>
                  <a:srgbClr val="FF0000"/>
                </a:solidFill>
                <a:latin typeface="Times New Roman" panose="02020603050405020304" pitchFamily="18" charset="0"/>
                <a:cs typeface="B Mitra" panose="00000400000000000000" pitchFamily="2" charset="-78"/>
              </a:rPr>
              <a:t>X</a:t>
            </a:r>
            <a:r>
              <a:rPr lang="fa-IR" b="1" kern="0" dirty="0" smtClean="0">
                <a:solidFill>
                  <a:srgbClr val="FFFFFF"/>
                </a:solidFill>
                <a:cs typeface="B Nazanin" pitchFamily="2" charset="-78"/>
              </a:rPr>
              <a:t> </a:t>
            </a:r>
            <a:r>
              <a:rPr lang="en-US" b="1" kern="0" dirty="0" smtClean="0">
                <a:solidFill>
                  <a:srgbClr val="FF0000"/>
                </a:solidFill>
                <a:latin typeface="Times New Roman" panose="02020603050405020304" pitchFamily="18" charset="0"/>
                <a:cs typeface="Times New Roman" panose="02020603050405020304" pitchFamily="18" charset="0"/>
              </a:rPr>
              <a:t>E</a:t>
            </a:r>
            <a:r>
              <a:rPr lang="en-US" b="1" kern="0" baseline="-25000" dirty="0" smtClean="0">
                <a:solidFill>
                  <a:srgbClr val="FF0000"/>
                </a:solidFill>
                <a:latin typeface="Times New Roman" panose="02020603050405020304" pitchFamily="18" charset="0"/>
                <a:cs typeface="Times New Roman" panose="02020603050405020304" pitchFamily="18" charset="0"/>
              </a:rPr>
              <a:t>S</a:t>
            </a:r>
            <a:r>
              <a:rPr lang="en-US" b="1" kern="0" dirty="0" smtClean="0">
                <a:solidFill>
                  <a:srgbClr val="FF0000"/>
                </a:solidFill>
                <a:latin typeface="Times New Roman" panose="02020603050405020304" pitchFamily="18" charset="0"/>
                <a:cs typeface="Times New Roman" panose="02020603050405020304" pitchFamily="18" charset="0"/>
              </a:rPr>
              <a:t> </a:t>
            </a:r>
            <a:r>
              <a:rPr lang="en-US" b="1" kern="0" dirty="0">
                <a:solidFill>
                  <a:srgbClr val="FFFFFF"/>
                </a:solidFill>
                <a:latin typeface="Times New Roman" panose="02020603050405020304" pitchFamily="18" charset="0"/>
                <a:cs typeface="Times New Roman" panose="02020603050405020304" pitchFamily="18" charset="0"/>
              </a:rPr>
              <a:t>=</a:t>
            </a:r>
            <a:endParaRPr lang="fa-IR" b="1" kern="0" dirty="0">
              <a:solidFill>
                <a:srgbClr val="FFFFFF"/>
              </a:solidFill>
              <a:latin typeface="Times New Roman" panose="02020603050405020304" pitchFamily="18" charset="0"/>
              <a:cs typeface="Times New Roman" panose="02020603050405020304" pitchFamily="18" charset="0"/>
            </a:endParaRPr>
          </a:p>
          <a:p>
            <a:pPr marL="0" indent="0" algn="ctr" eaLnBrk="1" hangingPunct="1">
              <a:lnSpc>
                <a:spcPts val="5000"/>
              </a:lnSpc>
              <a:buFont typeface="Wingdings" pitchFamily="2" charset="2"/>
              <a:buNone/>
            </a:pPr>
            <a:r>
              <a:rPr lang="fa-IR" sz="6000" b="1" kern="0" dirty="0" smtClean="0">
                <a:solidFill>
                  <a:srgbClr val="FFFFFF"/>
                </a:solidFill>
                <a:cs typeface="B Nazanin" pitchFamily="2" charset="-78"/>
              </a:rPr>
              <a:t>=</a:t>
            </a:r>
          </a:p>
          <a:p>
            <a:pPr marL="0" indent="0" algn="ctr" eaLnBrk="1" hangingPunct="1">
              <a:buFont typeface="Wingdings" pitchFamily="2" charset="2"/>
              <a:buNone/>
            </a:pPr>
            <a:r>
              <a:rPr lang="fa-IR" sz="4000" b="1" kern="0" dirty="0" smtClean="0">
                <a:solidFill>
                  <a:srgbClr val="FFFFFF"/>
                </a:solidFill>
                <a:cs typeface="B Nazanin" pitchFamily="2" charset="-78"/>
              </a:rPr>
              <a:t>درصد تغییرات در </a:t>
            </a:r>
            <a:r>
              <a:rPr lang="fa-IR" sz="4000" b="1" kern="0" dirty="0" smtClean="0">
                <a:solidFill>
                  <a:schemeClr val="bg2">
                    <a:lumMod val="40000"/>
                    <a:lumOff val="60000"/>
                  </a:schemeClr>
                </a:solidFill>
                <a:cs typeface="B Nazanin" pitchFamily="2" charset="-78"/>
              </a:rPr>
              <a:t>مقدار </a:t>
            </a:r>
            <a:r>
              <a:rPr lang="fa-IR" sz="4000" b="1" kern="0" dirty="0" smtClean="0">
                <a:solidFill>
                  <a:srgbClr val="FFFFFF"/>
                </a:solidFill>
                <a:cs typeface="B Nazanin" pitchFamily="2" charset="-78"/>
              </a:rPr>
              <a:t>عرضۀ کالای </a:t>
            </a:r>
            <a:r>
              <a:rPr lang="en-US" sz="4400" b="1" dirty="0">
                <a:solidFill>
                  <a:srgbClr val="FF0000"/>
                </a:solidFill>
                <a:latin typeface="Times New Roman" panose="02020603050405020304" pitchFamily="18" charset="0"/>
                <a:cs typeface="B Mitra" panose="00000400000000000000" pitchFamily="2" charset="-78"/>
              </a:rPr>
              <a:t>X</a:t>
            </a:r>
            <a:r>
              <a:rPr lang="fa-IR" sz="4000" b="1" kern="0" dirty="0" smtClean="0">
                <a:solidFill>
                  <a:srgbClr val="FFFFFF"/>
                </a:solidFill>
                <a:cs typeface="B Nazanin" pitchFamily="2" charset="-78"/>
              </a:rPr>
              <a:t> </a:t>
            </a:r>
          </a:p>
          <a:p>
            <a:pPr marL="0" indent="0" algn="ctr" eaLnBrk="1" hangingPunct="1">
              <a:buNone/>
            </a:pPr>
            <a:r>
              <a:rPr lang="fa-IR" sz="4000" b="1" kern="0" dirty="0" smtClean="0">
                <a:solidFill>
                  <a:srgbClr val="FFFFFF"/>
                </a:solidFill>
                <a:cs typeface="B Nazanin" pitchFamily="2" charset="-78"/>
              </a:rPr>
              <a:t>درصد تغییرات در </a:t>
            </a:r>
            <a:r>
              <a:rPr lang="fa-IR" sz="4000" b="1" kern="0" dirty="0" smtClean="0">
                <a:solidFill>
                  <a:schemeClr val="bg2">
                    <a:lumMod val="40000"/>
                    <a:lumOff val="60000"/>
                  </a:schemeClr>
                </a:solidFill>
                <a:cs typeface="B Nazanin" pitchFamily="2" charset="-78"/>
              </a:rPr>
              <a:t>قیمت</a:t>
            </a:r>
            <a:r>
              <a:rPr lang="fa-IR" sz="4000" b="1" kern="0" dirty="0" smtClean="0">
                <a:solidFill>
                  <a:srgbClr val="FFFFFF"/>
                </a:solidFill>
                <a:cs typeface="B Nazanin" pitchFamily="2" charset="-78"/>
              </a:rPr>
              <a:t> </a:t>
            </a:r>
            <a:r>
              <a:rPr lang="fa-IR" sz="4000" b="1" kern="0" dirty="0">
                <a:solidFill>
                  <a:srgbClr val="FFFFFF"/>
                </a:solidFill>
                <a:cs typeface="B Nazanin" pitchFamily="2" charset="-78"/>
              </a:rPr>
              <a:t>کالای</a:t>
            </a:r>
            <a:r>
              <a:rPr lang="fa-IR" sz="4400" b="1" dirty="0">
                <a:solidFill>
                  <a:srgbClr val="FF0000"/>
                </a:solidFill>
                <a:latin typeface="Times New Roman" panose="02020603050405020304" pitchFamily="18" charset="0"/>
                <a:cs typeface="B Mitra" panose="00000400000000000000" pitchFamily="2" charset="-78"/>
              </a:rPr>
              <a:t> </a:t>
            </a:r>
            <a:r>
              <a:rPr lang="en-US" sz="4400" b="1" dirty="0">
                <a:solidFill>
                  <a:srgbClr val="FF0000"/>
                </a:solidFill>
                <a:latin typeface="Times New Roman" panose="02020603050405020304" pitchFamily="18" charset="0"/>
                <a:cs typeface="B Mitra" panose="00000400000000000000" pitchFamily="2" charset="-78"/>
              </a:rPr>
              <a:t>X</a:t>
            </a:r>
          </a:p>
        </p:txBody>
      </p:sp>
      <p:cxnSp>
        <p:nvCxnSpPr>
          <p:cNvPr id="3" name="Straight Connector 2"/>
          <p:cNvCxnSpPr/>
          <p:nvPr/>
        </p:nvCxnSpPr>
        <p:spPr bwMode="auto">
          <a:xfrm>
            <a:off x="971600" y="5541295"/>
            <a:ext cx="7344816" cy="0"/>
          </a:xfrm>
          <a:prstGeom prst="line">
            <a:avLst/>
          </a:prstGeom>
          <a:solidFill>
            <a:schemeClr val="accent1"/>
          </a:solidFill>
          <a:ln w="38100" cap="flat" cmpd="sng" algn="ctr">
            <a:solidFill>
              <a:srgbClr val="FFFF00"/>
            </a:solidFill>
            <a:prstDash val="solid"/>
            <a:round/>
            <a:headEnd type="none" w="med" len="med"/>
            <a:tailEnd type="none" w="med" len="med"/>
          </a:ln>
          <a:effectLst/>
        </p:spPr>
      </p:cxnSp>
    </p:spTree>
    <p:extLst>
      <p:ext uri="{BB962C8B-B14F-4D97-AF65-F5344CB8AC3E}">
        <p14:creationId xmlns:p14="http://schemas.microsoft.com/office/powerpoint/2010/main" val="1097670334"/>
      </p:ext>
    </p:extLst>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88419" name="Rectangle 3"/>
              <p:cNvSpPr>
                <a:spLocks noGrp="1" noChangeArrowheads="1"/>
              </p:cNvSpPr>
              <p:nvPr>
                <p:ph idx="1"/>
              </p:nvPr>
            </p:nvSpPr>
            <p:spPr>
              <a:xfrm>
                <a:off x="-36512" y="908720"/>
                <a:ext cx="9252520" cy="2736304"/>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buNone/>
                </a:pPr>
                <a:r>
                  <a:rPr lang="en-US" sz="9600" b="1" dirty="0" smtClean="0">
                    <a:solidFill>
                      <a:srgbClr val="FFFF00"/>
                    </a:solidFill>
                    <a:latin typeface="Times New Roman" panose="02020603050405020304" pitchFamily="18" charset="0"/>
                    <a:cs typeface="Times New Roman" panose="02020603050405020304" pitchFamily="18" charset="0"/>
                  </a:rPr>
                  <a:t>E</a:t>
                </a:r>
                <a:r>
                  <a:rPr lang="en-US" sz="6600" b="1" baseline="-25000" dirty="0" smtClean="0">
                    <a:solidFill>
                      <a:srgbClr val="FFFF00"/>
                    </a:solidFill>
                    <a:latin typeface="Times New Roman" panose="02020603050405020304" pitchFamily="18" charset="0"/>
                    <a:cs typeface="Times New Roman" panose="02020603050405020304" pitchFamily="18" charset="0"/>
                  </a:rPr>
                  <a:t>S</a:t>
                </a:r>
                <a:r>
                  <a:rPr lang="en-US" sz="9600" b="1" dirty="0" smtClean="0">
                    <a:solidFill>
                      <a:srgbClr val="FFFF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9600" b="1" i="1" smtClean="0">
                            <a:solidFill>
                              <a:srgbClr val="FFFF00"/>
                            </a:solidFill>
                            <a:latin typeface="Cambria Math" panose="02040503050406030204" pitchFamily="18" charset="0"/>
                            <a:cs typeface="Times New Roman" panose="02020603050405020304" pitchFamily="18" charset="0"/>
                          </a:rPr>
                        </m:ctrlPr>
                      </m:fPr>
                      <m:num>
                        <m:f>
                          <m:fPr>
                            <m:ctrlPr>
                              <a:rPr lang="en-US" sz="9600" b="1" i="1" smtClean="0">
                                <a:solidFill>
                                  <a:srgbClr val="FFFF00"/>
                                </a:solidFill>
                                <a:latin typeface="Cambria Math" panose="02040503050406030204" pitchFamily="18" charset="0"/>
                                <a:cs typeface="Times New Roman" panose="02020603050405020304" pitchFamily="18" charset="0"/>
                              </a:rPr>
                            </m:ctrlPr>
                          </m:fPr>
                          <m:num>
                            <m:r>
                              <a:rPr lang="en-US" sz="9600" b="1" i="0" smtClean="0">
                                <a:solidFill>
                                  <a:srgbClr val="FFFF00"/>
                                </a:solidFill>
                                <a:latin typeface="Cambria Math"/>
                                <a:ea typeface="Cambria Math"/>
                                <a:cs typeface="Times New Roman" panose="02020603050405020304" pitchFamily="18" charset="0"/>
                              </a:rPr>
                              <m:t>∆</m:t>
                            </m:r>
                            <m:r>
                              <a:rPr lang="en-US" sz="9600" b="1" i="0" smtClean="0">
                                <a:solidFill>
                                  <a:srgbClr val="FFFF00"/>
                                </a:solidFill>
                                <a:latin typeface="Cambria Math"/>
                                <a:ea typeface="Cambria Math"/>
                                <a:cs typeface="Times New Roman" panose="02020603050405020304" pitchFamily="18" charset="0"/>
                              </a:rPr>
                              <m:t>𝐐</m:t>
                            </m:r>
                          </m:num>
                          <m:den>
                            <m:r>
                              <a:rPr lang="en-US" sz="9600" b="1" i="0" smtClean="0">
                                <a:solidFill>
                                  <a:srgbClr val="FFFF00"/>
                                </a:solidFill>
                                <a:latin typeface="Cambria Math"/>
                                <a:cs typeface="Times New Roman" panose="02020603050405020304" pitchFamily="18" charset="0"/>
                              </a:rPr>
                              <m:t>𝐐</m:t>
                            </m:r>
                          </m:den>
                        </m:f>
                      </m:num>
                      <m:den>
                        <m:f>
                          <m:fPr>
                            <m:ctrlPr>
                              <a:rPr lang="en-US" sz="9600" b="1" i="1" smtClean="0">
                                <a:solidFill>
                                  <a:srgbClr val="FFFF00"/>
                                </a:solidFill>
                                <a:latin typeface="Cambria Math" panose="02040503050406030204" pitchFamily="18" charset="0"/>
                                <a:cs typeface="Times New Roman" panose="02020603050405020304" pitchFamily="18" charset="0"/>
                              </a:rPr>
                            </m:ctrlPr>
                          </m:fPr>
                          <m:num>
                            <m:r>
                              <a:rPr lang="en-US" sz="9600" b="1" i="0" smtClean="0">
                                <a:solidFill>
                                  <a:srgbClr val="FFFF00"/>
                                </a:solidFill>
                                <a:latin typeface="Cambria Math"/>
                                <a:ea typeface="Cambria Math"/>
                                <a:cs typeface="Times New Roman" panose="02020603050405020304" pitchFamily="18" charset="0"/>
                              </a:rPr>
                              <m:t>∆</m:t>
                            </m:r>
                            <m:r>
                              <a:rPr lang="en-US" sz="9600" b="1" i="0" smtClean="0">
                                <a:solidFill>
                                  <a:srgbClr val="FFFF00"/>
                                </a:solidFill>
                                <a:latin typeface="Cambria Math"/>
                                <a:ea typeface="Cambria Math"/>
                                <a:cs typeface="Times New Roman" panose="02020603050405020304" pitchFamily="18" charset="0"/>
                              </a:rPr>
                              <m:t>𝐏</m:t>
                            </m:r>
                          </m:num>
                          <m:den>
                            <m:r>
                              <a:rPr lang="en-US" sz="9600" b="1" i="0" smtClean="0">
                                <a:solidFill>
                                  <a:srgbClr val="FFFF00"/>
                                </a:solidFill>
                                <a:latin typeface="Cambria Math"/>
                                <a:cs typeface="Times New Roman" panose="02020603050405020304" pitchFamily="18" charset="0"/>
                              </a:rPr>
                              <m:t>𝐏</m:t>
                            </m:r>
                          </m:den>
                        </m:f>
                      </m:den>
                    </m:f>
                  </m:oMath>
                </a14:m>
                <a:r>
                  <a:rPr lang="en-US" sz="9600" b="1" dirty="0" smtClean="0">
                    <a:solidFill>
                      <a:srgbClr val="FFFF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9600" b="1" i="1" dirty="0" smtClean="0">
                            <a:solidFill>
                              <a:srgbClr val="FFFF00"/>
                            </a:solidFill>
                            <a:latin typeface="Cambria Math" panose="02040503050406030204" pitchFamily="18" charset="0"/>
                            <a:cs typeface="Times New Roman" panose="02020603050405020304" pitchFamily="18" charset="0"/>
                          </a:rPr>
                        </m:ctrlPr>
                      </m:fPr>
                      <m:num>
                        <m:r>
                          <a:rPr lang="en-US" sz="9600" b="1" i="0" dirty="0" smtClean="0">
                            <a:solidFill>
                              <a:srgbClr val="FFFF00"/>
                            </a:solidFill>
                            <a:latin typeface="Cambria Math"/>
                            <a:ea typeface="Cambria Math"/>
                            <a:cs typeface="Times New Roman" panose="02020603050405020304" pitchFamily="18" charset="0"/>
                          </a:rPr>
                          <m:t>∆</m:t>
                        </m:r>
                        <m:r>
                          <a:rPr lang="en-US" sz="9600" b="1" i="0" dirty="0" smtClean="0">
                            <a:solidFill>
                              <a:srgbClr val="FFFF00"/>
                            </a:solidFill>
                            <a:latin typeface="Cambria Math"/>
                            <a:ea typeface="Cambria Math"/>
                            <a:cs typeface="Times New Roman" panose="02020603050405020304" pitchFamily="18" charset="0"/>
                          </a:rPr>
                          <m:t>𝐐</m:t>
                        </m:r>
                      </m:num>
                      <m:den>
                        <m:r>
                          <a:rPr lang="en-US" sz="9600" b="1" i="0" dirty="0" smtClean="0">
                            <a:solidFill>
                              <a:srgbClr val="FFFF00"/>
                            </a:solidFill>
                            <a:latin typeface="Cambria Math"/>
                            <a:ea typeface="Cambria Math"/>
                            <a:cs typeface="Times New Roman" panose="02020603050405020304" pitchFamily="18" charset="0"/>
                          </a:rPr>
                          <m:t>∆</m:t>
                        </m:r>
                        <m:r>
                          <a:rPr lang="fa-IR" sz="9600" b="1" i="0" dirty="0" smtClean="0">
                            <a:solidFill>
                              <a:srgbClr val="FFFF00"/>
                            </a:solidFill>
                            <a:latin typeface="Cambria Math"/>
                            <a:ea typeface="Cambria Math"/>
                            <a:cs typeface="Times New Roman" panose="02020603050405020304" pitchFamily="18" charset="0"/>
                          </a:rPr>
                          <m:t>‍‍</m:t>
                        </m:r>
                        <m:r>
                          <a:rPr lang="en-US" sz="9600" b="1" i="0" dirty="0" smtClean="0">
                            <a:solidFill>
                              <a:srgbClr val="FFFF00"/>
                            </a:solidFill>
                            <a:latin typeface="Cambria Math"/>
                            <a:ea typeface="Cambria Math"/>
                            <a:cs typeface="Times New Roman" panose="02020603050405020304" pitchFamily="18" charset="0"/>
                          </a:rPr>
                          <m:t>𝐏</m:t>
                        </m:r>
                      </m:den>
                    </m:f>
                  </m:oMath>
                </a14:m>
                <a:r>
                  <a:rPr lang="en-US" sz="9600" b="1" dirty="0" smtClean="0">
                    <a:solidFill>
                      <a:srgbClr val="FFFF00"/>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9600" b="1" i="1" dirty="0" smtClean="0">
                            <a:solidFill>
                              <a:srgbClr val="FFFF00"/>
                            </a:solidFill>
                            <a:latin typeface="Cambria Math" panose="02040503050406030204" pitchFamily="18" charset="0"/>
                            <a:cs typeface="Times New Roman" panose="02020603050405020304" pitchFamily="18" charset="0"/>
                          </a:rPr>
                        </m:ctrlPr>
                      </m:fPr>
                      <m:num>
                        <m:r>
                          <a:rPr lang="en-US" sz="9600" b="1" i="0" dirty="0" smtClean="0">
                            <a:solidFill>
                              <a:srgbClr val="FFFF00"/>
                            </a:solidFill>
                            <a:latin typeface="Cambria Math"/>
                            <a:cs typeface="Times New Roman" panose="02020603050405020304" pitchFamily="18" charset="0"/>
                          </a:rPr>
                          <m:t>𝐏</m:t>
                        </m:r>
                      </m:num>
                      <m:den>
                        <m:r>
                          <a:rPr lang="en-US" sz="9600" b="1" i="0" dirty="0" smtClean="0">
                            <a:solidFill>
                              <a:srgbClr val="FFFF00"/>
                            </a:solidFill>
                            <a:latin typeface="Cambria Math"/>
                            <a:cs typeface="Times New Roman" panose="02020603050405020304" pitchFamily="18" charset="0"/>
                          </a:rPr>
                          <m:t>𝐐</m:t>
                        </m:r>
                      </m:den>
                    </m:f>
                  </m:oMath>
                </a14:m>
                <a:endParaRPr lang="fa-IR" sz="9600" b="1" dirty="0" smtClean="0">
                  <a:solidFill>
                    <a:srgbClr val="FFFF00"/>
                  </a:solidFill>
                  <a:latin typeface="Times New Roman" panose="02020603050405020304" pitchFamily="18" charset="0"/>
                  <a:cs typeface="Times New Roman" panose="02020603050405020304" pitchFamily="18" charset="0"/>
                </a:endParaRPr>
              </a:p>
            </p:txBody>
          </p:sp>
        </mc:Choice>
        <mc:Fallback xmlns="">
          <p:sp>
            <p:nvSpPr>
              <p:cNvPr id="188419" name="Rectangle 3"/>
              <p:cNvSpPr>
                <a:spLocks noGrp="1" noRot="1" noChangeAspect="1" noMove="1" noResize="1" noEditPoints="1" noAdjustHandles="1" noChangeArrowheads="1" noChangeShapeType="1" noTextEdit="1"/>
              </p:cNvSpPr>
              <p:nvPr>
                <p:ph idx="1"/>
              </p:nvPr>
            </p:nvSpPr>
            <p:spPr>
              <a:xfrm>
                <a:off x="-36512" y="908720"/>
                <a:ext cx="9252520" cy="2736304"/>
              </a:xfrm>
              <a:blipFill rotWithShape="0">
                <a:blip r:embed="rId2"/>
                <a:stretch>
                  <a:fillRect l="-2042" b="-32962"/>
                </a:stretch>
              </a:blipFill>
              <a:ln w="9525">
                <a:noFill/>
                <a:miter lim="800000"/>
                <a:headEnd/>
                <a:tailEnd/>
              </a:ln>
              <a:effectLst/>
            </p:spPr>
            <p:txBody>
              <a:bodyPr/>
              <a:lstStyle/>
              <a:p>
                <a:r>
                  <a:rPr lang="fa-IR">
                    <a:noFill/>
                  </a:rPr>
                  <a:t> </a:t>
                </a:r>
              </a:p>
            </p:txBody>
          </p:sp>
        </mc:Fallback>
      </mc:AlternateContent>
      <p:sp>
        <p:nvSpPr>
          <p:cNvPr id="4" name="Rectangle 2"/>
          <p:cNvSpPr>
            <a:spLocks noGrp="1" noChangeArrowheads="1"/>
          </p:cNvSpPr>
          <p:nvPr>
            <p:ph type="title"/>
          </p:nvPr>
        </p:nvSpPr>
        <p:spPr>
          <a:xfrm>
            <a:off x="457200" y="-27384"/>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کشش </a:t>
            </a:r>
            <a:r>
              <a:rPr lang="fa-IR" sz="4800" b="1" dirty="0" smtClean="0">
                <a:solidFill>
                  <a:srgbClr val="FF0000"/>
                </a:solidFill>
                <a:latin typeface="+mn-lt"/>
                <a:ea typeface="+mn-ea"/>
                <a:cs typeface="B Nazanin" pitchFamily="2" charset="-78"/>
              </a:rPr>
              <a:t>قیمتی عرضه</a:t>
            </a:r>
            <a:endParaRPr lang="en-US" sz="4800" b="1" dirty="0">
              <a:solidFill>
                <a:srgbClr val="FF0000"/>
              </a:solidFill>
              <a:latin typeface="+mn-lt"/>
              <a:ea typeface="+mn-ea"/>
              <a:cs typeface="B Nazanin" pitchFamily="2" charset="-78"/>
            </a:endParaRPr>
          </a:p>
        </p:txBody>
      </p:sp>
      <p:sp>
        <p:nvSpPr>
          <p:cNvPr id="6" name="Rectangle 3"/>
          <p:cNvSpPr txBox="1">
            <a:spLocks noChangeArrowheads="1"/>
          </p:cNvSpPr>
          <p:nvPr/>
        </p:nvSpPr>
        <p:spPr bwMode="auto">
          <a:xfrm>
            <a:off x="0" y="4768552"/>
            <a:ext cx="8963472" cy="10367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r" rtl="1" eaLnBrk="0" fontAlgn="base" hangingPunct="0">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r" rtl="1"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r" rtl="1" eaLnBrk="0" fontAlgn="base" hangingPunct="0">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r" rtl="1"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r" rtl="1" eaLnBrk="0" fontAlgn="base" hangingPunct="0">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r" rtl="1"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a:lstStyle>
          <a:p>
            <a:pPr marL="0" indent="0" algn="just" eaLnBrk="1" hangingPunct="1">
              <a:buFont typeface="Wingdings" pitchFamily="2" charset="2"/>
              <a:buNone/>
              <a:defRPr/>
            </a:pP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کشش عرضه همواره مثبت است</a:t>
            </a:r>
            <a:r>
              <a:rPr lang="fa-IR" kern="0" dirty="0" smtClean="0"/>
              <a:t> </a:t>
            </a:r>
            <a:r>
              <a:rPr lang="fa-IR" sz="4400" b="1" kern="1200" dirty="0" smtClean="0">
                <a:solidFill>
                  <a:srgbClr val="FF0000"/>
                </a:solidFill>
                <a:latin typeface="Times New Roman" panose="02020603050405020304" pitchFamily="18" charset="0"/>
                <a:cs typeface="B Mitra" panose="00000400000000000000" pitchFamily="2" charset="-78"/>
              </a:rPr>
              <a:t>(</a:t>
            </a:r>
            <a:r>
              <a:rPr lang="en-US" sz="4400" b="1" kern="1200" dirty="0" smtClean="0">
                <a:solidFill>
                  <a:srgbClr val="FF0000"/>
                </a:solidFill>
                <a:latin typeface="Times New Roman" panose="02020603050405020304" pitchFamily="18" charset="0"/>
                <a:cs typeface="B Mitra" panose="00000400000000000000" pitchFamily="2" charset="-78"/>
              </a:rPr>
              <a:t>∞ ≥ E ≥ 0</a:t>
            </a:r>
            <a:r>
              <a:rPr lang="fa-IR" sz="4400" b="1" kern="1200" dirty="0" smtClean="0">
                <a:solidFill>
                  <a:srgbClr val="FF0000"/>
                </a:solidFill>
                <a:latin typeface="Times New Roman" panose="02020603050405020304" pitchFamily="18" charset="0"/>
                <a:cs typeface="B Mitra" panose="00000400000000000000" pitchFamily="2" charset="-78"/>
              </a:rPr>
              <a:t>)</a:t>
            </a:r>
            <a:endParaRPr lang="en-US" sz="4400" b="1" kern="1200" dirty="0" smtClean="0">
              <a:solidFill>
                <a:srgbClr val="FF0000"/>
              </a:solidFill>
              <a:latin typeface="Times New Roman" panose="02020603050405020304" pitchFamily="18" charset="0"/>
              <a:cs typeface="B Mitra" panose="00000400000000000000" pitchFamily="2" charset="-78"/>
            </a:endParaRPr>
          </a:p>
          <a:p>
            <a:pPr marL="0" indent="0" algn="just" eaLnBrk="1" hangingPunct="1">
              <a:buFont typeface="Wingdings" pitchFamily="2" charset="2"/>
              <a:buNone/>
              <a:defRPr/>
            </a:pPr>
            <a:endParaRPr lang="en-US" sz="4400" b="1" kern="1200" dirty="0">
              <a:solidFill>
                <a:srgbClr val="FF0000"/>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608988184"/>
      </p:ext>
    </p:extLst>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6927"/>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انواع کالاها بر حسب کشش عرضه:</a:t>
            </a:r>
            <a:endParaRPr lang="en-US" sz="4800" b="1" dirty="0">
              <a:solidFill>
                <a:srgbClr val="FF0000"/>
              </a:solidFill>
              <a:latin typeface="+mn-lt"/>
              <a:ea typeface="+mn-ea"/>
              <a:cs typeface="B Nazanin" pitchFamily="2" charset="-78"/>
            </a:endParaRPr>
          </a:p>
        </p:txBody>
      </p:sp>
      <p:sp>
        <p:nvSpPr>
          <p:cNvPr id="206851" name="Rectangle 3"/>
          <p:cNvSpPr>
            <a:spLocks noGrp="1" noChangeArrowheads="1"/>
          </p:cNvSpPr>
          <p:nvPr>
            <p:ph idx="1"/>
          </p:nvPr>
        </p:nvSpPr>
        <p:spPr>
          <a:xfrm>
            <a:off x="0" y="1196752"/>
            <a:ext cx="8964488" cy="4530725"/>
          </a:xfrm>
        </p:spPr>
        <p:txBody>
          <a:bodyPr/>
          <a:lstStyle/>
          <a:p>
            <a:pPr eaLnBrk="1" hangingPunct="1">
              <a:lnSpc>
                <a:spcPct val="150000"/>
              </a:lnSpc>
              <a:buFont typeface="Wingdings" pitchFamily="2" charset="2"/>
              <a:buNone/>
              <a:defRPr/>
            </a:pP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الف) </a:t>
            </a:r>
            <a:r>
              <a:rPr lang="fa-IR" sz="4400" b="1" kern="1200" dirty="0">
                <a:solidFill>
                  <a:srgbClr val="FFFF00"/>
                </a:solidFill>
                <a:latin typeface="Times New Roman" panose="02020603050405020304" pitchFamily="18" charset="0"/>
                <a:cs typeface="B Mitra" panose="00000400000000000000" pitchFamily="2" charset="-78"/>
              </a:rPr>
              <a:t>کشش ناپذیر: </a:t>
            </a:r>
            <a:endParaRPr lang="en-US" sz="4400" b="1" kern="1200" dirty="0" smtClean="0">
              <a:solidFill>
                <a:srgbClr val="FFFF00"/>
              </a:solidFill>
              <a:latin typeface="Times New Roman" panose="02020603050405020304" pitchFamily="18" charset="0"/>
              <a:cs typeface="B Mitra" panose="00000400000000000000" pitchFamily="2" charset="-78"/>
            </a:endParaRPr>
          </a:p>
          <a:p>
            <a:pPr indent="19050" eaLnBrk="1" hangingPunct="1">
              <a:lnSpc>
                <a:spcPct val="150000"/>
              </a:lnSpc>
              <a:buFont typeface="Wingdings" pitchFamily="2" charset="2"/>
              <a:buNone/>
              <a:defRPr/>
            </a:pP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تغییرات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قیمت هیچگونه </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واکنشی</a:t>
            </a:r>
            <a:r>
              <a:rPr lang="en-US"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در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مقدار عرضه ایجاد نمی کند </a:t>
            </a:r>
            <a:r>
              <a:rPr lang="fa-IR" sz="4400" b="1" kern="1200" dirty="0">
                <a:solidFill>
                  <a:srgbClr val="FF0000"/>
                </a:solidFill>
                <a:latin typeface="Times New Roman" panose="02020603050405020304" pitchFamily="18" charset="0"/>
                <a:cs typeface="B Mitra" panose="00000400000000000000" pitchFamily="2" charset="-78"/>
              </a:rPr>
              <a:t>(</a:t>
            </a:r>
            <a:r>
              <a:rPr lang="en-US" sz="4400" b="1" kern="1200" dirty="0">
                <a:solidFill>
                  <a:srgbClr val="FF0000"/>
                </a:solidFill>
                <a:latin typeface="Times New Roman" panose="02020603050405020304" pitchFamily="18" charset="0"/>
                <a:cs typeface="B Mitra" panose="00000400000000000000" pitchFamily="2" charset="-78"/>
              </a:rPr>
              <a:t>E = 0</a:t>
            </a:r>
            <a:r>
              <a:rPr lang="fa-IR" sz="4400" b="1" kern="1200" dirty="0">
                <a:solidFill>
                  <a:srgbClr val="FF0000"/>
                </a:solidFill>
                <a:latin typeface="Times New Roman" panose="02020603050405020304" pitchFamily="18" charset="0"/>
                <a:cs typeface="B Mitra" panose="00000400000000000000" pitchFamily="2" charset="-78"/>
              </a:rPr>
              <a:t>)</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a:t>
            </a:r>
            <a:r>
              <a:rPr lang="fa-IR" sz="4400" b="1" kern="1200" dirty="0">
                <a:solidFill>
                  <a:srgbClr val="FF0000"/>
                </a:solidFill>
                <a:latin typeface="Times New Roman" panose="02020603050405020304" pitchFamily="18" charset="0"/>
                <a:cs typeface="B Mitra" panose="00000400000000000000" pitchFamily="2" charset="-78"/>
              </a:rPr>
              <a:t> </a:t>
            </a:r>
            <a:endParaRPr lang="en-US" sz="4400" b="1" kern="1200" dirty="0">
              <a:solidFill>
                <a:srgbClr val="FF0000"/>
              </a:solidFill>
              <a:latin typeface="Times New Roman" panose="02020603050405020304" pitchFamily="18" charset="0"/>
              <a:cs typeface="B Mitra" panose="00000400000000000000" pitchFamily="2" charset="-78"/>
            </a:endParaRPr>
          </a:p>
          <a:p>
            <a:pPr indent="19050" eaLnBrk="1" hangingPunct="1">
              <a:lnSpc>
                <a:spcPct val="150000"/>
              </a:lnSpc>
              <a:buFont typeface="Wingdings" pitchFamily="2" charset="2"/>
              <a:buNone/>
              <a:defRPr/>
            </a:pP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منحنی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عرضه در این حالت عمود بر محور افقی است. </a:t>
            </a:r>
            <a:endParaRPr lang="en-US" sz="4400" b="1" kern="1200" dirty="0">
              <a:solidFill>
                <a:schemeClr val="bg1">
                  <a:lumMod val="10000"/>
                  <a:lumOff val="90000"/>
                </a:schemeClr>
              </a:solidFill>
              <a:latin typeface="Times New Roman" panose="02020603050405020304" pitchFamily="18" charset="0"/>
              <a:cs typeface="B Mitra" panose="00000400000000000000" pitchFamily="2" charset="-78"/>
            </a:endParaRPr>
          </a:p>
        </p:txBody>
      </p:sp>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6927"/>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انواع کالاها بر حسب کشش عرضه:</a:t>
            </a:r>
            <a:endParaRPr lang="en-US" sz="4800" b="1" dirty="0">
              <a:solidFill>
                <a:srgbClr val="FF0000"/>
              </a:solidFill>
              <a:latin typeface="+mn-lt"/>
              <a:ea typeface="+mn-ea"/>
              <a:cs typeface="B Nazanin" pitchFamily="2" charset="-78"/>
            </a:endParaRPr>
          </a:p>
        </p:txBody>
      </p:sp>
      <p:sp>
        <p:nvSpPr>
          <p:cNvPr id="206851" name="Rectangle 3"/>
          <p:cNvSpPr>
            <a:spLocks noGrp="1" noChangeArrowheads="1"/>
          </p:cNvSpPr>
          <p:nvPr>
            <p:ph idx="1"/>
          </p:nvPr>
        </p:nvSpPr>
        <p:spPr>
          <a:xfrm>
            <a:off x="0" y="1412776"/>
            <a:ext cx="8964488" cy="4530725"/>
          </a:xfrm>
        </p:spPr>
        <p:txBody>
          <a:bodyPr/>
          <a:lstStyle/>
          <a:p>
            <a:pPr marL="0" indent="0" algn="just" eaLnBrk="1" hangingPunct="1">
              <a:lnSpc>
                <a:spcPct val="150000"/>
              </a:lnSpc>
              <a:buNone/>
              <a:defRPr/>
            </a:pP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ب</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a:solidFill>
                  <a:srgbClr val="FFFF00"/>
                </a:solidFill>
                <a:latin typeface="Times New Roman" panose="02020603050405020304" pitchFamily="18" charset="0"/>
                <a:cs typeface="B Mitra" panose="00000400000000000000" pitchFamily="2" charset="-78"/>
              </a:rPr>
              <a:t>فوق العاده کشش پذیر: </a:t>
            </a:r>
            <a:endParaRPr lang="en-US" sz="4400" b="1" kern="1200" dirty="0" smtClean="0">
              <a:solidFill>
                <a:srgbClr val="FFFF00"/>
              </a:solidFill>
              <a:latin typeface="Times New Roman" panose="02020603050405020304" pitchFamily="18" charset="0"/>
              <a:cs typeface="B Mitra" panose="00000400000000000000" pitchFamily="2" charset="-78"/>
            </a:endParaRPr>
          </a:p>
          <a:p>
            <a:pPr marL="0" indent="0" algn="just" eaLnBrk="1" hangingPunct="1">
              <a:lnSpc>
                <a:spcPct val="150000"/>
              </a:lnSpc>
              <a:buNone/>
              <a:defRPr/>
            </a:pP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تغییرات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قیمت واکنش شدید در مقدارعرضه ایجاد می </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کند</a:t>
            </a:r>
            <a:r>
              <a:rPr lang="en-US"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a:solidFill>
                  <a:srgbClr val="FF0000"/>
                </a:solidFill>
                <a:latin typeface="Times New Roman" panose="02020603050405020304" pitchFamily="18" charset="0"/>
                <a:cs typeface="B Mitra" panose="00000400000000000000" pitchFamily="2" charset="-78"/>
              </a:rPr>
              <a:t>( </a:t>
            </a:r>
            <a:r>
              <a:rPr lang="en-US" sz="4400" b="1" kern="1200" dirty="0">
                <a:solidFill>
                  <a:srgbClr val="FF0000"/>
                </a:solidFill>
                <a:latin typeface="Times New Roman" panose="02020603050405020304" pitchFamily="18" charset="0"/>
                <a:cs typeface="B Mitra" panose="00000400000000000000" pitchFamily="2" charset="-78"/>
              </a:rPr>
              <a:t>( E →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a:t>
            </a:r>
            <a:endParaRPr lang="en-US" sz="4400" b="1" kern="1200" dirty="0">
              <a:solidFill>
                <a:schemeClr val="bg1">
                  <a:lumMod val="10000"/>
                  <a:lumOff val="90000"/>
                </a:schemeClr>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199313646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idx="1"/>
          </p:nvPr>
        </p:nvSpPr>
        <p:spPr>
          <a:xfrm>
            <a:off x="457200" y="549275"/>
            <a:ext cx="8229600" cy="5581650"/>
          </a:xfrm>
        </p:spPr>
        <p:txBody>
          <a:bodyPr/>
          <a:lstStyle/>
          <a:p>
            <a:pPr eaLnBrk="1" hangingPunct="1">
              <a:lnSpc>
                <a:spcPct val="150000"/>
              </a:lnSpc>
              <a:defRPr/>
            </a:pPr>
            <a:r>
              <a:rPr lang="fa-IR" sz="4400" b="1" dirty="0" smtClean="0">
                <a:solidFill>
                  <a:srgbClr val="FF0000"/>
                </a:solidFill>
                <a:cs typeface="B Nazanin" pitchFamily="2" charset="-78"/>
              </a:rPr>
              <a:t>اقتصاد کلان:  </a:t>
            </a:r>
          </a:p>
          <a:p>
            <a:pPr marL="357188" indent="0" eaLnBrk="1" hangingPunct="1">
              <a:lnSpc>
                <a:spcPct val="150000"/>
              </a:lnSpc>
              <a:buFont typeface="Wingdings" pitchFamily="2" charset="2"/>
              <a:buNone/>
              <a:defRPr/>
            </a:pPr>
            <a:r>
              <a:rPr lang="fa-IR" sz="4400" b="1" smtClean="0">
                <a:cs typeface="B Nazanin" pitchFamily="2" charset="-78"/>
              </a:rPr>
              <a:t>به </a:t>
            </a:r>
            <a:r>
              <a:rPr lang="fa-IR" sz="4400" b="1" dirty="0" smtClean="0">
                <a:cs typeface="B Nazanin" pitchFamily="2" charset="-78"/>
              </a:rPr>
              <a:t>بحث و بررسی پیرامون رفتار و نوع عملکرد </a:t>
            </a:r>
            <a:r>
              <a:rPr lang="fa-IR" sz="4400" b="1" dirty="0" smtClean="0">
                <a:solidFill>
                  <a:srgbClr val="FFFF00"/>
                </a:solidFill>
                <a:cs typeface="B Nazanin" pitchFamily="2" charset="-78"/>
              </a:rPr>
              <a:t>کلیه مصرف کنندگان </a:t>
            </a:r>
            <a:r>
              <a:rPr lang="fa-IR" sz="4400" b="1" dirty="0" smtClean="0">
                <a:cs typeface="B Nazanin" pitchFamily="2" charset="-78"/>
              </a:rPr>
              <a:t>و </a:t>
            </a:r>
            <a:r>
              <a:rPr lang="fa-IR" sz="4400" b="1" smtClean="0">
                <a:cs typeface="B Nazanin" pitchFamily="2" charset="-78"/>
              </a:rPr>
              <a:t>یا </a:t>
            </a:r>
          </a:p>
          <a:p>
            <a:pPr marL="357188" indent="0" eaLnBrk="1" hangingPunct="1">
              <a:lnSpc>
                <a:spcPct val="150000"/>
              </a:lnSpc>
              <a:buFont typeface="Wingdings" pitchFamily="2" charset="2"/>
              <a:buNone/>
              <a:defRPr/>
            </a:pPr>
            <a:r>
              <a:rPr lang="fa-IR" sz="4400" b="1" smtClean="0">
                <a:solidFill>
                  <a:srgbClr val="FFFF00"/>
                </a:solidFill>
                <a:cs typeface="B Nazanin" pitchFamily="2" charset="-78"/>
              </a:rPr>
              <a:t>کلیه </a:t>
            </a:r>
            <a:r>
              <a:rPr lang="fa-IR" sz="4400" b="1" dirty="0" smtClean="0">
                <a:solidFill>
                  <a:srgbClr val="FFFF00"/>
                </a:solidFill>
                <a:cs typeface="B Nazanin" pitchFamily="2" charset="-78"/>
              </a:rPr>
              <a:t>تولیدکنندگان </a:t>
            </a:r>
            <a:r>
              <a:rPr lang="fa-IR" sz="4400" b="1" smtClean="0">
                <a:cs typeface="B Nazanin" pitchFamily="2" charset="-78"/>
              </a:rPr>
              <a:t>می پردازد. </a:t>
            </a:r>
          </a:p>
          <a:p>
            <a:pPr marL="357188" indent="0" eaLnBrk="1" hangingPunct="1">
              <a:lnSpc>
                <a:spcPct val="150000"/>
              </a:lnSpc>
              <a:buFont typeface="Wingdings" pitchFamily="2" charset="2"/>
              <a:buNone/>
              <a:defRPr/>
            </a:pPr>
            <a:r>
              <a:rPr lang="fa-IR" sz="4400" b="1" smtClean="0">
                <a:cs typeface="B Nazanin" pitchFamily="2" charset="-78"/>
              </a:rPr>
              <a:t>مانند مفاهیم: </a:t>
            </a:r>
            <a:r>
              <a:rPr lang="fa-IR" sz="4400" b="1" dirty="0" smtClean="0">
                <a:solidFill>
                  <a:srgbClr val="FFFF00"/>
                </a:solidFill>
                <a:cs typeface="B Nazanin" pitchFamily="2" charset="-78"/>
              </a:rPr>
              <a:t>تولیدملی</a:t>
            </a:r>
            <a:r>
              <a:rPr lang="fa-IR" sz="4400" b="1" dirty="0" smtClean="0">
                <a:cs typeface="B Nazanin" pitchFamily="2" charset="-78"/>
              </a:rPr>
              <a:t> و </a:t>
            </a:r>
            <a:r>
              <a:rPr lang="fa-IR" sz="4400" b="1" dirty="0" smtClean="0">
                <a:solidFill>
                  <a:srgbClr val="FFFF00"/>
                </a:solidFill>
                <a:cs typeface="B Nazanin" pitchFamily="2" charset="-78"/>
              </a:rPr>
              <a:t>مصرف ملی</a:t>
            </a:r>
            <a:endParaRPr lang="en-US" sz="4400" b="1" dirty="0" smtClean="0">
              <a:solidFill>
                <a:srgbClr val="FFFF00"/>
              </a:solidFill>
              <a:cs typeface="B Nazanin" pitchFamily="2" charset="-78"/>
            </a:endParaRPr>
          </a:p>
        </p:txBody>
      </p:sp>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4"/>
          <p:cNvSpPr>
            <a:spLocks noGrp="1" noChangeArrowheads="1"/>
          </p:cNvSpPr>
          <p:nvPr>
            <p:ph type="title"/>
          </p:nvPr>
        </p:nvSpPr>
        <p:spPr>
          <a:xfrm>
            <a:off x="457200" y="116632"/>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a:solidFill>
                  <a:srgbClr val="FF0000"/>
                </a:solidFill>
                <a:latin typeface="+mn-lt"/>
                <a:ea typeface="+mn-ea"/>
                <a:cs typeface="B Nazanin" pitchFamily="2" charset="-78"/>
              </a:rPr>
              <a:t>انواع کالاها بر حسب کشش عرضه:</a:t>
            </a:r>
            <a:endParaRPr lang="en-US" sz="4800" b="1">
              <a:solidFill>
                <a:srgbClr val="FF0000"/>
              </a:solidFill>
              <a:latin typeface="+mn-lt"/>
              <a:ea typeface="+mn-ea"/>
              <a:cs typeface="B Nazanin" pitchFamily="2" charset="-78"/>
            </a:endParaRPr>
          </a:p>
        </p:txBody>
      </p:sp>
      <p:sp>
        <p:nvSpPr>
          <p:cNvPr id="207875" name="Rectangle 3"/>
          <p:cNvSpPr>
            <a:spLocks noGrp="1" noChangeArrowheads="1"/>
          </p:cNvSpPr>
          <p:nvPr>
            <p:ph idx="1"/>
          </p:nvPr>
        </p:nvSpPr>
        <p:spPr>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ج) </a:t>
            </a:r>
            <a:r>
              <a:rPr lang="fa-IR" sz="4400" b="1" kern="1200" dirty="0">
                <a:solidFill>
                  <a:srgbClr val="FFFF00"/>
                </a:solidFill>
                <a:latin typeface="Times New Roman" panose="02020603050405020304" pitchFamily="18" charset="0"/>
                <a:cs typeface="B Mitra" panose="00000400000000000000" pitchFamily="2" charset="-78"/>
              </a:rPr>
              <a:t>کشش پذیر</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a:t>
            </a:r>
            <a:endParaRPr lang="en-US" sz="4400" b="1" kern="1200" dirty="0" smtClean="0">
              <a:solidFill>
                <a:schemeClr val="bg1">
                  <a:lumMod val="10000"/>
                  <a:lumOff val="90000"/>
                </a:schemeClr>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تغییرات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قیمت واکنش عادی و معمولی در مقدار عرضه ایجاد می </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کند</a:t>
            </a:r>
            <a:r>
              <a:rPr lang="en-US"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a:t>
            </a:r>
            <a:endParaRPr lang="fa-IR" sz="4400" b="1" kern="1200" dirty="0">
              <a:solidFill>
                <a:schemeClr val="bg1">
                  <a:lumMod val="10000"/>
                  <a:lumOff val="90000"/>
                </a:schemeClr>
              </a:solidFill>
              <a:latin typeface="Times New Roman" panose="02020603050405020304" pitchFamily="18" charset="0"/>
              <a:cs typeface="B Mitra" panose="00000400000000000000" pitchFamily="2" charset="-78"/>
            </a:endParaRPr>
          </a:p>
          <a:p>
            <a:pPr marL="0" indent="0" algn="ctr" eaLnBrk="1" hangingPunct="1">
              <a:lnSpc>
                <a:spcPct val="150000"/>
              </a:lnSpc>
              <a:buNone/>
            </a:pPr>
            <a:r>
              <a:rPr lang="fa-IR" sz="4400" b="1" kern="1200" dirty="0" smtClean="0">
                <a:solidFill>
                  <a:srgbClr val="FF0000"/>
                </a:solidFill>
                <a:latin typeface="Times New Roman" panose="02020603050405020304" pitchFamily="18" charset="0"/>
                <a:cs typeface="B Mitra" panose="00000400000000000000" pitchFamily="2" charset="-78"/>
              </a:rPr>
              <a:t>( </a:t>
            </a:r>
            <a:r>
              <a:rPr lang="en-US" sz="4400" b="1" kern="1200" dirty="0">
                <a:solidFill>
                  <a:srgbClr val="FF0000"/>
                </a:solidFill>
                <a:latin typeface="Times New Roman" panose="02020603050405020304" pitchFamily="18" charset="0"/>
                <a:cs typeface="B Mitra" panose="00000400000000000000" pitchFamily="2" charset="-78"/>
              </a:rPr>
              <a:t>0 &lt; E &lt; ∞</a:t>
            </a:r>
            <a:r>
              <a:rPr lang="fa-IR" sz="4400" b="1" kern="1200" dirty="0">
                <a:solidFill>
                  <a:srgbClr val="FF0000"/>
                </a:solidFill>
                <a:latin typeface="Times New Roman" panose="02020603050405020304" pitchFamily="18" charset="0"/>
                <a:cs typeface="B Mitra" panose="00000400000000000000" pitchFamily="2" charset="-78"/>
              </a:rPr>
              <a:t> </a:t>
            </a:r>
            <a:r>
              <a:rPr lang="fa-IR" sz="4400" b="1" kern="1200" dirty="0" smtClean="0">
                <a:solidFill>
                  <a:srgbClr val="FF0000"/>
                </a:solidFill>
                <a:latin typeface="Times New Roman" panose="02020603050405020304" pitchFamily="18" charset="0"/>
                <a:cs typeface="B Mitra" panose="00000400000000000000" pitchFamily="2" charset="-78"/>
              </a:rPr>
              <a:t>) </a:t>
            </a:r>
            <a:endParaRPr lang="en-US" sz="4400" b="1" kern="1200" dirty="0" smtClean="0">
              <a:solidFill>
                <a:srgbClr val="FF0000"/>
              </a:solidFill>
              <a:latin typeface="Times New Roman" panose="02020603050405020304" pitchFamily="18" charset="0"/>
              <a:cs typeface="B Mitra" panose="00000400000000000000" pitchFamily="2" charset="-78"/>
            </a:endParaRPr>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4"/>
          <p:cNvSpPr>
            <a:spLocks noGrp="1" noChangeArrowheads="1"/>
          </p:cNvSpPr>
          <p:nvPr>
            <p:ph type="title"/>
          </p:nvPr>
        </p:nvSpPr>
        <p:spPr>
          <a:xfrm>
            <a:off x="457200" y="116632"/>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انواع کالاها بر حسب کشش عرضه:</a:t>
            </a:r>
            <a:endParaRPr lang="en-US" sz="4800" b="1" dirty="0">
              <a:solidFill>
                <a:srgbClr val="FF0000"/>
              </a:solidFill>
              <a:latin typeface="+mn-lt"/>
              <a:ea typeface="+mn-ea"/>
              <a:cs typeface="B Nazanin" pitchFamily="2" charset="-78"/>
            </a:endParaRPr>
          </a:p>
        </p:txBody>
      </p:sp>
      <p:sp>
        <p:nvSpPr>
          <p:cNvPr id="207875" name="Rectangle 3"/>
          <p:cNvSpPr>
            <a:spLocks noGrp="1" noChangeArrowheads="1"/>
          </p:cNvSpPr>
          <p:nvPr>
            <p:ph idx="1"/>
          </p:nvPr>
        </p:nvSpPr>
        <p:spPr>
          <a:xfrm>
            <a:off x="457200" y="1268760"/>
            <a:ext cx="8229600"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د</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a:solidFill>
                  <a:srgbClr val="FFFF00"/>
                </a:solidFill>
                <a:latin typeface="Times New Roman" panose="02020603050405020304" pitchFamily="18" charset="0"/>
                <a:cs typeface="B Mitra" panose="00000400000000000000" pitchFamily="2" charset="-78"/>
              </a:rPr>
              <a:t>کشش واحد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a:t>
            </a:r>
            <a:endParaRPr lang="en-US" sz="4400" b="1" kern="1200" dirty="0" smtClean="0">
              <a:solidFill>
                <a:schemeClr val="bg1">
                  <a:lumMod val="10000"/>
                  <a:lumOff val="90000"/>
                </a:schemeClr>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تغییرات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قیمت واکنش برابر در مقدار عرضه ایجاد می </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کند</a:t>
            </a:r>
            <a:r>
              <a:rPr lang="en-US"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a:t>
            </a: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a:solidFill>
                  <a:srgbClr val="FF0000"/>
                </a:solidFill>
                <a:latin typeface="Times New Roman" panose="02020603050405020304" pitchFamily="18" charset="0"/>
                <a:cs typeface="B Mitra" panose="00000400000000000000" pitchFamily="2" charset="-78"/>
              </a:rPr>
              <a:t>( </a:t>
            </a:r>
            <a:r>
              <a:rPr lang="en-US" sz="4400" b="1" kern="1200" dirty="0">
                <a:solidFill>
                  <a:srgbClr val="FF0000"/>
                </a:solidFill>
                <a:latin typeface="Times New Roman" panose="02020603050405020304" pitchFamily="18" charset="0"/>
                <a:cs typeface="B Mitra" panose="00000400000000000000" pitchFamily="2" charset="-78"/>
              </a:rPr>
              <a:t>E = 1</a:t>
            </a:r>
            <a:r>
              <a:rPr lang="fa-IR" sz="4400" b="1" kern="1200" dirty="0">
                <a:solidFill>
                  <a:srgbClr val="FF0000"/>
                </a:solidFill>
                <a:latin typeface="Times New Roman" panose="02020603050405020304" pitchFamily="18" charset="0"/>
                <a:cs typeface="B Mitra" panose="00000400000000000000" pitchFamily="2" charset="-78"/>
              </a:rPr>
              <a:t> </a:t>
            </a:r>
            <a:r>
              <a:rPr lang="fa-IR" sz="4400" b="1" kern="1200" dirty="0" smtClean="0">
                <a:solidFill>
                  <a:srgbClr val="FF0000"/>
                </a:solidFill>
                <a:latin typeface="Times New Roman" panose="02020603050405020304" pitchFamily="18" charset="0"/>
                <a:cs typeface="B Mitra" panose="00000400000000000000" pitchFamily="2" charset="-78"/>
              </a:rPr>
              <a:t>)</a:t>
            </a:r>
            <a:endParaRPr lang="en-US" sz="4400" b="1" kern="1200" dirty="0" smtClean="0">
              <a:solidFill>
                <a:srgbClr val="FF0000"/>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منحنی </a:t>
            </a: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عرضه در این حالت نیمساز زاویه است. </a:t>
            </a:r>
            <a:endParaRPr lang="en-US" sz="4400" b="1" kern="1200" dirty="0">
              <a:solidFill>
                <a:schemeClr val="bg1">
                  <a:lumMod val="10000"/>
                  <a:lumOff val="90000"/>
                </a:schemeClr>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1480820906"/>
      </p:ext>
    </p:extLst>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a:solidFill>
                  <a:srgbClr val="FF0000"/>
                </a:solidFill>
                <a:latin typeface="+mn-lt"/>
                <a:ea typeface="+mn-ea"/>
                <a:cs typeface="B Nazanin" pitchFamily="2" charset="-78"/>
              </a:rPr>
              <a:t>سود</a:t>
            </a:r>
            <a:endParaRPr lang="en-US" sz="4800" b="1">
              <a:solidFill>
                <a:srgbClr val="FF0000"/>
              </a:solidFill>
              <a:latin typeface="+mn-lt"/>
              <a:ea typeface="+mn-ea"/>
              <a:cs typeface="B Nazanin" pitchFamily="2" charset="-78"/>
            </a:endParaRPr>
          </a:p>
        </p:txBody>
      </p:sp>
      <p:sp>
        <p:nvSpPr>
          <p:cNvPr id="209923" name="Rectangle 3"/>
          <p:cNvSpPr>
            <a:spLocks noGrp="1" noChangeArrowheads="1"/>
          </p:cNvSpPr>
          <p:nvPr>
            <p:ph idx="1"/>
          </p:nvPr>
        </p:nvSpPr>
        <p:spPr>
          <a:xfrm>
            <a:off x="179512" y="1600200"/>
            <a:ext cx="8712968"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l" eaLnBrk="1" hangingPunct="1">
              <a:lnSpc>
                <a:spcPct val="150000"/>
              </a:lnSpc>
              <a:buNone/>
            </a:pPr>
            <a:r>
              <a:rPr lang="fa-IR" sz="4400" b="1" kern="1200" dirty="0">
                <a:solidFill>
                  <a:srgbClr val="FFFFFF"/>
                </a:solidFill>
                <a:latin typeface="Times New Roman" panose="02020603050405020304" pitchFamily="18" charset="0"/>
                <a:cs typeface="B Mitra" panose="00000400000000000000" pitchFamily="2" charset="-78"/>
              </a:rPr>
              <a:t>–</a:t>
            </a:r>
            <a:r>
              <a:rPr lang="fa-IR" sz="4400" b="1" kern="1200" dirty="0" smtClean="0">
                <a:solidFill>
                  <a:srgbClr val="FFFF00"/>
                </a:solidFill>
                <a:latin typeface="Times New Roman" panose="02020603050405020304" pitchFamily="18" charset="0"/>
                <a:cs typeface="B Mitra" panose="00000400000000000000" pitchFamily="2" charset="-78"/>
              </a:rPr>
              <a:t> </a:t>
            </a:r>
            <a:r>
              <a:rPr lang="fa-IR" sz="4400" b="1" kern="1200" dirty="0" smtClean="0">
                <a:solidFill>
                  <a:schemeClr val="bg2">
                    <a:lumMod val="20000"/>
                    <a:lumOff val="80000"/>
                  </a:schemeClr>
                </a:solidFill>
                <a:latin typeface="Times New Roman" panose="02020603050405020304" pitchFamily="18" charset="0"/>
                <a:cs typeface="B Mitra" panose="00000400000000000000" pitchFamily="2" charset="-78"/>
              </a:rPr>
              <a:t>درآمد</a:t>
            </a:r>
            <a:r>
              <a:rPr lang="fa-IR" sz="4400" b="1" kern="1200" dirty="0" smtClean="0">
                <a:solidFill>
                  <a:srgbClr val="FFFF00"/>
                </a:solidFill>
                <a:latin typeface="Times New Roman" panose="02020603050405020304" pitchFamily="18" charset="0"/>
                <a:cs typeface="B Mitra" panose="00000400000000000000" pitchFamily="2" charset="-78"/>
              </a:rPr>
              <a:t> </a:t>
            </a:r>
            <a:r>
              <a:rPr lang="fa-IR" sz="4400" b="1" kern="1200" dirty="0" smtClean="0">
                <a:solidFill>
                  <a:srgbClr val="FFFFFF"/>
                </a:solidFill>
                <a:latin typeface="Times New Roman" panose="02020603050405020304" pitchFamily="18" charset="0"/>
                <a:cs typeface="B Mitra" panose="00000400000000000000" pitchFamily="2" charset="-78"/>
              </a:rPr>
              <a:t>=</a:t>
            </a:r>
            <a:r>
              <a:rPr lang="fa-IR" sz="4400" b="1" kern="1200" dirty="0" smtClean="0">
                <a:solidFill>
                  <a:srgbClr val="FFFF00"/>
                </a:solidFill>
                <a:latin typeface="Times New Roman" panose="02020603050405020304" pitchFamily="18" charset="0"/>
                <a:cs typeface="B Mitra" panose="00000400000000000000" pitchFamily="2" charset="-78"/>
              </a:rPr>
              <a:t> هزینه </a:t>
            </a:r>
            <a:r>
              <a:rPr lang="fa-IR" sz="4400" b="1" kern="1200" dirty="0" smtClean="0">
                <a:solidFill>
                  <a:srgbClr val="FFFFFF"/>
                </a:solidFill>
                <a:latin typeface="Times New Roman" panose="02020603050405020304" pitchFamily="18" charset="0"/>
                <a:cs typeface="B Mitra" panose="00000400000000000000" pitchFamily="2" charset="-78"/>
              </a:rPr>
              <a:t>–</a:t>
            </a:r>
            <a:r>
              <a:rPr lang="fa-IR" sz="4400" b="1" kern="1200" dirty="0" smtClean="0">
                <a:solidFill>
                  <a:srgbClr val="FFFF00"/>
                </a:solidFill>
                <a:latin typeface="Times New Roman" panose="02020603050405020304" pitchFamily="18" charset="0"/>
                <a:cs typeface="B Mitra" panose="00000400000000000000" pitchFamily="2" charset="-78"/>
              </a:rPr>
              <a:t>  </a:t>
            </a:r>
            <a:r>
              <a:rPr lang="fa-IR" sz="4400" b="1" kern="1200" dirty="0" smtClean="0">
                <a:solidFill>
                  <a:schemeClr val="bg2">
                    <a:lumMod val="20000"/>
                    <a:lumOff val="80000"/>
                  </a:schemeClr>
                </a:solidFill>
                <a:latin typeface="Times New Roman" panose="02020603050405020304" pitchFamily="18" charset="0"/>
                <a:cs typeface="B Mitra" panose="00000400000000000000" pitchFamily="2" charset="-78"/>
              </a:rPr>
              <a:t>درآمد</a:t>
            </a:r>
            <a:r>
              <a:rPr lang="fa-IR" sz="4400" b="1" kern="1200" dirty="0" smtClean="0">
                <a:solidFill>
                  <a:srgbClr val="FFFF00"/>
                </a:solidFill>
                <a:latin typeface="Times New Roman" panose="02020603050405020304" pitchFamily="18" charset="0"/>
                <a:cs typeface="B Mitra" panose="00000400000000000000" pitchFamily="2" charset="-78"/>
              </a:rPr>
              <a:t> </a:t>
            </a:r>
            <a:r>
              <a:rPr lang="fa-IR" sz="4400" b="1" kern="1200" dirty="0" smtClean="0">
                <a:solidFill>
                  <a:srgbClr val="FFFFFF"/>
                </a:solidFill>
                <a:latin typeface="Times New Roman" panose="02020603050405020304" pitchFamily="18" charset="0"/>
                <a:cs typeface="B Mitra" panose="00000400000000000000" pitchFamily="2" charset="-78"/>
              </a:rPr>
              <a:t>= </a:t>
            </a:r>
            <a:r>
              <a:rPr lang="fa-IR" sz="4400" b="1" kern="1200" dirty="0" smtClean="0">
                <a:solidFill>
                  <a:srgbClr val="FF0000"/>
                </a:solidFill>
                <a:latin typeface="Times New Roman" panose="02020603050405020304" pitchFamily="18" charset="0"/>
                <a:cs typeface="B Mitra" panose="00000400000000000000" pitchFamily="2" charset="-78"/>
              </a:rPr>
              <a:t>سود</a:t>
            </a:r>
          </a:p>
          <a:p>
            <a:pPr marL="0" indent="0" eaLnBrk="1" hangingPunct="1">
              <a:lnSpc>
                <a:spcPct val="150000"/>
              </a:lnSpc>
              <a:buNone/>
            </a:pPr>
            <a:r>
              <a:rPr lang="fa-IR" sz="4400" b="1" kern="1200" dirty="0" smtClean="0">
                <a:solidFill>
                  <a:srgbClr val="FFFF00"/>
                </a:solidFill>
                <a:latin typeface="Times New Roman" panose="02020603050405020304" pitchFamily="18" charset="0"/>
                <a:cs typeface="B Mitra" panose="00000400000000000000" pitchFamily="2" charset="-78"/>
              </a:rPr>
              <a:t>(هزینه </a:t>
            </a:r>
            <a:r>
              <a:rPr lang="fa-IR" sz="4400" b="1" kern="1200" dirty="0">
                <a:solidFill>
                  <a:srgbClr val="FFFF00"/>
                </a:solidFill>
                <a:latin typeface="Times New Roman" panose="02020603050405020304" pitchFamily="18" charset="0"/>
                <a:cs typeface="B Mitra" panose="00000400000000000000" pitchFamily="2" charset="-78"/>
              </a:rPr>
              <a:t>های </a:t>
            </a:r>
            <a:r>
              <a:rPr lang="fa-IR" sz="4400" b="1" kern="1200" dirty="0" smtClean="0">
                <a:solidFill>
                  <a:srgbClr val="FFFF00"/>
                </a:solidFill>
                <a:latin typeface="Times New Roman" panose="02020603050405020304" pitchFamily="18" charset="0"/>
                <a:cs typeface="B Mitra" panose="00000400000000000000" pitchFamily="2" charset="-78"/>
              </a:rPr>
              <a:t>پنهان+ </a:t>
            </a:r>
            <a:r>
              <a:rPr lang="fa-IR" sz="4400" b="1" kern="1200" dirty="0">
                <a:solidFill>
                  <a:srgbClr val="FFFF00"/>
                </a:solidFill>
                <a:latin typeface="Times New Roman" panose="02020603050405020304" pitchFamily="18" charset="0"/>
                <a:cs typeface="B Mitra" panose="00000400000000000000" pitchFamily="2" charset="-78"/>
              </a:rPr>
              <a:t>هزینه های آشکار </a:t>
            </a:r>
            <a:r>
              <a:rPr lang="fa-IR" sz="4400" b="1" kern="1200" dirty="0" smtClean="0">
                <a:solidFill>
                  <a:srgbClr val="FFFF00"/>
                </a:solidFill>
                <a:latin typeface="Times New Roman" panose="02020603050405020304" pitchFamily="18" charset="0"/>
                <a:cs typeface="B Mitra" panose="00000400000000000000" pitchFamily="2" charset="-78"/>
              </a:rPr>
              <a:t>)</a:t>
            </a:r>
            <a:endParaRPr lang="en-US" sz="4400" b="1" kern="1200" dirty="0">
              <a:solidFill>
                <a:srgbClr val="FFFF00"/>
              </a:solidFill>
              <a:latin typeface="Times New Roman" panose="02020603050405020304" pitchFamily="18" charset="0"/>
              <a:cs typeface="B Mitra" panose="00000400000000000000" pitchFamily="2" charset="-78"/>
            </a:endParaRPr>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457200" y="116632"/>
            <a:ext cx="8229600" cy="630237"/>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هزینه:</a:t>
            </a:r>
            <a:endParaRPr lang="en-US" sz="4800" b="1" dirty="0">
              <a:solidFill>
                <a:srgbClr val="FF0000"/>
              </a:solidFill>
              <a:latin typeface="+mn-lt"/>
              <a:ea typeface="+mn-ea"/>
              <a:cs typeface="B Nazanin" pitchFamily="2" charset="-78"/>
            </a:endParaRPr>
          </a:p>
        </p:txBody>
      </p:sp>
      <p:sp>
        <p:nvSpPr>
          <p:cNvPr id="208899" name="Rectangle 3"/>
          <p:cNvSpPr>
            <a:spLocks noGrp="1" noChangeArrowheads="1"/>
          </p:cNvSpPr>
          <p:nvPr>
            <p:ph idx="1"/>
          </p:nvPr>
        </p:nvSpPr>
        <p:spPr>
          <a:xfrm>
            <a:off x="107504" y="764704"/>
            <a:ext cx="8939336" cy="5399087"/>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2800" b="1" kern="1200" dirty="0">
                <a:solidFill>
                  <a:schemeClr val="bg1">
                    <a:lumMod val="10000"/>
                    <a:lumOff val="90000"/>
                  </a:schemeClr>
                </a:solidFill>
                <a:latin typeface="Times New Roman" panose="02020603050405020304" pitchFamily="18" charset="0"/>
                <a:cs typeface="B Mitra" panose="00000400000000000000" pitchFamily="2" charset="-78"/>
              </a:rPr>
              <a:t>هزینه های یک تولید کننده را میتوان به دو بخش عمده تقسیم نمود:</a:t>
            </a:r>
          </a:p>
          <a:p>
            <a:pPr marL="0" indent="0" eaLnBrk="1" hangingPunct="1">
              <a:lnSpc>
                <a:spcPct val="150000"/>
              </a:lnSpc>
              <a:buNone/>
            </a:pPr>
            <a:r>
              <a:rPr lang="fa-IR" sz="4400" b="1" kern="1200" dirty="0">
                <a:solidFill>
                  <a:schemeClr val="bg1">
                    <a:lumMod val="10000"/>
                    <a:lumOff val="90000"/>
                  </a:schemeClr>
                </a:solidFill>
                <a:latin typeface="Times New Roman" panose="02020603050405020304" pitchFamily="18" charset="0"/>
                <a:cs typeface="B Mitra" panose="00000400000000000000" pitchFamily="2" charset="-78"/>
              </a:rPr>
              <a:t> </a:t>
            </a:r>
            <a:r>
              <a:rPr lang="fa-IR" sz="4400" b="1" kern="1200" dirty="0">
                <a:solidFill>
                  <a:srgbClr val="FFFF00"/>
                </a:solidFill>
                <a:latin typeface="Times New Roman" panose="02020603050405020304" pitchFamily="18" charset="0"/>
                <a:cs typeface="B Mitra" panose="00000400000000000000" pitchFamily="2" charset="-78"/>
              </a:rPr>
              <a:t>هزینه های </a:t>
            </a:r>
            <a:r>
              <a:rPr lang="fa-IR" sz="4400" b="1" kern="1200" dirty="0" smtClean="0">
                <a:solidFill>
                  <a:srgbClr val="FFFF00"/>
                </a:solidFill>
                <a:latin typeface="Times New Roman" panose="02020603050405020304" pitchFamily="18" charset="0"/>
                <a:cs typeface="B Mitra" panose="00000400000000000000" pitchFamily="2" charset="-78"/>
              </a:rPr>
              <a:t>آشکار</a:t>
            </a:r>
            <a:r>
              <a:rPr lang="en-US" sz="4400" b="1" kern="1200" dirty="0" smtClean="0">
                <a:solidFill>
                  <a:schemeClr val="bg1">
                    <a:lumMod val="10000"/>
                    <a:lumOff val="90000"/>
                  </a:schemeClr>
                </a:solidFill>
                <a:latin typeface="Times New Roman" panose="02020603050405020304" pitchFamily="18" charset="0"/>
                <a:cs typeface="B Mitra" panose="00000400000000000000" pitchFamily="2" charset="-78"/>
              </a:rPr>
              <a:t>:</a:t>
            </a:r>
          </a:p>
          <a:p>
            <a:pPr marL="0" indent="0" eaLnBrk="1" hangingPunct="1">
              <a:lnSpc>
                <a:spcPct val="150000"/>
              </a:lnSpc>
              <a:buNone/>
            </a:pPr>
            <a:r>
              <a:rPr lang="fa-IR" sz="3600" b="1" kern="1200" dirty="0" smtClean="0">
                <a:solidFill>
                  <a:schemeClr val="bg1">
                    <a:lumMod val="10000"/>
                    <a:lumOff val="90000"/>
                  </a:schemeClr>
                </a:solidFill>
                <a:latin typeface="Times New Roman" panose="02020603050405020304" pitchFamily="18" charset="0"/>
                <a:cs typeface="B Mitra" panose="00000400000000000000" pitchFamily="2" charset="-78"/>
              </a:rPr>
              <a:t>مخارجی </a:t>
            </a:r>
            <a:r>
              <a:rPr lang="fa-IR" sz="3600" b="1" kern="1200" dirty="0">
                <a:solidFill>
                  <a:schemeClr val="bg1">
                    <a:lumMod val="10000"/>
                    <a:lumOff val="90000"/>
                  </a:schemeClr>
                </a:solidFill>
                <a:latin typeface="Times New Roman" panose="02020603050405020304" pitchFamily="18" charset="0"/>
                <a:cs typeface="B Mitra" panose="00000400000000000000" pitchFamily="2" charset="-78"/>
              </a:rPr>
              <a:t>هستند که عملا ً </a:t>
            </a:r>
            <a:r>
              <a:rPr lang="fa-IR" sz="3600" b="1" kern="1200" dirty="0">
                <a:solidFill>
                  <a:schemeClr val="bg2">
                    <a:lumMod val="60000"/>
                    <a:lumOff val="40000"/>
                  </a:schemeClr>
                </a:solidFill>
                <a:latin typeface="Times New Roman" panose="02020603050405020304" pitchFamily="18" charset="0"/>
                <a:cs typeface="B Mitra" panose="00000400000000000000" pitchFamily="2" charset="-78"/>
              </a:rPr>
              <a:t>ازصندوق</a:t>
            </a:r>
            <a:r>
              <a:rPr lang="fa-IR" sz="3600" b="1" kern="1200" dirty="0">
                <a:solidFill>
                  <a:schemeClr val="bg1">
                    <a:lumMod val="10000"/>
                    <a:lumOff val="90000"/>
                  </a:schemeClr>
                </a:solidFill>
                <a:latin typeface="Times New Roman" panose="02020603050405020304" pitchFamily="18" charset="0"/>
                <a:cs typeface="B Mitra" panose="00000400000000000000" pitchFamily="2" charset="-78"/>
              </a:rPr>
              <a:t> شرکت برای خرید و استفاده خدمات عوامل تولید پرداخت می </a:t>
            </a:r>
            <a:r>
              <a:rPr lang="fa-IR" sz="3600" b="1" kern="1200" dirty="0" smtClean="0">
                <a:solidFill>
                  <a:schemeClr val="bg1">
                    <a:lumMod val="10000"/>
                    <a:lumOff val="90000"/>
                  </a:schemeClr>
                </a:solidFill>
                <a:latin typeface="Times New Roman" panose="02020603050405020304" pitchFamily="18" charset="0"/>
                <a:cs typeface="B Mitra" panose="00000400000000000000" pitchFamily="2" charset="-78"/>
              </a:rPr>
              <a:t>شود.</a:t>
            </a:r>
          </a:p>
          <a:p>
            <a:pPr marL="0" indent="0" eaLnBrk="1" hangingPunct="1">
              <a:lnSpc>
                <a:spcPct val="150000"/>
              </a:lnSpc>
              <a:buNone/>
            </a:pPr>
            <a:r>
              <a:rPr lang="fa-IR" sz="3600" b="1" kern="1200" dirty="0" smtClean="0">
                <a:solidFill>
                  <a:schemeClr val="bg1">
                    <a:lumMod val="10000"/>
                    <a:lumOff val="90000"/>
                  </a:schemeClr>
                </a:solidFill>
                <a:latin typeface="Times New Roman" panose="02020603050405020304" pitchFamily="18" charset="0"/>
                <a:cs typeface="B Mitra" panose="00000400000000000000" pitchFamily="2" charset="-78"/>
              </a:rPr>
              <a:t>مانند </a:t>
            </a:r>
            <a:r>
              <a:rPr lang="fa-IR" sz="3600" b="1" kern="1200" dirty="0">
                <a:solidFill>
                  <a:schemeClr val="bg1">
                    <a:lumMod val="10000"/>
                    <a:lumOff val="90000"/>
                  </a:schemeClr>
                </a:solidFill>
                <a:latin typeface="Times New Roman" panose="02020603050405020304" pitchFamily="18" charset="0"/>
                <a:cs typeface="B Mitra" panose="00000400000000000000" pitchFamily="2" charset="-78"/>
              </a:rPr>
              <a:t>دستمزد کارگر، بهره وام واجاره ساختمان. به عبارت دیگر هزینه پرداخت شده بابت عوامل تولیدی که در </a:t>
            </a:r>
            <a:r>
              <a:rPr lang="fa-IR" sz="3600" b="1" kern="1200" dirty="0">
                <a:solidFill>
                  <a:schemeClr val="bg2">
                    <a:lumMod val="60000"/>
                    <a:lumOff val="40000"/>
                  </a:schemeClr>
                </a:solidFill>
                <a:latin typeface="Times New Roman" panose="02020603050405020304" pitchFamily="18" charset="0"/>
                <a:cs typeface="B Mitra" panose="00000400000000000000" pitchFamily="2" charset="-78"/>
              </a:rPr>
              <a:t>مالکیت تولید کننده نمی </a:t>
            </a:r>
            <a:r>
              <a:rPr lang="fa-IR" sz="3600" b="1" kern="1200" dirty="0" smtClean="0">
                <a:solidFill>
                  <a:schemeClr val="bg2">
                    <a:lumMod val="60000"/>
                    <a:lumOff val="40000"/>
                  </a:schemeClr>
                </a:solidFill>
                <a:latin typeface="Times New Roman" panose="02020603050405020304" pitchFamily="18" charset="0"/>
                <a:cs typeface="B Mitra" panose="00000400000000000000" pitchFamily="2" charset="-78"/>
              </a:rPr>
              <a:t>باشند</a:t>
            </a:r>
            <a:r>
              <a:rPr lang="en-US" sz="3600" b="1" kern="1200" dirty="0" smtClean="0">
                <a:solidFill>
                  <a:schemeClr val="bg2">
                    <a:lumMod val="60000"/>
                    <a:lumOff val="40000"/>
                  </a:schemeClr>
                </a:solidFill>
                <a:latin typeface="Times New Roman" panose="02020603050405020304" pitchFamily="18" charset="0"/>
                <a:cs typeface="B Mitra" panose="00000400000000000000" pitchFamily="2" charset="-78"/>
              </a:rPr>
              <a:t>.</a:t>
            </a:r>
            <a:endParaRPr lang="en-US" sz="4400" b="1" kern="1200" dirty="0">
              <a:solidFill>
                <a:schemeClr val="bg2">
                  <a:lumMod val="60000"/>
                  <a:lumOff val="40000"/>
                </a:schemeClr>
              </a:solidFill>
              <a:latin typeface="Times New Roman" panose="02020603050405020304" pitchFamily="18" charset="0"/>
              <a:cs typeface="B Mitra" panose="00000400000000000000" pitchFamily="2" charset="-78"/>
            </a:endParaRPr>
          </a:p>
        </p:txBody>
      </p:sp>
    </p:spTree>
  </p:cSld>
  <p:clrMapOvr>
    <a:masterClrMapping/>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5" name="Rectangle 3"/>
          <p:cNvSpPr>
            <a:spLocks noGrp="1" noChangeArrowheads="1"/>
          </p:cNvSpPr>
          <p:nvPr>
            <p:ph idx="1"/>
          </p:nvPr>
        </p:nvSpPr>
        <p:spPr>
          <a:xfrm>
            <a:off x="179512" y="548680"/>
            <a:ext cx="8640960" cy="5904656"/>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400" b="1" kern="1200" dirty="0" smtClean="0">
                <a:solidFill>
                  <a:srgbClr val="FFFF00"/>
                </a:solidFill>
                <a:latin typeface="Times New Roman" panose="02020603050405020304" pitchFamily="18" charset="0"/>
                <a:cs typeface="B Mitra" panose="00000400000000000000" pitchFamily="2" charset="-78"/>
              </a:rPr>
              <a:t>هزینه </a:t>
            </a:r>
            <a:r>
              <a:rPr lang="fa-IR" sz="4400" b="1" kern="1200" dirty="0">
                <a:solidFill>
                  <a:srgbClr val="FFFF00"/>
                </a:solidFill>
                <a:latin typeface="Times New Roman" panose="02020603050405020304" pitchFamily="18" charset="0"/>
                <a:cs typeface="B Mitra" panose="00000400000000000000" pitchFamily="2" charset="-78"/>
              </a:rPr>
              <a:t>های </a:t>
            </a:r>
            <a:r>
              <a:rPr lang="fa-IR" sz="4400" b="1" kern="1200" dirty="0" smtClean="0">
                <a:solidFill>
                  <a:srgbClr val="FFFF00"/>
                </a:solidFill>
                <a:latin typeface="Times New Roman" panose="02020603050405020304" pitchFamily="18" charset="0"/>
                <a:cs typeface="B Mitra" panose="00000400000000000000" pitchFamily="2" charset="-78"/>
              </a:rPr>
              <a:t>پنهان</a:t>
            </a:r>
            <a:r>
              <a:rPr lang="fa-IR" sz="4400" b="1" kern="1200" dirty="0">
                <a:solidFill>
                  <a:srgbClr val="FFFF00"/>
                </a:solidFill>
                <a:latin typeface="Times New Roman" panose="02020603050405020304" pitchFamily="18" charset="0"/>
                <a:cs typeface="B Mitra" panose="00000400000000000000" pitchFamily="2" charset="-78"/>
              </a:rPr>
              <a:t> </a:t>
            </a:r>
            <a:r>
              <a:rPr lang="fa-IR" sz="4400" b="1" kern="1200" dirty="0" smtClean="0">
                <a:solidFill>
                  <a:srgbClr val="FFFF00"/>
                </a:solidFill>
                <a:latin typeface="Times New Roman" panose="02020603050405020304" pitchFamily="18" charset="0"/>
                <a:cs typeface="B Mitra" panose="00000400000000000000" pitchFamily="2" charset="-78"/>
              </a:rPr>
              <a:t>یا ضمنی:</a:t>
            </a:r>
            <a:endParaRPr lang="en-US" sz="4400" b="1" kern="1200" dirty="0" smtClean="0">
              <a:solidFill>
                <a:srgbClr val="FFFF00"/>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3600" b="1" kern="1200" dirty="0" smtClean="0">
                <a:solidFill>
                  <a:schemeClr val="bg1">
                    <a:lumMod val="10000"/>
                    <a:lumOff val="90000"/>
                  </a:schemeClr>
                </a:solidFill>
                <a:latin typeface="Times New Roman" panose="02020603050405020304" pitchFamily="18" charset="0"/>
                <a:cs typeface="B Mitra" panose="00000400000000000000" pitchFamily="2" charset="-78"/>
              </a:rPr>
              <a:t>هزینه </a:t>
            </a:r>
            <a:r>
              <a:rPr lang="fa-IR" sz="3600" b="1" kern="1200" dirty="0">
                <a:solidFill>
                  <a:schemeClr val="bg1">
                    <a:lumMod val="10000"/>
                    <a:lumOff val="90000"/>
                  </a:schemeClr>
                </a:solidFill>
                <a:latin typeface="Times New Roman" panose="02020603050405020304" pitchFamily="18" charset="0"/>
                <a:cs typeface="B Mitra" panose="00000400000000000000" pitchFamily="2" charset="-78"/>
              </a:rPr>
              <a:t>های آن بخش از عوامل تولید است که خود </a:t>
            </a:r>
            <a:r>
              <a:rPr lang="fa-IR" sz="3600" b="1" kern="1200" dirty="0">
                <a:solidFill>
                  <a:schemeClr val="bg2">
                    <a:lumMod val="60000"/>
                    <a:lumOff val="40000"/>
                  </a:schemeClr>
                </a:solidFill>
                <a:latin typeface="Times New Roman" panose="02020603050405020304" pitchFamily="18" charset="0"/>
                <a:cs typeface="B Mitra" panose="00000400000000000000" pitchFamily="2" charset="-78"/>
              </a:rPr>
              <a:t>تولید کننده مالک آنها است. </a:t>
            </a:r>
            <a:endParaRPr lang="fa-IR" sz="3600" b="1" kern="1200" dirty="0" smtClean="0">
              <a:solidFill>
                <a:schemeClr val="bg2">
                  <a:lumMod val="60000"/>
                  <a:lumOff val="40000"/>
                </a:schemeClr>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3600" b="1" kern="1200" dirty="0" smtClean="0">
                <a:solidFill>
                  <a:schemeClr val="bg1">
                    <a:lumMod val="10000"/>
                    <a:lumOff val="90000"/>
                  </a:schemeClr>
                </a:solidFill>
                <a:latin typeface="Times New Roman" panose="02020603050405020304" pitchFamily="18" charset="0"/>
                <a:cs typeface="B Mitra" panose="00000400000000000000" pitchFamily="2" charset="-78"/>
              </a:rPr>
              <a:t>برای </a:t>
            </a:r>
            <a:r>
              <a:rPr lang="fa-IR" sz="3600" b="1" kern="1200" dirty="0">
                <a:solidFill>
                  <a:schemeClr val="bg1">
                    <a:lumMod val="10000"/>
                    <a:lumOff val="90000"/>
                  </a:schemeClr>
                </a:solidFill>
                <a:latin typeface="Times New Roman" panose="02020603050405020304" pitchFamily="18" charset="0"/>
                <a:cs typeface="B Mitra" panose="00000400000000000000" pitchFamily="2" charset="-78"/>
              </a:rPr>
              <a:t>تخمین و برآورد این </a:t>
            </a:r>
            <a:r>
              <a:rPr lang="fa-IR" sz="3600" b="1" kern="1200" dirty="0" smtClean="0">
                <a:solidFill>
                  <a:schemeClr val="bg1">
                    <a:lumMod val="10000"/>
                    <a:lumOff val="90000"/>
                  </a:schemeClr>
                </a:solidFill>
                <a:latin typeface="Times New Roman" panose="02020603050405020304" pitchFamily="18" charset="0"/>
                <a:cs typeface="B Mitra" panose="00000400000000000000" pitchFamily="2" charset="-78"/>
              </a:rPr>
              <a:t>هزینه‌ها </a:t>
            </a:r>
            <a:r>
              <a:rPr lang="fa-IR" sz="3600" b="1" kern="1200" dirty="0">
                <a:solidFill>
                  <a:schemeClr val="bg1">
                    <a:lumMod val="10000"/>
                    <a:lumOff val="90000"/>
                  </a:schemeClr>
                </a:solidFill>
                <a:latin typeface="Times New Roman" panose="02020603050405020304" pitchFamily="18" charset="0"/>
                <a:cs typeface="B Mitra" panose="00000400000000000000" pitchFamily="2" charset="-78"/>
              </a:rPr>
              <a:t>محاسبه می کنیم که این عوامل در بهترین شرایط استفاده آنها چقدر ارزش </a:t>
            </a:r>
            <a:r>
              <a:rPr lang="fa-IR" sz="3600" b="1" kern="1200" dirty="0" smtClean="0">
                <a:solidFill>
                  <a:schemeClr val="bg1">
                    <a:lumMod val="10000"/>
                    <a:lumOff val="90000"/>
                  </a:schemeClr>
                </a:solidFill>
                <a:latin typeface="Times New Roman" panose="02020603050405020304" pitchFamily="18" charset="0"/>
                <a:cs typeface="B Mitra" panose="00000400000000000000" pitchFamily="2" charset="-78"/>
              </a:rPr>
              <a:t>دارند</a:t>
            </a:r>
            <a:r>
              <a:rPr lang="fa-IR" sz="3600" b="1" kern="1200" dirty="0">
                <a:solidFill>
                  <a:schemeClr val="bg1">
                    <a:lumMod val="10000"/>
                    <a:lumOff val="90000"/>
                  </a:schemeClr>
                </a:solidFill>
                <a:latin typeface="Times New Roman" panose="02020603050405020304" pitchFamily="18" charset="0"/>
                <a:cs typeface="B Mitra" panose="00000400000000000000" pitchFamily="2" charset="-78"/>
              </a:rPr>
              <a:t>. به عبارت دیگر هزینه فرصت آنها را محاسبه </a:t>
            </a:r>
            <a:r>
              <a:rPr lang="fa-IR" sz="3600" b="1" kern="1200" dirty="0" smtClean="0">
                <a:solidFill>
                  <a:schemeClr val="bg1">
                    <a:lumMod val="10000"/>
                    <a:lumOff val="90000"/>
                  </a:schemeClr>
                </a:solidFill>
                <a:latin typeface="Times New Roman" panose="02020603050405020304" pitchFamily="18" charset="0"/>
                <a:cs typeface="B Mitra" panose="00000400000000000000" pitchFamily="2" charset="-78"/>
              </a:rPr>
              <a:t>می‌کنیم</a:t>
            </a:r>
            <a:r>
              <a:rPr lang="fa-IR" sz="3600" b="1" kern="1200" dirty="0">
                <a:solidFill>
                  <a:schemeClr val="bg1">
                    <a:lumMod val="10000"/>
                    <a:lumOff val="90000"/>
                  </a:schemeClr>
                </a:solidFill>
                <a:latin typeface="Times New Roman" panose="02020603050405020304" pitchFamily="18" charset="0"/>
                <a:cs typeface="B Mitra" panose="00000400000000000000" pitchFamily="2" charset="-78"/>
              </a:rPr>
              <a:t>. </a:t>
            </a:r>
            <a:endParaRPr lang="en-US" sz="3600" b="1" kern="1200" dirty="0">
              <a:solidFill>
                <a:schemeClr val="bg1">
                  <a:lumMod val="10000"/>
                  <a:lumOff val="90000"/>
                </a:schemeClr>
              </a:solidFill>
              <a:latin typeface="Times New Roman" panose="02020603050405020304" pitchFamily="18" charset="0"/>
              <a:cs typeface="B Mitra" panose="00000400000000000000" pitchFamily="2" charset="-78"/>
            </a:endParaRPr>
          </a:p>
          <a:p>
            <a:pPr marL="0" indent="0" eaLnBrk="1" hangingPunct="1">
              <a:lnSpc>
                <a:spcPct val="150000"/>
              </a:lnSpc>
              <a:buNone/>
            </a:pPr>
            <a:endParaRPr lang="en-US" sz="2800" b="1" kern="1200" dirty="0">
              <a:solidFill>
                <a:schemeClr val="bg1">
                  <a:lumMod val="10000"/>
                  <a:lumOff val="90000"/>
                </a:schemeClr>
              </a:solidFill>
              <a:latin typeface="Times New Roman" panose="02020603050405020304" pitchFamily="18" charset="0"/>
              <a:cs typeface="B Mitra" panose="00000400000000000000" pitchFamily="2" charset="-78"/>
            </a:endParaRPr>
          </a:p>
        </p:txBody>
      </p:sp>
      <p:sp>
        <p:nvSpPr>
          <p:cNvPr id="3" name="Rectangle 2"/>
          <p:cNvSpPr>
            <a:spLocks noGrp="1" noChangeArrowheads="1"/>
          </p:cNvSpPr>
          <p:nvPr>
            <p:ph type="title"/>
          </p:nvPr>
        </p:nvSpPr>
        <p:spPr>
          <a:xfrm>
            <a:off x="457200" y="116632"/>
            <a:ext cx="8229600" cy="630237"/>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هزینه:</a:t>
            </a:r>
            <a:endParaRPr lang="en-US" sz="4800" b="1" dirty="0">
              <a:solidFill>
                <a:srgbClr val="FF0000"/>
              </a:solidFill>
              <a:latin typeface="+mn-lt"/>
              <a:ea typeface="+mn-ea"/>
              <a:cs typeface="B Nazanin" pitchFamily="2" charset="-78"/>
            </a:endParaRP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a:xfrm>
            <a:off x="457200" y="-99392"/>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انواع هزینه:</a:t>
            </a:r>
            <a:endParaRPr lang="en-US" sz="4800" b="1" dirty="0">
              <a:solidFill>
                <a:srgbClr val="FF0000"/>
              </a:solidFill>
              <a:latin typeface="+mn-lt"/>
              <a:ea typeface="+mn-ea"/>
              <a:cs typeface="B Nazanin" pitchFamily="2" charset="-78"/>
            </a:endParaRPr>
          </a:p>
        </p:txBody>
      </p:sp>
      <p:sp>
        <p:nvSpPr>
          <p:cNvPr id="211971" name="Rectangle 3"/>
          <p:cNvSpPr>
            <a:spLocks noGrp="1" noChangeArrowheads="1"/>
          </p:cNvSpPr>
          <p:nvPr>
            <p:ph idx="1"/>
          </p:nvPr>
        </p:nvSpPr>
        <p:spPr>
          <a:xfrm>
            <a:off x="0" y="620688"/>
            <a:ext cx="9036496"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400" b="1" kern="1200" dirty="0">
                <a:solidFill>
                  <a:srgbClr val="FFFFFF"/>
                </a:solidFill>
                <a:latin typeface="Times New Roman" panose="02020603050405020304" pitchFamily="18" charset="0"/>
                <a:cs typeface="B Mitra" panose="00000400000000000000" pitchFamily="2" charset="-78"/>
              </a:rPr>
              <a:t> </a:t>
            </a:r>
            <a:r>
              <a:rPr lang="fa-IR" sz="4400" b="1" kern="1200" dirty="0">
                <a:solidFill>
                  <a:srgbClr val="FFFF00"/>
                </a:solidFill>
                <a:latin typeface="Times New Roman" panose="02020603050405020304" pitchFamily="18" charset="0"/>
                <a:cs typeface="B Mitra" panose="00000400000000000000" pitchFamily="2" charset="-78"/>
              </a:rPr>
              <a:t>کل هزینه ثابت (</a:t>
            </a:r>
            <a:r>
              <a:rPr lang="en-US" sz="4400" b="1" kern="1200" dirty="0">
                <a:solidFill>
                  <a:srgbClr val="FFFF00"/>
                </a:solidFill>
                <a:latin typeface="Times New Roman" panose="02020603050405020304" pitchFamily="18" charset="0"/>
                <a:cs typeface="B Mitra" panose="00000400000000000000" pitchFamily="2" charset="-78"/>
              </a:rPr>
              <a:t>TFC</a:t>
            </a:r>
            <a:r>
              <a:rPr lang="fa-IR" sz="4400" b="1" kern="1200" dirty="0" smtClean="0">
                <a:solidFill>
                  <a:srgbClr val="FFFF00"/>
                </a:solidFill>
                <a:latin typeface="Times New Roman" panose="02020603050405020304" pitchFamily="18" charset="0"/>
                <a:cs typeface="B Mitra" panose="00000400000000000000" pitchFamily="2" charset="-78"/>
              </a:rPr>
              <a:t>): </a:t>
            </a:r>
          </a:p>
          <a:p>
            <a:pPr marL="0" indent="0" eaLnBrk="1" hangingPunct="1">
              <a:lnSpc>
                <a:spcPct val="150000"/>
              </a:lnSpc>
              <a:buNone/>
            </a:pPr>
            <a:r>
              <a:rPr lang="fa-IR" sz="4400" b="1" kern="1200" dirty="0" smtClean="0">
                <a:solidFill>
                  <a:srgbClr val="FFFFFF"/>
                </a:solidFill>
                <a:latin typeface="Times New Roman" panose="02020603050405020304" pitchFamily="18" charset="0"/>
                <a:cs typeface="B Mitra" panose="00000400000000000000" pitchFamily="2" charset="-78"/>
              </a:rPr>
              <a:t>هزینه </a:t>
            </a:r>
            <a:r>
              <a:rPr lang="fa-IR" sz="4400" b="1" kern="1200" dirty="0">
                <a:solidFill>
                  <a:srgbClr val="FFFFFF"/>
                </a:solidFill>
                <a:latin typeface="Times New Roman" panose="02020603050405020304" pitchFamily="18" charset="0"/>
                <a:cs typeface="B Mitra" panose="00000400000000000000" pitchFamily="2" charset="-78"/>
              </a:rPr>
              <a:t>ای که شرکت </a:t>
            </a:r>
            <a:r>
              <a:rPr lang="fa-IR" sz="4400" b="1" kern="1200" dirty="0">
                <a:solidFill>
                  <a:schemeClr val="bg2">
                    <a:lumMod val="40000"/>
                    <a:lumOff val="60000"/>
                  </a:schemeClr>
                </a:solidFill>
                <a:latin typeface="Times New Roman" panose="02020603050405020304" pitchFamily="18" charset="0"/>
                <a:cs typeface="B Mitra" panose="00000400000000000000" pitchFamily="2" charset="-78"/>
              </a:rPr>
              <a:t>در یک دوره مشخص </a:t>
            </a:r>
            <a:r>
              <a:rPr lang="fa-IR" sz="4400" b="1" kern="1200" dirty="0">
                <a:solidFill>
                  <a:srgbClr val="FFFFFF"/>
                </a:solidFill>
                <a:latin typeface="Times New Roman" panose="02020603050405020304" pitchFamily="18" charset="0"/>
                <a:cs typeface="B Mitra" panose="00000400000000000000" pitchFamily="2" charset="-78"/>
              </a:rPr>
              <a:t>از زمان برای </a:t>
            </a:r>
            <a:r>
              <a:rPr lang="fa-IR" sz="4400" b="1" kern="1200" dirty="0">
                <a:solidFill>
                  <a:schemeClr val="bg2">
                    <a:lumMod val="40000"/>
                    <a:lumOff val="60000"/>
                  </a:schemeClr>
                </a:solidFill>
                <a:latin typeface="Times New Roman" panose="02020603050405020304" pitchFamily="18" charset="0"/>
                <a:cs typeface="B Mitra" panose="00000400000000000000" pitchFamily="2" charset="-78"/>
              </a:rPr>
              <a:t>نهاده های ثابت </a:t>
            </a:r>
            <a:r>
              <a:rPr lang="fa-IR" sz="4400" b="1" kern="1200" dirty="0">
                <a:solidFill>
                  <a:srgbClr val="FFFFFF"/>
                </a:solidFill>
                <a:latin typeface="Times New Roman" panose="02020603050405020304" pitchFamily="18" charset="0"/>
                <a:cs typeface="B Mitra" panose="00000400000000000000" pitchFamily="2" charset="-78"/>
              </a:rPr>
              <a:t>متحمل می شود و </a:t>
            </a:r>
            <a:r>
              <a:rPr lang="fa-IR" sz="4400" b="1" kern="1200" dirty="0">
                <a:solidFill>
                  <a:schemeClr val="bg2">
                    <a:lumMod val="20000"/>
                    <a:lumOff val="80000"/>
                  </a:schemeClr>
                </a:solidFill>
                <a:latin typeface="Times New Roman" panose="02020603050405020304" pitchFamily="18" charset="0"/>
                <a:cs typeface="B Mitra" panose="00000400000000000000" pitchFamily="2" charset="-78"/>
              </a:rPr>
              <a:t>ربطی به سطح تولید ندارد </a:t>
            </a:r>
            <a:r>
              <a:rPr lang="fa-IR" sz="4400" b="1" kern="1200" dirty="0">
                <a:solidFill>
                  <a:srgbClr val="FFFFFF"/>
                </a:solidFill>
                <a:latin typeface="Times New Roman" panose="02020603050405020304" pitchFamily="18" charset="0"/>
                <a:cs typeface="B Mitra" panose="00000400000000000000" pitchFamily="2" charset="-78"/>
              </a:rPr>
              <a:t>مانند اجاره ساختمان. به عبارت دیگر، تولید باشد یا نباشد، کم باشد یا زیاد باشد، این هزینه ها وجود دارند. </a:t>
            </a:r>
          </a:p>
          <a:p>
            <a:pPr marL="0" indent="0" eaLnBrk="1" hangingPunct="1">
              <a:lnSpc>
                <a:spcPct val="150000"/>
              </a:lnSpc>
              <a:buNone/>
            </a:pPr>
            <a:endParaRPr lang="en-US" sz="4400" b="1" kern="1200" dirty="0">
              <a:solidFill>
                <a:srgbClr val="FFFFFF"/>
              </a:solidFill>
              <a:latin typeface="Times New Roman" panose="02020603050405020304" pitchFamily="18" charset="0"/>
              <a:cs typeface="B Mitra" panose="00000400000000000000" pitchFamily="2" charset="-78"/>
            </a:endParaRPr>
          </a:p>
        </p:txBody>
      </p:sp>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9" name="Rectangle 3"/>
          <p:cNvSpPr>
            <a:spLocks noGrp="1" noChangeArrowheads="1"/>
          </p:cNvSpPr>
          <p:nvPr>
            <p:ph idx="1"/>
          </p:nvPr>
        </p:nvSpPr>
        <p:spPr>
          <a:xfrm>
            <a:off x="457200" y="439638"/>
            <a:ext cx="8229600" cy="5581650"/>
          </a:xfrm>
        </p:spPr>
        <p:txBody>
          <a:bodyPr/>
          <a:lstStyle/>
          <a:p>
            <a:pPr marL="0" indent="0" algn="just" eaLnBrk="1" hangingPunct="1">
              <a:lnSpc>
                <a:spcPct val="150000"/>
              </a:lnSpc>
              <a:buNone/>
              <a:defRPr/>
            </a:pPr>
            <a:r>
              <a:rPr lang="fa-IR" sz="4400" b="1" kern="1200" dirty="0">
                <a:solidFill>
                  <a:schemeClr val="tx2">
                    <a:lumMod val="75000"/>
                  </a:schemeClr>
                </a:solidFill>
                <a:latin typeface="Times New Roman" panose="02020603050405020304" pitchFamily="18" charset="0"/>
                <a:cs typeface="B Mitra" panose="00000400000000000000" pitchFamily="2" charset="-78"/>
              </a:rPr>
              <a:t>کل هزینه متغیر (</a:t>
            </a:r>
            <a:r>
              <a:rPr lang="en-US" sz="4400" b="1" kern="1200" dirty="0">
                <a:solidFill>
                  <a:schemeClr val="tx2">
                    <a:lumMod val="75000"/>
                  </a:schemeClr>
                </a:solidFill>
                <a:latin typeface="Times New Roman" panose="02020603050405020304" pitchFamily="18" charset="0"/>
                <a:cs typeface="B Mitra" panose="00000400000000000000" pitchFamily="2" charset="-78"/>
              </a:rPr>
              <a:t>TVC</a:t>
            </a:r>
            <a:r>
              <a:rPr lang="fa-IR" sz="4400" b="1" kern="1200" dirty="0" smtClean="0">
                <a:solidFill>
                  <a:schemeClr val="tx2">
                    <a:lumMod val="75000"/>
                  </a:schemeClr>
                </a:solidFill>
                <a:latin typeface="Times New Roman" panose="02020603050405020304" pitchFamily="18" charset="0"/>
                <a:cs typeface="B Mitra" panose="00000400000000000000" pitchFamily="2" charset="-78"/>
              </a:rPr>
              <a:t>): </a:t>
            </a:r>
          </a:p>
          <a:p>
            <a:pPr marL="0" indent="0" algn="just" eaLnBrk="1" hangingPunct="1">
              <a:lnSpc>
                <a:spcPct val="150000"/>
              </a:lnSpc>
              <a:buNone/>
              <a:defRPr/>
            </a:pPr>
            <a:r>
              <a:rPr lang="fa-IR" sz="4400" b="1" kern="1200" dirty="0">
                <a:solidFill>
                  <a:srgbClr val="FFFFFF"/>
                </a:solidFill>
                <a:latin typeface="Times New Roman" panose="02020603050405020304" pitchFamily="18" charset="0"/>
                <a:cs typeface="B Mitra" panose="00000400000000000000" pitchFamily="2" charset="-78"/>
              </a:rPr>
              <a:t>هزینه ای که شرکت در </a:t>
            </a:r>
            <a:r>
              <a:rPr lang="fa-IR" sz="4400" b="1" kern="1200" dirty="0">
                <a:solidFill>
                  <a:schemeClr val="bg2">
                    <a:lumMod val="60000"/>
                    <a:lumOff val="40000"/>
                  </a:schemeClr>
                </a:solidFill>
                <a:latin typeface="Times New Roman" panose="02020603050405020304" pitchFamily="18" charset="0"/>
                <a:cs typeface="B Mitra" panose="00000400000000000000" pitchFamily="2" charset="-78"/>
              </a:rPr>
              <a:t>یک دوره مشخص </a:t>
            </a:r>
            <a:r>
              <a:rPr lang="fa-IR" sz="4400" b="1" kern="1200" dirty="0">
                <a:solidFill>
                  <a:srgbClr val="FFFFFF"/>
                </a:solidFill>
                <a:latin typeface="Times New Roman" panose="02020603050405020304" pitchFamily="18" charset="0"/>
                <a:cs typeface="B Mitra" panose="00000400000000000000" pitchFamily="2" charset="-78"/>
              </a:rPr>
              <a:t>از زمان برای به کارگیری نهاده های </a:t>
            </a:r>
            <a:r>
              <a:rPr lang="fa-IR" sz="4400" b="1" kern="1200" dirty="0">
                <a:solidFill>
                  <a:schemeClr val="bg2">
                    <a:lumMod val="60000"/>
                    <a:lumOff val="40000"/>
                  </a:schemeClr>
                </a:solidFill>
                <a:latin typeface="Times New Roman" panose="02020603050405020304" pitchFamily="18" charset="0"/>
                <a:cs typeface="B Mitra" panose="00000400000000000000" pitchFamily="2" charset="-78"/>
              </a:rPr>
              <a:t>متغیر</a:t>
            </a:r>
            <a:r>
              <a:rPr lang="fa-IR" sz="4400" b="1" kern="1200" dirty="0">
                <a:solidFill>
                  <a:srgbClr val="FFFFFF"/>
                </a:solidFill>
                <a:latin typeface="Times New Roman" panose="02020603050405020304" pitchFamily="18" charset="0"/>
                <a:cs typeface="B Mitra" panose="00000400000000000000" pitchFamily="2" charset="-78"/>
              </a:rPr>
              <a:t> متحمل می شود و کاملا ً </a:t>
            </a:r>
            <a:r>
              <a:rPr lang="fa-IR" sz="4400" b="1" kern="1200" dirty="0">
                <a:solidFill>
                  <a:schemeClr val="bg2">
                    <a:lumMod val="20000"/>
                    <a:lumOff val="80000"/>
                  </a:schemeClr>
                </a:solidFill>
                <a:latin typeface="Times New Roman" panose="02020603050405020304" pitchFamily="18" charset="0"/>
                <a:cs typeface="B Mitra" panose="00000400000000000000" pitchFamily="2" charset="-78"/>
              </a:rPr>
              <a:t>در ارتباط با سطح تولید می </a:t>
            </a:r>
            <a:r>
              <a:rPr lang="fa-IR" sz="4400" b="1" kern="1200" dirty="0" smtClean="0">
                <a:solidFill>
                  <a:schemeClr val="bg2">
                    <a:lumMod val="20000"/>
                    <a:lumOff val="80000"/>
                  </a:schemeClr>
                </a:solidFill>
                <a:latin typeface="Times New Roman" panose="02020603050405020304" pitchFamily="18" charset="0"/>
                <a:cs typeface="B Mitra" panose="00000400000000000000" pitchFamily="2" charset="-78"/>
              </a:rPr>
              <a:t>باشد.</a:t>
            </a:r>
            <a:endParaRPr lang="en-US" sz="4400" b="1" kern="1200" dirty="0">
              <a:solidFill>
                <a:srgbClr val="FF0000"/>
              </a:solidFill>
              <a:latin typeface="Times New Roman" panose="02020603050405020304" pitchFamily="18" charset="0"/>
              <a:cs typeface="B Mitra" panose="00000400000000000000" pitchFamily="2" charset="-78"/>
            </a:endParaRPr>
          </a:p>
        </p:txBody>
      </p:sp>
    </p:spTree>
  </p:cSld>
  <p:clrMapOvr>
    <a:masterClrMapping/>
  </p:clrMapOvr>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9" name="Rectangle 3"/>
          <p:cNvSpPr>
            <a:spLocks noGrp="1" noChangeArrowheads="1"/>
          </p:cNvSpPr>
          <p:nvPr>
            <p:ph idx="1"/>
          </p:nvPr>
        </p:nvSpPr>
        <p:spPr>
          <a:xfrm>
            <a:off x="457200" y="-315416"/>
            <a:ext cx="8229600" cy="5581650"/>
          </a:xfrm>
        </p:spPr>
        <p:txBody>
          <a:bodyPr/>
          <a:lstStyle/>
          <a:p>
            <a:pPr marL="0" indent="0" algn="just" eaLnBrk="1" hangingPunct="1">
              <a:lnSpc>
                <a:spcPct val="150000"/>
              </a:lnSpc>
              <a:buNone/>
              <a:defRPr/>
            </a:pPr>
            <a:r>
              <a:rPr lang="fa-IR" sz="4400" b="1" kern="1200" dirty="0">
                <a:solidFill>
                  <a:schemeClr val="tx2">
                    <a:lumMod val="75000"/>
                  </a:schemeClr>
                </a:solidFill>
                <a:latin typeface="Times New Roman" panose="02020603050405020304" pitchFamily="18" charset="0"/>
                <a:cs typeface="B Mitra" panose="00000400000000000000" pitchFamily="2" charset="-78"/>
              </a:rPr>
              <a:t>کل هزینه متغیر (</a:t>
            </a:r>
            <a:r>
              <a:rPr lang="en-US" sz="4400" b="1" kern="1200" dirty="0">
                <a:solidFill>
                  <a:schemeClr val="tx2">
                    <a:lumMod val="75000"/>
                  </a:schemeClr>
                </a:solidFill>
                <a:latin typeface="Times New Roman" panose="02020603050405020304" pitchFamily="18" charset="0"/>
                <a:cs typeface="B Mitra" panose="00000400000000000000" pitchFamily="2" charset="-78"/>
              </a:rPr>
              <a:t>TVC</a:t>
            </a:r>
            <a:r>
              <a:rPr lang="fa-IR" sz="4400" b="1" kern="1200" dirty="0" smtClean="0">
                <a:solidFill>
                  <a:schemeClr val="tx2">
                    <a:lumMod val="75000"/>
                  </a:schemeClr>
                </a:solidFill>
                <a:latin typeface="Times New Roman" panose="02020603050405020304" pitchFamily="18" charset="0"/>
                <a:cs typeface="B Mitra" panose="00000400000000000000" pitchFamily="2" charset="-78"/>
              </a:rPr>
              <a:t>): </a:t>
            </a:r>
          </a:p>
          <a:p>
            <a:pPr marL="0" indent="0" algn="just" eaLnBrk="1" hangingPunct="1">
              <a:lnSpc>
                <a:spcPct val="150000"/>
              </a:lnSpc>
              <a:buNone/>
              <a:defRPr/>
            </a:pPr>
            <a:r>
              <a:rPr lang="fa-IR" sz="4400" b="1" kern="1200" dirty="0" smtClean="0">
                <a:solidFill>
                  <a:srgbClr val="FFFFFF"/>
                </a:solidFill>
                <a:latin typeface="Times New Roman" panose="02020603050405020304" pitchFamily="18" charset="0"/>
                <a:cs typeface="B Mitra" panose="00000400000000000000" pitchFamily="2" charset="-78"/>
              </a:rPr>
              <a:t>مانند </a:t>
            </a:r>
            <a:r>
              <a:rPr lang="fa-IR" sz="4400" b="1" kern="1200" dirty="0">
                <a:solidFill>
                  <a:srgbClr val="FFFFFF"/>
                </a:solidFill>
                <a:latin typeface="Times New Roman" panose="02020603050405020304" pitchFamily="18" charset="0"/>
                <a:cs typeface="B Mitra" panose="00000400000000000000" pitchFamily="2" charset="-78"/>
              </a:rPr>
              <a:t>هزینه مواد </a:t>
            </a:r>
            <a:r>
              <a:rPr lang="fa-IR" sz="4400" b="1" kern="1200" dirty="0" smtClean="0">
                <a:solidFill>
                  <a:srgbClr val="FFFFFF"/>
                </a:solidFill>
                <a:latin typeface="Times New Roman" panose="02020603050405020304" pitchFamily="18" charset="0"/>
                <a:cs typeface="B Mitra" panose="00000400000000000000" pitchFamily="2" charset="-78"/>
              </a:rPr>
              <a:t>خام و اولیه</a:t>
            </a:r>
            <a:r>
              <a:rPr lang="fa-IR" sz="4400" b="1" kern="1200" dirty="0">
                <a:solidFill>
                  <a:srgbClr val="FFFFFF"/>
                </a:solidFill>
                <a:latin typeface="Times New Roman" panose="02020603050405020304" pitchFamily="18" charset="0"/>
                <a:cs typeface="B Mitra" panose="00000400000000000000" pitchFamily="2" charset="-78"/>
              </a:rPr>
              <a:t>. به عبارت دیگر، اگر تولید نباشد، این هزینه هم وجود نخواهد داشت و با افزایش تولید، افزایش خواهد یافت.  </a:t>
            </a:r>
            <a:endParaRPr lang="fa-IR" sz="4400" b="1" kern="1200" dirty="0" smtClean="0">
              <a:solidFill>
                <a:srgbClr val="FFFFFF"/>
              </a:solidFill>
              <a:latin typeface="Times New Roman" panose="02020603050405020304" pitchFamily="18" charset="0"/>
              <a:cs typeface="B Mitra" panose="00000400000000000000" pitchFamily="2" charset="-78"/>
            </a:endParaRPr>
          </a:p>
          <a:p>
            <a:pPr marL="0" indent="0" algn="just" eaLnBrk="1" hangingPunct="1">
              <a:lnSpc>
                <a:spcPct val="150000"/>
              </a:lnSpc>
              <a:buNone/>
              <a:defRPr/>
            </a:pPr>
            <a:r>
              <a:rPr lang="fa-IR" sz="3600" b="1" kern="1200" dirty="0" smtClean="0">
                <a:solidFill>
                  <a:srgbClr val="FFFFFF"/>
                </a:solidFill>
                <a:latin typeface="Times New Roman" panose="02020603050405020304" pitchFamily="18" charset="0"/>
                <a:cs typeface="B Mitra" panose="00000400000000000000" pitchFamily="2" charset="-78"/>
              </a:rPr>
              <a:t>کل </a:t>
            </a:r>
            <a:r>
              <a:rPr lang="fa-IR" sz="3600" b="1" kern="1200" dirty="0">
                <a:solidFill>
                  <a:srgbClr val="FFFFFF"/>
                </a:solidFill>
                <a:latin typeface="Times New Roman" panose="02020603050405020304" pitchFamily="18" charset="0"/>
                <a:cs typeface="B Mitra" panose="00000400000000000000" pitchFamily="2" charset="-78"/>
              </a:rPr>
              <a:t>هزینه متغیر + کل هزینه ثابت =  کل هزینه تولید</a:t>
            </a:r>
            <a:endParaRPr lang="en-US" sz="3600" b="1" kern="1200" dirty="0">
              <a:solidFill>
                <a:srgbClr val="FFFFFF"/>
              </a:solidFill>
              <a:latin typeface="Times New Roman" panose="02020603050405020304" pitchFamily="18" charset="0"/>
              <a:cs typeface="B Mitra" panose="00000400000000000000" pitchFamily="2" charset="-78"/>
            </a:endParaRPr>
          </a:p>
          <a:p>
            <a:pPr marL="0" indent="0" algn="just" eaLnBrk="1" hangingPunct="1">
              <a:lnSpc>
                <a:spcPct val="150000"/>
              </a:lnSpc>
              <a:buNone/>
              <a:defRPr/>
            </a:pPr>
            <a:r>
              <a:rPr lang="fa-IR" dirty="0" smtClean="0">
                <a:solidFill>
                  <a:srgbClr val="FFFF00"/>
                </a:solidFill>
              </a:rPr>
              <a:t>                           </a:t>
            </a:r>
            <a:r>
              <a:rPr lang="en-US" sz="4400" b="1" kern="1200" dirty="0">
                <a:solidFill>
                  <a:srgbClr val="FF0000"/>
                </a:solidFill>
                <a:latin typeface="Times New Roman" panose="02020603050405020304" pitchFamily="18" charset="0"/>
                <a:cs typeface="B Mitra" panose="00000400000000000000" pitchFamily="2" charset="-78"/>
              </a:rPr>
              <a:t>TC = TFC + TVC</a:t>
            </a:r>
          </a:p>
        </p:txBody>
      </p:sp>
    </p:spTree>
    <p:extLst>
      <p:ext uri="{BB962C8B-B14F-4D97-AF65-F5344CB8AC3E}">
        <p14:creationId xmlns:p14="http://schemas.microsoft.com/office/powerpoint/2010/main" val="744553547"/>
      </p:ext>
    </p:extLst>
  </p:cSld>
  <p:clrMapOvr>
    <a:masterClrMapping/>
  </p:clrMapOvr>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72" y="1"/>
            <a:ext cx="8100392" cy="410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13" y="4151709"/>
            <a:ext cx="875347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373" y="4209256"/>
            <a:ext cx="68484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fill="hold"/>
                                        <p:tgtEl>
                                          <p:spTgt spid="1027"/>
                                        </p:tgtEl>
                                        <p:attrNameLst>
                                          <p:attrName>ppt_x</p:attrName>
                                        </p:attrNameLst>
                                      </p:cBhvr>
                                      <p:tavLst>
                                        <p:tav tm="0">
                                          <p:val>
                                            <p:strVal val="#ppt_x"/>
                                          </p:val>
                                        </p:tav>
                                        <p:tav tm="100000">
                                          <p:val>
                                            <p:strVal val="#ppt_x"/>
                                          </p:val>
                                        </p:tav>
                                      </p:tavLst>
                                    </p:anim>
                                    <p:anim calcmode="lin" valueType="num">
                                      <p:cBhvr additive="base">
                                        <p:cTn id="1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99392"/>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قانون بازده </a:t>
            </a:r>
            <a:r>
              <a:rPr lang="fa-IR" sz="4800" b="1" dirty="0" smtClean="0">
                <a:solidFill>
                  <a:srgbClr val="FF0000"/>
                </a:solidFill>
                <a:latin typeface="+mn-lt"/>
                <a:ea typeface="+mn-ea"/>
                <a:cs typeface="B Nazanin" pitchFamily="2" charset="-78"/>
              </a:rPr>
              <a:t>نزولی:</a:t>
            </a:r>
            <a:endParaRPr lang="en-US" sz="4800" b="1" dirty="0">
              <a:solidFill>
                <a:srgbClr val="FF0000"/>
              </a:solidFill>
              <a:latin typeface="+mn-lt"/>
              <a:ea typeface="+mn-ea"/>
              <a:cs typeface="B Nazanin" pitchFamily="2" charset="-78"/>
            </a:endParaRPr>
          </a:p>
        </p:txBody>
      </p:sp>
      <p:sp>
        <p:nvSpPr>
          <p:cNvPr id="210947" name="Rectangle 3"/>
          <p:cNvSpPr>
            <a:spLocks noGrp="1" noChangeArrowheads="1"/>
          </p:cNvSpPr>
          <p:nvPr>
            <p:ph idx="1"/>
          </p:nvPr>
        </p:nvSpPr>
        <p:spPr>
          <a:xfrm>
            <a:off x="35496" y="1196752"/>
            <a:ext cx="8877672"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800" b="1" kern="1200" dirty="0">
                <a:solidFill>
                  <a:srgbClr val="FFFFFF"/>
                </a:solidFill>
                <a:latin typeface="Times New Roman" panose="02020603050405020304" pitchFamily="18" charset="0"/>
                <a:cs typeface="B Mitra" panose="00000400000000000000" pitchFamily="2" charset="-78"/>
              </a:rPr>
              <a:t>با افزوده شدن مقدار یک </a:t>
            </a:r>
            <a:r>
              <a:rPr lang="fa-IR" sz="4800" b="1" kern="1200" dirty="0">
                <a:solidFill>
                  <a:schemeClr val="bg2">
                    <a:lumMod val="20000"/>
                    <a:lumOff val="80000"/>
                  </a:schemeClr>
                </a:solidFill>
                <a:latin typeface="Times New Roman" panose="02020603050405020304" pitchFamily="18" charset="0"/>
                <a:cs typeface="B Mitra" panose="00000400000000000000" pitchFamily="2" charset="-78"/>
              </a:rPr>
              <a:t>نهاده متغیر </a:t>
            </a:r>
            <a:r>
              <a:rPr lang="fa-IR" sz="4800" b="1" kern="1200" dirty="0">
                <a:solidFill>
                  <a:srgbClr val="FFFFFF"/>
                </a:solidFill>
                <a:latin typeface="Times New Roman" panose="02020603050405020304" pitchFamily="18" charset="0"/>
                <a:cs typeface="B Mitra" panose="00000400000000000000" pitchFamily="2" charset="-78"/>
              </a:rPr>
              <a:t>به یک یا چند </a:t>
            </a:r>
            <a:r>
              <a:rPr lang="fa-IR" sz="4800" b="1" kern="1200" dirty="0">
                <a:solidFill>
                  <a:schemeClr val="bg2">
                    <a:lumMod val="20000"/>
                    <a:lumOff val="80000"/>
                  </a:schemeClr>
                </a:solidFill>
                <a:latin typeface="Times New Roman" panose="02020603050405020304" pitchFamily="18" charset="0"/>
                <a:cs typeface="B Mitra" panose="00000400000000000000" pitchFamily="2" charset="-78"/>
              </a:rPr>
              <a:t>نهاده ثابت</a:t>
            </a:r>
            <a:r>
              <a:rPr lang="fa-IR" sz="4800" b="1" kern="1200" dirty="0">
                <a:solidFill>
                  <a:srgbClr val="FFFFFF"/>
                </a:solidFill>
                <a:latin typeface="Times New Roman" panose="02020603050405020304" pitchFamily="18" charset="0"/>
                <a:cs typeface="B Mitra" panose="00000400000000000000" pitchFamily="2" charset="-78"/>
              </a:rPr>
              <a:t>، بعد از رسیدن به نقطه ای (یا سطحی از تولید)، به تدریج از میزان </a:t>
            </a:r>
            <a:r>
              <a:rPr lang="fa-IR" sz="4800" b="1" kern="1200" dirty="0">
                <a:solidFill>
                  <a:schemeClr val="bg2">
                    <a:lumMod val="20000"/>
                    <a:lumOff val="80000"/>
                  </a:schemeClr>
                </a:solidFill>
                <a:latin typeface="Times New Roman" panose="02020603050405020304" pitchFamily="18" charset="0"/>
                <a:cs typeface="B Mitra" panose="00000400000000000000" pitchFamily="2" charset="-78"/>
              </a:rPr>
              <a:t>تولید نهایی </a:t>
            </a:r>
            <a:r>
              <a:rPr lang="fa-IR" sz="4800" b="1" kern="1200" dirty="0">
                <a:solidFill>
                  <a:srgbClr val="FFFFFF"/>
                </a:solidFill>
                <a:latin typeface="Times New Roman" panose="02020603050405020304" pitchFamily="18" charset="0"/>
                <a:cs typeface="B Mitra" panose="00000400000000000000" pitchFamily="2" charset="-78"/>
              </a:rPr>
              <a:t>آن نهاده متغیر </a:t>
            </a:r>
            <a:r>
              <a:rPr lang="fa-IR" sz="4800" b="1" kern="1200" dirty="0">
                <a:solidFill>
                  <a:srgbClr val="FFFF00"/>
                </a:solidFill>
                <a:latin typeface="Times New Roman" panose="02020603050405020304" pitchFamily="18" charset="0"/>
                <a:cs typeface="B Mitra" panose="00000400000000000000" pitchFamily="2" charset="-78"/>
              </a:rPr>
              <a:t>کاسته</a:t>
            </a:r>
            <a:r>
              <a:rPr lang="fa-IR" sz="4800" b="1" kern="1200" dirty="0">
                <a:solidFill>
                  <a:srgbClr val="FFFFFF"/>
                </a:solidFill>
                <a:latin typeface="Times New Roman" panose="02020603050405020304" pitchFamily="18" charset="0"/>
                <a:cs typeface="B Mitra" panose="00000400000000000000" pitchFamily="2" charset="-78"/>
              </a:rPr>
              <a:t> می شود. </a:t>
            </a:r>
            <a:endParaRPr lang="en-US" sz="4800" b="1" kern="1200" dirty="0">
              <a:solidFill>
                <a:srgbClr val="FFFFFF"/>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21606832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ChangeArrowheads="1"/>
          </p:cNvSpPr>
          <p:nvPr>
            <p:ph idx="1"/>
          </p:nvPr>
        </p:nvSpPr>
        <p:spPr>
          <a:xfrm>
            <a:off x="457200" y="404813"/>
            <a:ext cx="8229600" cy="5976937"/>
          </a:xfrm>
        </p:spPr>
        <p:txBody>
          <a:bodyPr/>
          <a:lstStyle/>
          <a:p>
            <a:pPr eaLnBrk="1" hangingPunct="1">
              <a:defRPr/>
            </a:pPr>
            <a:r>
              <a:rPr lang="fa-IR" sz="4400" b="1" dirty="0" smtClean="0">
                <a:solidFill>
                  <a:srgbClr val="FF0000"/>
                </a:solidFill>
                <a:cs typeface="B Nazanin" pitchFamily="2" charset="-78"/>
              </a:rPr>
              <a:t>نظریه و مدل:</a:t>
            </a:r>
          </a:p>
          <a:p>
            <a:pPr algn="ctr" eaLnBrk="1" hangingPunct="1">
              <a:buFont typeface="Wingdings" pitchFamily="2" charset="2"/>
              <a:buNone/>
              <a:defRPr/>
            </a:pPr>
            <a:r>
              <a:rPr lang="en-US" sz="4400" b="1" dirty="0" smtClean="0">
                <a:solidFill>
                  <a:srgbClr val="FF0000"/>
                </a:solidFill>
                <a:latin typeface="Times New Roman" panose="02020603050405020304" pitchFamily="18" charset="0"/>
                <a:cs typeface="Times New Roman" panose="02020603050405020304" pitchFamily="18" charset="0"/>
              </a:rPr>
              <a:t>(Theory and Model)</a:t>
            </a:r>
            <a:r>
              <a:rPr lang="fa-IR" sz="4400" b="1" dirty="0" smtClean="0">
                <a:solidFill>
                  <a:srgbClr val="FF0000"/>
                </a:solidFill>
                <a:latin typeface="Times New Roman" panose="02020603050405020304" pitchFamily="18" charset="0"/>
                <a:cs typeface="Times New Roman" panose="02020603050405020304" pitchFamily="18" charset="0"/>
              </a:rPr>
              <a:t> </a:t>
            </a:r>
          </a:p>
          <a:p>
            <a:pPr eaLnBrk="1" hangingPunct="1">
              <a:buFont typeface="Wingdings" pitchFamily="2" charset="2"/>
              <a:buNone/>
              <a:defRPr/>
            </a:pPr>
            <a:r>
              <a:rPr lang="fa-IR" sz="4400" b="1" smtClean="0">
                <a:solidFill>
                  <a:srgbClr val="FFFF00"/>
                </a:solidFill>
                <a:cs typeface="B Nazanin" pitchFamily="2" charset="-78"/>
              </a:rPr>
              <a:t>نظریه،</a:t>
            </a:r>
            <a:r>
              <a:rPr lang="fa-IR" sz="4400" b="1" smtClean="0">
                <a:cs typeface="B Nazanin" pitchFamily="2" charset="-78"/>
              </a:rPr>
              <a:t> </a:t>
            </a:r>
            <a:r>
              <a:rPr lang="fa-IR" sz="4400" b="1" dirty="0" smtClean="0">
                <a:solidFill>
                  <a:srgbClr val="FFCCFF"/>
                </a:solidFill>
                <a:cs typeface="B Nazanin" pitchFamily="2" charset="-78"/>
              </a:rPr>
              <a:t>بیان رابطه </a:t>
            </a:r>
            <a:r>
              <a:rPr lang="fa-IR" sz="4400" b="1" smtClean="0">
                <a:cs typeface="B Nazanin" pitchFamily="2" charset="-78"/>
              </a:rPr>
              <a:t>بین دومتغیراست. </a:t>
            </a:r>
          </a:p>
          <a:p>
            <a:pPr eaLnBrk="1" hangingPunct="1">
              <a:buFont typeface="Wingdings" pitchFamily="2" charset="2"/>
              <a:buNone/>
              <a:defRPr/>
            </a:pPr>
            <a:r>
              <a:rPr lang="fa-IR" sz="4400" b="1" smtClean="0">
                <a:cs typeface="B Nazanin" pitchFamily="2" charset="-78"/>
              </a:rPr>
              <a:t>مانند: </a:t>
            </a:r>
            <a:r>
              <a:rPr lang="fa-IR" sz="4400" b="1" dirty="0" smtClean="0">
                <a:cs typeface="B Nazanin" pitchFamily="2" charset="-78"/>
              </a:rPr>
              <a:t>مصرف تابعی از درآمد است.</a:t>
            </a:r>
          </a:p>
          <a:p>
            <a:pPr eaLnBrk="1" hangingPunct="1">
              <a:buFont typeface="Wingdings" pitchFamily="2" charset="2"/>
              <a:buNone/>
              <a:defRPr/>
            </a:pPr>
            <a:r>
              <a:rPr lang="fa-IR" sz="4400" b="1" smtClean="0">
                <a:cs typeface="B Nazanin" pitchFamily="2" charset="-78"/>
              </a:rPr>
              <a:t> </a:t>
            </a:r>
            <a:r>
              <a:rPr lang="fa-IR" sz="4400" b="1" smtClean="0">
                <a:solidFill>
                  <a:srgbClr val="FFFF00"/>
                </a:solidFill>
                <a:cs typeface="B Nazanin" pitchFamily="2" charset="-78"/>
              </a:rPr>
              <a:t>مدل،</a:t>
            </a:r>
            <a:r>
              <a:rPr lang="fa-IR" sz="4400" b="1" smtClean="0">
                <a:cs typeface="B Nazanin" pitchFamily="2" charset="-78"/>
              </a:rPr>
              <a:t> </a:t>
            </a:r>
            <a:r>
              <a:rPr lang="fa-IR" sz="4400" b="1" dirty="0" smtClean="0">
                <a:solidFill>
                  <a:srgbClr val="FFCCFF"/>
                </a:solidFill>
                <a:cs typeface="B Nazanin" pitchFamily="2" charset="-78"/>
              </a:rPr>
              <a:t>بیان ریاضی </a:t>
            </a:r>
            <a:r>
              <a:rPr lang="fa-IR" sz="4400" b="1" dirty="0" smtClean="0">
                <a:cs typeface="B Nazanin" pitchFamily="2" charset="-78"/>
              </a:rPr>
              <a:t>رابطه بین </a:t>
            </a:r>
            <a:r>
              <a:rPr lang="fa-IR" sz="4400" b="1" smtClean="0">
                <a:cs typeface="B Nazanin" pitchFamily="2" charset="-78"/>
              </a:rPr>
              <a:t>دو متغیراست. مانند: </a:t>
            </a:r>
            <a:r>
              <a:rPr lang="fa-IR" sz="4400" b="1" dirty="0" smtClean="0">
                <a:cs typeface="B Nazanin" pitchFamily="2" charset="-78"/>
              </a:rPr>
              <a:t>مدل زیر که در آن </a:t>
            </a:r>
            <a:r>
              <a:rPr lang="en-US" sz="4400" b="1" dirty="0" smtClean="0">
                <a:solidFill>
                  <a:srgbClr val="FFFF00"/>
                </a:solidFill>
                <a:latin typeface="Times New Roman" panose="02020603050405020304" pitchFamily="18" charset="0"/>
                <a:cs typeface="Times New Roman" panose="02020603050405020304" pitchFamily="18" charset="0"/>
              </a:rPr>
              <a:t>C</a:t>
            </a:r>
            <a:r>
              <a:rPr lang="fa-IR" sz="4400" b="1" dirty="0" smtClean="0">
                <a:cs typeface="B Nazanin" pitchFamily="2" charset="-78"/>
              </a:rPr>
              <a:t> معرف مصرف و </a:t>
            </a:r>
            <a:r>
              <a:rPr lang="en-US" sz="4400" b="1" dirty="0" smtClean="0">
                <a:solidFill>
                  <a:srgbClr val="FFFF00"/>
                </a:solidFill>
                <a:latin typeface="Times New Roman" panose="02020603050405020304" pitchFamily="18" charset="0"/>
                <a:cs typeface="Times New Roman" panose="02020603050405020304" pitchFamily="18" charset="0"/>
              </a:rPr>
              <a:t>y</a:t>
            </a:r>
            <a:r>
              <a:rPr lang="fa-IR" sz="4400" b="1" dirty="0" smtClean="0">
                <a:cs typeface="B Nazanin" pitchFamily="2" charset="-78"/>
              </a:rPr>
              <a:t> معرف درآمد است.</a:t>
            </a:r>
          </a:p>
          <a:p>
            <a:pPr eaLnBrk="1" hangingPunct="1">
              <a:buFont typeface="Wingdings" pitchFamily="2" charset="2"/>
              <a:buNone/>
              <a:defRPr/>
            </a:pPr>
            <a:r>
              <a:rPr lang="fa-IR" sz="4400" b="1" dirty="0" smtClean="0">
                <a:cs typeface="B Nazanin" pitchFamily="2" charset="-78"/>
              </a:rPr>
              <a:t>                        	</a:t>
            </a:r>
            <a:r>
              <a:rPr lang="en-US" sz="4400" b="1" dirty="0" smtClean="0">
                <a:solidFill>
                  <a:srgbClr val="FF0000"/>
                </a:solidFill>
                <a:latin typeface="Times New Roman" panose="02020603050405020304" pitchFamily="18" charset="0"/>
                <a:cs typeface="Times New Roman" panose="02020603050405020304" pitchFamily="18" charset="0"/>
              </a:rPr>
              <a:t>C=</a:t>
            </a:r>
            <a:r>
              <a:rPr lang="en-US" sz="4400" b="1" dirty="0" err="1" smtClean="0">
                <a:solidFill>
                  <a:srgbClr val="FF0000"/>
                </a:solidFill>
                <a:latin typeface="Times New Roman" panose="02020603050405020304" pitchFamily="18" charset="0"/>
                <a:cs typeface="Times New Roman" panose="02020603050405020304" pitchFamily="18" charset="0"/>
              </a:rPr>
              <a:t>a+by</a:t>
            </a:r>
            <a:endParaRPr lang="en-US" sz="4400" b="1" dirty="0" smtClean="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p:txBody>
          <a:bodyPr/>
          <a:lstStyle/>
          <a:p>
            <a:pPr algn="just" eaLnBrk="1" hangingPunct="1">
              <a:defRPr/>
            </a:pPr>
            <a:endParaRPr lang="en-US" smtClean="0"/>
          </a:p>
        </p:txBody>
      </p:sp>
      <p:sp>
        <p:nvSpPr>
          <p:cNvPr id="297987" name="Rectangle 3"/>
          <p:cNvSpPr>
            <a:spLocks noGrp="1" noChangeArrowheads="1"/>
          </p:cNvSpPr>
          <p:nvPr>
            <p:ph idx="1"/>
          </p:nvPr>
        </p:nvSpPr>
        <p:spPr/>
        <p:txBody>
          <a:bodyPr/>
          <a:lstStyle/>
          <a:p>
            <a:pPr eaLnBrk="1" hangingPunct="1">
              <a:defRPr/>
            </a:pPr>
            <a:endParaRPr lang="en-US" smtClean="0"/>
          </a:p>
        </p:txBody>
      </p:sp>
      <p:pic>
        <p:nvPicPr>
          <p:cNvPr id="249860" name="Picture 4" descr="a139"/>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p:blipFill>
        <p:spPr bwMode="auto">
          <a:xfrm>
            <a:off x="251520" y="0"/>
            <a:ext cx="8752080" cy="6858000"/>
          </a:xfrm>
          <a:prstGeom prst="rect">
            <a:avLst/>
          </a:prstGeom>
          <a:noFill/>
          <a:ln w="9525">
            <a:noFill/>
            <a:miter lim="800000"/>
            <a:headEnd/>
            <a:tailEnd/>
          </a:ln>
        </p:spPr>
      </p:pic>
      <p:grpSp>
        <p:nvGrpSpPr>
          <p:cNvPr id="3" name="Group 2"/>
          <p:cNvGrpSpPr/>
          <p:nvPr/>
        </p:nvGrpSpPr>
        <p:grpSpPr>
          <a:xfrm>
            <a:off x="3347864" y="2204864"/>
            <a:ext cx="1279696" cy="3600400"/>
            <a:chOff x="3347864" y="2204864"/>
            <a:chExt cx="1279696" cy="3600400"/>
          </a:xfrm>
        </p:grpSpPr>
        <p:sp>
          <p:nvSpPr>
            <p:cNvPr id="2" name="Left Brace 1"/>
            <p:cNvSpPr/>
            <p:nvPr/>
          </p:nvSpPr>
          <p:spPr bwMode="auto">
            <a:xfrm>
              <a:off x="3347864" y="2204864"/>
              <a:ext cx="1279696" cy="648072"/>
            </a:xfrm>
            <a:prstGeom prst="leftBrace">
              <a:avLst>
                <a:gd name="adj1" fmla="val 8333"/>
                <a:gd name="adj2" fmla="val 47061"/>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sp>
          <p:nvSpPr>
            <p:cNvPr id="7" name="Left Brace 6"/>
            <p:cNvSpPr/>
            <p:nvPr/>
          </p:nvSpPr>
          <p:spPr bwMode="auto">
            <a:xfrm>
              <a:off x="3347864" y="2948186"/>
              <a:ext cx="1279696" cy="648072"/>
            </a:xfrm>
            <a:prstGeom prst="leftBrac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sp>
          <p:nvSpPr>
            <p:cNvPr id="8" name="Left Brace 7"/>
            <p:cNvSpPr/>
            <p:nvPr/>
          </p:nvSpPr>
          <p:spPr bwMode="auto">
            <a:xfrm>
              <a:off x="3347864" y="3691508"/>
              <a:ext cx="1279696" cy="648072"/>
            </a:xfrm>
            <a:prstGeom prst="leftBrac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sp>
          <p:nvSpPr>
            <p:cNvPr id="9" name="Left Brace 8"/>
            <p:cNvSpPr/>
            <p:nvPr/>
          </p:nvSpPr>
          <p:spPr bwMode="auto">
            <a:xfrm>
              <a:off x="3347864" y="4437112"/>
              <a:ext cx="1279696" cy="648072"/>
            </a:xfrm>
            <a:prstGeom prst="leftBrac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sp>
          <p:nvSpPr>
            <p:cNvPr id="10" name="Left Brace 9"/>
            <p:cNvSpPr/>
            <p:nvPr/>
          </p:nvSpPr>
          <p:spPr bwMode="auto">
            <a:xfrm>
              <a:off x="3347864" y="5157192"/>
              <a:ext cx="1279696" cy="648072"/>
            </a:xfrm>
            <a:prstGeom prst="leftBrace">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grpSp>
    </p:spTree>
    <p:extLst>
      <p:ext uri="{BB962C8B-B14F-4D97-AF65-F5344CB8AC3E}">
        <p14:creationId xmlns:p14="http://schemas.microsoft.com/office/powerpoint/2010/main" val="3469005928"/>
      </p:ext>
    </p:extLst>
  </p:cSld>
  <p:clrMapOvr>
    <a:masterClrMapping/>
  </p:clrMapOvr>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99392"/>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قانون بازده </a:t>
            </a:r>
            <a:r>
              <a:rPr lang="fa-IR" sz="4800" b="1" dirty="0" smtClean="0">
                <a:solidFill>
                  <a:srgbClr val="FF0000"/>
                </a:solidFill>
                <a:latin typeface="+mn-lt"/>
                <a:ea typeface="+mn-ea"/>
                <a:cs typeface="B Nazanin" pitchFamily="2" charset="-78"/>
              </a:rPr>
              <a:t>نزولی:</a:t>
            </a:r>
            <a:endParaRPr lang="en-US" sz="4800" b="1" dirty="0">
              <a:solidFill>
                <a:srgbClr val="FF0000"/>
              </a:solidFill>
              <a:latin typeface="+mn-lt"/>
              <a:ea typeface="+mn-ea"/>
              <a:cs typeface="B Nazanin" pitchFamily="2" charset="-78"/>
            </a:endParaRPr>
          </a:p>
        </p:txBody>
      </p:sp>
      <p:sp>
        <p:nvSpPr>
          <p:cNvPr id="210947" name="Rectangle 3"/>
          <p:cNvSpPr>
            <a:spLocks noGrp="1" noChangeArrowheads="1"/>
          </p:cNvSpPr>
          <p:nvPr>
            <p:ph idx="1"/>
          </p:nvPr>
        </p:nvSpPr>
        <p:spPr>
          <a:xfrm>
            <a:off x="179512" y="1490563"/>
            <a:ext cx="8877672"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800" b="1" kern="1200" dirty="0" smtClean="0">
                <a:solidFill>
                  <a:srgbClr val="FFFFFF"/>
                </a:solidFill>
                <a:latin typeface="Times New Roman" panose="02020603050405020304" pitchFamily="18" charset="0"/>
                <a:cs typeface="B Mitra" panose="00000400000000000000" pitchFamily="2" charset="-78"/>
              </a:rPr>
              <a:t>این </a:t>
            </a:r>
            <a:r>
              <a:rPr lang="fa-IR" sz="4800" b="1" kern="1200" dirty="0">
                <a:solidFill>
                  <a:srgbClr val="FFFFFF"/>
                </a:solidFill>
                <a:latin typeface="Times New Roman" panose="02020603050405020304" pitchFamily="18" charset="0"/>
                <a:cs typeface="B Mitra" panose="00000400000000000000" pitchFamily="2" charset="-78"/>
              </a:rPr>
              <a:t>قانون، یک قانون </a:t>
            </a:r>
            <a:r>
              <a:rPr lang="fa-IR" sz="4800" b="1" kern="1200" dirty="0">
                <a:solidFill>
                  <a:schemeClr val="bg2">
                    <a:lumMod val="40000"/>
                    <a:lumOff val="60000"/>
                  </a:schemeClr>
                </a:solidFill>
                <a:latin typeface="Times New Roman" panose="02020603050405020304" pitchFamily="18" charset="0"/>
                <a:cs typeface="B Mitra" panose="00000400000000000000" pitchFamily="2" charset="-78"/>
              </a:rPr>
              <a:t>کوتاه مدت </a:t>
            </a:r>
            <a:r>
              <a:rPr lang="fa-IR" sz="4800" b="1" kern="1200" dirty="0">
                <a:solidFill>
                  <a:srgbClr val="FFFFFF"/>
                </a:solidFill>
                <a:latin typeface="Times New Roman" panose="02020603050405020304" pitchFamily="18" charset="0"/>
                <a:cs typeface="B Mitra" panose="00000400000000000000" pitchFamily="2" charset="-78"/>
              </a:rPr>
              <a:t>است، زیرا در کوتاه مدت میتوان فرض نمود که </a:t>
            </a:r>
            <a:r>
              <a:rPr lang="fa-IR" sz="4800" b="1" kern="1200" dirty="0">
                <a:solidFill>
                  <a:schemeClr val="bg2">
                    <a:lumMod val="60000"/>
                    <a:lumOff val="40000"/>
                  </a:schemeClr>
                </a:solidFill>
                <a:latin typeface="Times New Roman" panose="02020603050405020304" pitchFamily="18" charset="0"/>
                <a:cs typeface="B Mitra" panose="00000400000000000000" pitchFamily="2" charset="-78"/>
              </a:rPr>
              <a:t>برخی</a:t>
            </a:r>
            <a:r>
              <a:rPr lang="fa-IR" sz="4800" b="1" kern="1200" dirty="0">
                <a:solidFill>
                  <a:schemeClr val="bg2">
                    <a:lumMod val="20000"/>
                    <a:lumOff val="80000"/>
                  </a:schemeClr>
                </a:solidFill>
                <a:latin typeface="Times New Roman" panose="02020603050405020304" pitchFamily="18" charset="0"/>
                <a:cs typeface="B Mitra" panose="00000400000000000000" pitchFamily="2" charset="-78"/>
              </a:rPr>
              <a:t> </a:t>
            </a:r>
            <a:r>
              <a:rPr lang="fa-IR" sz="4800" b="1" kern="1200" dirty="0" smtClean="0">
                <a:solidFill>
                  <a:schemeClr val="bg2">
                    <a:lumMod val="20000"/>
                    <a:lumOff val="80000"/>
                  </a:schemeClr>
                </a:solidFill>
                <a:latin typeface="Times New Roman" panose="02020603050405020304" pitchFamily="18" charset="0"/>
                <a:cs typeface="B Mitra" panose="00000400000000000000" pitchFamily="2" charset="-78"/>
              </a:rPr>
              <a:t>نهاده‌ها </a:t>
            </a:r>
            <a:r>
              <a:rPr lang="fa-IR" sz="4800" b="1" kern="1200" dirty="0">
                <a:solidFill>
                  <a:schemeClr val="bg2">
                    <a:lumMod val="20000"/>
                    <a:lumOff val="80000"/>
                  </a:schemeClr>
                </a:solidFill>
                <a:latin typeface="Times New Roman" panose="02020603050405020304" pitchFamily="18" charset="0"/>
                <a:cs typeface="B Mitra" panose="00000400000000000000" pitchFamily="2" charset="-78"/>
              </a:rPr>
              <a:t>ثابت هستند</a:t>
            </a:r>
            <a:r>
              <a:rPr lang="fa-IR" sz="4800" b="1" kern="1200" dirty="0">
                <a:solidFill>
                  <a:srgbClr val="FFFFFF"/>
                </a:solidFill>
                <a:latin typeface="Times New Roman" panose="02020603050405020304" pitchFamily="18" charset="0"/>
                <a:cs typeface="B Mitra" panose="00000400000000000000" pitchFamily="2" charset="-78"/>
              </a:rPr>
              <a:t>. </a:t>
            </a:r>
            <a:endParaRPr lang="en-US" sz="4800" b="1" kern="1200" dirty="0">
              <a:solidFill>
                <a:srgbClr val="FFFFFF"/>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3930440590"/>
      </p:ext>
    </p:extLst>
  </p:cSld>
  <p:clrMapOvr>
    <a:masterClrMapping/>
  </p:clrMapOvr>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99392"/>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قانون بازده </a:t>
            </a:r>
            <a:r>
              <a:rPr lang="fa-IR" sz="4800" b="1" dirty="0" smtClean="0">
                <a:solidFill>
                  <a:srgbClr val="FF0000"/>
                </a:solidFill>
                <a:latin typeface="+mn-lt"/>
                <a:ea typeface="+mn-ea"/>
                <a:cs typeface="B Nazanin" pitchFamily="2" charset="-78"/>
              </a:rPr>
              <a:t>نزولی:</a:t>
            </a:r>
            <a:endParaRPr lang="en-US" sz="4800" b="1" dirty="0">
              <a:solidFill>
                <a:srgbClr val="FF0000"/>
              </a:solidFill>
              <a:latin typeface="+mn-lt"/>
              <a:ea typeface="+mn-ea"/>
              <a:cs typeface="B Nazanin" pitchFamily="2" charset="-78"/>
            </a:endParaRPr>
          </a:p>
        </p:txBody>
      </p:sp>
      <p:sp>
        <p:nvSpPr>
          <p:cNvPr id="210947" name="Rectangle 3"/>
          <p:cNvSpPr>
            <a:spLocks noGrp="1" noChangeArrowheads="1"/>
          </p:cNvSpPr>
          <p:nvPr>
            <p:ph idx="1"/>
          </p:nvPr>
        </p:nvSpPr>
        <p:spPr>
          <a:xfrm>
            <a:off x="179512" y="836712"/>
            <a:ext cx="8877672"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800" b="1" kern="1200" dirty="0" smtClean="0">
                <a:solidFill>
                  <a:schemeClr val="tx2">
                    <a:lumMod val="75000"/>
                  </a:schemeClr>
                </a:solidFill>
                <a:latin typeface="Times New Roman" panose="02020603050405020304" pitchFamily="18" charset="0"/>
                <a:cs typeface="B Mitra" panose="00000400000000000000" pitchFamily="2" charset="-78"/>
              </a:rPr>
              <a:t>کوتاه مدت: </a:t>
            </a:r>
            <a:r>
              <a:rPr lang="fa-IR" sz="4800" b="1" kern="1200" dirty="0">
                <a:solidFill>
                  <a:srgbClr val="FFFFFF"/>
                </a:solidFill>
                <a:latin typeface="Times New Roman" panose="02020603050405020304" pitchFamily="18" charset="0"/>
                <a:cs typeface="B Mitra" panose="00000400000000000000" pitchFamily="2" charset="-78"/>
              </a:rPr>
              <a:t>به مدت زمانی که درآن حداقل یک عامل تولید </a:t>
            </a:r>
            <a:r>
              <a:rPr lang="fa-IR" sz="4800" b="1" kern="1200" dirty="0">
                <a:solidFill>
                  <a:schemeClr val="bg2">
                    <a:lumMod val="60000"/>
                    <a:lumOff val="40000"/>
                  </a:schemeClr>
                </a:solidFill>
                <a:latin typeface="Times New Roman" panose="02020603050405020304" pitchFamily="18" charset="0"/>
                <a:cs typeface="B Mitra" panose="00000400000000000000" pitchFamily="2" charset="-78"/>
              </a:rPr>
              <a:t>ثابت</a:t>
            </a:r>
            <a:r>
              <a:rPr lang="fa-IR" sz="4800" b="1" kern="1200" dirty="0">
                <a:solidFill>
                  <a:srgbClr val="FFFFFF"/>
                </a:solidFill>
                <a:latin typeface="Times New Roman" panose="02020603050405020304" pitchFamily="18" charset="0"/>
                <a:cs typeface="B Mitra" panose="00000400000000000000" pitchFamily="2" charset="-78"/>
              </a:rPr>
              <a:t> باشد، کوتاه مدت گفته </a:t>
            </a:r>
            <a:r>
              <a:rPr lang="fa-IR" sz="4800" b="1" kern="1200" dirty="0" smtClean="0">
                <a:solidFill>
                  <a:srgbClr val="FFFFFF"/>
                </a:solidFill>
                <a:latin typeface="Times New Roman" panose="02020603050405020304" pitchFamily="18" charset="0"/>
                <a:cs typeface="B Mitra" panose="00000400000000000000" pitchFamily="2" charset="-78"/>
              </a:rPr>
              <a:t>می‌شود</a:t>
            </a:r>
            <a:r>
              <a:rPr lang="fa-IR" sz="4800" b="1" kern="1200" dirty="0">
                <a:solidFill>
                  <a:srgbClr val="FFFFFF"/>
                </a:solidFill>
                <a:latin typeface="Times New Roman" panose="02020603050405020304" pitchFamily="18" charset="0"/>
                <a:cs typeface="B Mitra" panose="00000400000000000000" pitchFamily="2" charset="-78"/>
              </a:rPr>
              <a:t>.</a:t>
            </a:r>
          </a:p>
          <a:p>
            <a:pPr marL="0" indent="0" eaLnBrk="1" hangingPunct="1">
              <a:lnSpc>
                <a:spcPct val="150000"/>
              </a:lnSpc>
              <a:buNone/>
            </a:pPr>
            <a:r>
              <a:rPr lang="fa-IR" sz="4800" b="1" kern="1200" dirty="0">
                <a:solidFill>
                  <a:schemeClr val="tx2">
                    <a:lumMod val="75000"/>
                  </a:schemeClr>
                </a:solidFill>
                <a:latin typeface="Times New Roman" panose="02020603050405020304" pitchFamily="18" charset="0"/>
                <a:cs typeface="B Mitra" panose="00000400000000000000" pitchFamily="2" charset="-78"/>
              </a:rPr>
              <a:t>بلند </a:t>
            </a:r>
            <a:r>
              <a:rPr lang="fa-IR" sz="4800" b="1" kern="1200" dirty="0" smtClean="0">
                <a:solidFill>
                  <a:schemeClr val="tx2">
                    <a:lumMod val="75000"/>
                  </a:schemeClr>
                </a:solidFill>
                <a:latin typeface="Times New Roman" panose="02020603050405020304" pitchFamily="18" charset="0"/>
                <a:cs typeface="B Mitra" panose="00000400000000000000" pitchFamily="2" charset="-78"/>
              </a:rPr>
              <a:t>مدت: </a:t>
            </a:r>
            <a:r>
              <a:rPr lang="fa-IR" sz="4800" b="1" kern="1200" dirty="0">
                <a:solidFill>
                  <a:srgbClr val="FFFFFF"/>
                </a:solidFill>
                <a:latin typeface="Times New Roman" panose="02020603050405020304" pitchFamily="18" charset="0"/>
                <a:cs typeface="B Mitra" panose="00000400000000000000" pitchFamily="2" charset="-78"/>
              </a:rPr>
              <a:t>مدت زمانی است که درطول آن تمام عوامل تولید </a:t>
            </a:r>
            <a:r>
              <a:rPr lang="fa-IR" sz="4800" b="1" kern="1200" dirty="0">
                <a:solidFill>
                  <a:schemeClr val="bg2">
                    <a:lumMod val="60000"/>
                    <a:lumOff val="40000"/>
                  </a:schemeClr>
                </a:solidFill>
                <a:latin typeface="Times New Roman" panose="02020603050405020304" pitchFamily="18" charset="0"/>
                <a:cs typeface="B Mitra" panose="00000400000000000000" pitchFamily="2" charset="-78"/>
              </a:rPr>
              <a:t>قابل تغییر </a:t>
            </a:r>
            <a:r>
              <a:rPr lang="fa-IR" sz="4800" b="1" kern="1200" dirty="0">
                <a:solidFill>
                  <a:srgbClr val="FFFFFF"/>
                </a:solidFill>
                <a:latin typeface="Times New Roman" panose="02020603050405020304" pitchFamily="18" charset="0"/>
                <a:cs typeface="B Mitra" panose="00000400000000000000" pitchFamily="2" charset="-78"/>
              </a:rPr>
              <a:t>هستند. </a:t>
            </a:r>
            <a:endParaRPr lang="en-US" sz="4800" b="1" kern="1200" dirty="0">
              <a:solidFill>
                <a:srgbClr val="FFFFFF"/>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1882982794"/>
      </p:ext>
    </p:extLst>
  </p:cSld>
  <p:clrMapOvr>
    <a:masterClrMapping/>
  </p:clrMapOvr>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1"/>
            <a:ext cx="4152949" cy="410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013" y="4151709"/>
            <a:ext cx="8753475"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9373" y="4209256"/>
            <a:ext cx="6848475"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3459981" y="5813474"/>
            <a:ext cx="504056" cy="3600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0000"/>
                </a:solidFill>
                <a:effectLst/>
                <a:latin typeface="Verdana" pitchFamily="34" charset="0"/>
                <a:cs typeface="Arial" pitchFamily="34" charset="0"/>
              </a:rPr>
              <a:t>●</a:t>
            </a:r>
          </a:p>
        </p:txBody>
      </p:sp>
      <p:sp>
        <p:nvSpPr>
          <p:cNvPr id="6" name="Rectangle 5"/>
          <p:cNvSpPr/>
          <p:nvPr/>
        </p:nvSpPr>
        <p:spPr bwMode="auto">
          <a:xfrm>
            <a:off x="3612381" y="5965874"/>
            <a:ext cx="504056" cy="3600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lang="en-US" dirty="0">
                <a:solidFill>
                  <a:srgbClr val="FF0000"/>
                </a:solidFill>
                <a:latin typeface="Times New Roman" panose="02020603050405020304" pitchFamily="18" charset="0"/>
                <a:cs typeface="Times New Roman" panose="02020603050405020304" pitchFamily="18" charset="0"/>
              </a:rPr>
              <a:t>A</a:t>
            </a:r>
            <a:endParaRPr kumimoji="0" lang="en-US" sz="1800" b="0"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cxnSp>
        <p:nvCxnSpPr>
          <p:cNvPr id="4" name="Straight Connector 3"/>
          <p:cNvCxnSpPr/>
          <p:nvPr/>
        </p:nvCxnSpPr>
        <p:spPr bwMode="auto">
          <a:xfrm>
            <a:off x="116082" y="2420888"/>
            <a:ext cx="3748327" cy="0"/>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9" name="Rectangle 8"/>
          <p:cNvSpPr/>
          <p:nvPr/>
        </p:nvSpPr>
        <p:spPr bwMode="auto">
          <a:xfrm>
            <a:off x="6876256" y="4725144"/>
            <a:ext cx="1080120" cy="3600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lang="en-US" b="1" dirty="0" smtClean="0">
                <a:solidFill>
                  <a:srgbClr val="FF0000"/>
                </a:solidFill>
                <a:latin typeface="Times New Roman" panose="02020603050405020304" pitchFamily="18" charset="0"/>
                <a:cs typeface="Times New Roman" panose="02020603050405020304" pitchFamily="18" charset="0"/>
              </a:rPr>
              <a:t>TVC</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10" name="Rectangle 9"/>
          <p:cNvSpPr/>
          <p:nvPr/>
        </p:nvSpPr>
        <p:spPr bwMode="auto">
          <a:xfrm>
            <a:off x="6876256" y="5445224"/>
            <a:ext cx="1080120" cy="3600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lang="en-US" b="1" dirty="0" smtClean="0">
                <a:solidFill>
                  <a:srgbClr val="FF0000"/>
                </a:solidFill>
                <a:latin typeface="Times New Roman" panose="02020603050405020304" pitchFamily="18" charset="0"/>
                <a:cs typeface="Times New Roman" panose="02020603050405020304" pitchFamily="18" charset="0"/>
              </a:rPr>
              <a:t>TFC</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11" name="Rectangle 10"/>
          <p:cNvSpPr/>
          <p:nvPr/>
        </p:nvSpPr>
        <p:spPr bwMode="auto">
          <a:xfrm>
            <a:off x="7236296" y="4149080"/>
            <a:ext cx="1080120" cy="36004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r>
              <a:rPr lang="en-US" b="1" dirty="0" smtClean="0">
                <a:solidFill>
                  <a:srgbClr val="FF0000"/>
                </a:solidFill>
                <a:latin typeface="Times New Roman" panose="02020603050405020304" pitchFamily="18" charset="0"/>
                <a:cs typeface="Times New Roman" panose="02020603050405020304" pitchFamily="18" charset="0"/>
              </a:rPr>
              <a:t>TC</a:t>
            </a:r>
            <a:endParaRPr kumimoji="0" lang="en-US" sz="1800" b="1" i="0" u="none" strike="noStrike" cap="none" normalizeH="0" baseline="0" dirty="0" smtClean="0">
              <a:ln>
                <a:noFill/>
              </a:ln>
              <a:solidFill>
                <a:srgbClr val="FF0000"/>
              </a:solidFill>
              <a:effectLst/>
              <a:latin typeface="Times New Roman" panose="02020603050405020304" pitchFamily="18" charset="0"/>
              <a:cs typeface="Times New Roman" panose="02020603050405020304" pitchFamily="18" charset="0"/>
            </a:endParaRPr>
          </a:p>
        </p:txBody>
      </p:sp>
      <p:sp>
        <p:nvSpPr>
          <p:cNvPr id="13" name="Rounded Rectangular Callout 12"/>
          <p:cNvSpPr/>
          <p:nvPr/>
        </p:nvSpPr>
        <p:spPr bwMode="auto">
          <a:xfrm rot="10800000" flipH="1" flipV="1">
            <a:off x="4116437" y="-27383"/>
            <a:ext cx="5027853" cy="4134190"/>
          </a:xfrm>
          <a:prstGeom prst="wedgeRoundRectCallout">
            <a:avLst>
              <a:gd name="adj1" fmla="val -48351"/>
              <a:gd name="adj2" fmla="val -10503"/>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1" hangingPunct="1">
              <a:lnSpc>
                <a:spcPct val="150000"/>
              </a:lnSpc>
              <a:defRPr/>
            </a:pPr>
            <a:r>
              <a:rPr lang="fa-IR" sz="4000" b="1" dirty="0">
                <a:solidFill>
                  <a:srgbClr val="FFFFFF"/>
                </a:solidFill>
                <a:latin typeface="Times New Roman" panose="02020603050405020304" pitchFamily="18" charset="0"/>
                <a:cs typeface="B Mitra" panose="00000400000000000000" pitchFamily="2" charset="-78"/>
              </a:rPr>
              <a:t>شکل و شیب </a:t>
            </a:r>
            <a:r>
              <a:rPr lang="fa-IR" sz="4000" b="1" dirty="0" smtClean="0">
                <a:solidFill>
                  <a:srgbClr val="FFFFFF"/>
                </a:solidFill>
                <a:latin typeface="Times New Roman" panose="02020603050405020304" pitchFamily="18" charset="0"/>
                <a:cs typeface="B Mitra" panose="00000400000000000000" pitchFamily="2" charset="-78"/>
              </a:rPr>
              <a:t>منحنی </a:t>
            </a:r>
            <a:r>
              <a:rPr lang="en-US" sz="4000" b="1" dirty="0" smtClean="0">
                <a:solidFill>
                  <a:schemeClr val="tx2">
                    <a:lumMod val="75000"/>
                  </a:schemeClr>
                </a:solidFill>
                <a:latin typeface="Times New Roman" panose="02020603050405020304" pitchFamily="18" charset="0"/>
                <a:cs typeface="B Mitra" panose="00000400000000000000" pitchFamily="2" charset="-78"/>
              </a:rPr>
              <a:t>TVC</a:t>
            </a:r>
            <a:r>
              <a:rPr lang="fa-IR" sz="4000" b="1" dirty="0" smtClean="0">
                <a:solidFill>
                  <a:srgbClr val="FFFFFF"/>
                </a:solidFill>
                <a:latin typeface="Times New Roman" panose="02020603050405020304" pitchFamily="18" charset="0"/>
                <a:cs typeface="B Mitra" panose="00000400000000000000" pitchFamily="2" charset="-78"/>
              </a:rPr>
              <a:t> تحت </a:t>
            </a:r>
            <a:r>
              <a:rPr lang="fa-IR" sz="4000" b="1" dirty="0">
                <a:solidFill>
                  <a:srgbClr val="FFFFFF"/>
                </a:solidFill>
                <a:latin typeface="Times New Roman" panose="02020603050405020304" pitchFamily="18" charset="0"/>
                <a:cs typeface="B Mitra" panose="00000400000000000000" pitchFamily="2" charset="-78"/>
              </a:rPr>
              <a:t>تاثیر مستقیم </a:t>
            </a:r>
            <a:r>
              <a:rPr lang="fa-IR" sz="4000" b="1" dirty="0">
                <a:solidFill>
                  <a:schemeClr val="bg2">
                    <a:lumMod val="20000"/>
                    <a:lumOff val="80000"/>
                  </a:schemeClr>
                </a:solidFill>
                <a:latin typeface="Times New Roman" panose="02020603050405020304" pitchFamily="18" charset="0"/>
                <a:cs typeface="B Mitra" panose="00000400000000000000" pitchFamily="2" charset="-78"/>
              </a:rPr>
              <a:t>قانون بازده نزولی </a:t>
            </a:r>
            <a:r>
              <a:rPr lang="fa-IR" sz="4000" b="1" dirty="0">
                <a:solidFill>
                  <a:srgbClr val="FFFFFF"/>
                </a:solidFill>
                <a:latin typeface="Times New Roman" panose="02020603050405020304" pitchFamily="18" charset="0"/>
                <a:cs typeface="B Mitra" panose="00000400000000000000" pitchFamily="2" charset="-78"/>
              </a:rPr>
              <a:t>رسم شده است.</a:t>
            </a:r>
            <a:endParaRPr lang="fa-IR" sz="4000" b="1" dirty="0">
              <a:solidFill>
                <a:srgbClr val="FFFFFF"/>
              </a:solidFill>
              <a:effectLst>
                <a:outerShdw blurRad="38100" dist="38100" dir="2700000" algn="tl">
                  <a:srgbClr val="000000"/>
                </a:outerShdw>
              </a:effectLst>
              <a:latin typeface="+mn-lt"/>
              <a:cs typeface="B Nazanin" pitchFamily="2" charset="-78"/>
            </a:endParaRPr>
          </a:p>
        </p:txBody>
      </p:sp>
      <p:sp>
        <p:nvSpPr>
          <p:cNvPr id="14" name="Rounded Rectangular Callout 13"/>
          <p:cNvSpPr/>
          <p:nvPr/>
        </p:nvSpPr>
        <p:spPr bwMode="auto">
          <a:xfrm rot="10800000" flipH="1" flipV="1">
            <a:off x="4124186" y="-27383"/>
            <a:ext cx="5027853" cy="4134190"/>
          </a:xfrm>
          <a:prstGeom prst="wedgeRoundRectCallout">
            <a:avLst>
              <a:gd name="adj1" fmla="val -48351"/>
              <a:gd name="adj2" fmla="val -10503"/>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eaLnBrk="1" hangingPunct="1">
              <a:lnSpc>
                <a:spcPct val="150000"/>
              </a:lnSpc>
              <a:defRPr/>
            </a:pPr>
            <a:r>
              <a:rPr lang="fa-IR" sz="2500" b="1" dirty="0">
                <a:solidFill>
                  <a:srgbClr val="FFFFFF"/>
                </a:solidFill>
                <a:latin typeface="Times New Roman" panose="02020603050405020304" pitchFamily="18" charset="0"/>
                <a:cs typeface="B Mitra" panose="00000400000000000000" pitchFamily="2" charset="-78"/>
              </a:rPr>
              <a:t>تا نقطه </a:t>
            </a:r>
            <a:r>
              <a:rPr lang="en-US" sz="2500" b="1" dirty="0">
                <a:solidFill>
                  <a:srgbClr val="FF0000"/>
                </a:solidFill>
                <a:latin typeface="Times New Roman" panose="02020603050405020304" pitchFamily="18" charset="0"/>
                <a:cs typeface="B Mitra" panose="00000400000000000000" pitchFamily="2" charset="-78"/>
              </a:rPr>
              <a:t>A</a:t>
            </a:r>
            <a:r>
              <a:rPr lang="fa-IR" sz="2500" b="1" dirty="0">
                <a:solidFill>
                  <a:srgbClr val="FFFFFF"/>
                </a:solidFill>
                <a:latin typeface="Times New Roman" panose="02020603050405020304" pitchFamily="18" charset="0"/>
                <a:cs typeface="B Mitra" panose="00000400000000000000" pitchFamily="2" charset="-78"/>
              </a:rPr>
              <a:t>، شرکت مقدار کمی از نهاده متغیر با نهاده های ثابت خود استفاده می کند که قانون بازده نزولی هنوز وارد عمل نشده است، لذا </a:t>
            </a:r>
            <a:r>
              <a:rPr lang="en-US" sz="2500" b="1" dirty="0">
                <a:solidFill>
                  <a:srgbClr val="FF0000"/>
                </a:solidFill>
                <a:latin typeface="Times New Roman" panose="02020603050405020304" pitchFamily="18" charset="0"/>
                <a:cs typeface="B Mitra" panose="00000400000000000000" pitchFamily="2" charset="-78"/>
              </a:rPr>
              <a:t>TVC</a:t>
            </a:r>
            <a:r>
              <a:rPr lang="fa-IR" sz="2500" b="1" dirty="0">
                <a:solidFill>
                  <a:srgbClr val="FF0000"/>
                </a:solidFill>
                <a:latin typeface="Times New Roman" panose="02020603050405020304" pitchFamily="18" charset="0"/>
                <a:cs typeface="B Mitra" panose="00000400000000000000" pitchFamily="2" charset="-78"/>
              </a:rPr>
              <a:t> </a:t>
            </a:r>
            <a:r>
              <a:rPr lang="fa-IR" sz="2500" b="1" dirty="0">
                <a:solidFill>
                  <a:srgbClr val="FFFFFF"/>
                </a:solidFill>
                <a:latin typeface="Times New Roman" panose="02020603050405020304" pitchFamily="18" charset="0"/>
                <a:cs typeface="B Mitra" panose="00000400000000000000" pitchFamily="2" charset="-78"/>
              </a:rPr>
              <a:t>با نرخ کاهنده ای افزایش می یابد و </a:t>
            </a:r>
            <a:r>
              <a:rPr lang="en-US" sz="2500" b="1" dirty="0">
                <a:solidFill>
                  <a:srgbClr val="FF0000"/>
                </a:solidFill>
                <a:latin typeface="Times New Roman" panose="02020603050405020304" pitchFamily="18" charset="0"/>
                <a:cs typeface="B Mitra" panose="00000400000000000000" pitchFamily="2" charset="-78"/>
              </a:rPr>
              <a:t>TVC</a:t>
            </a:r>
            <a:r>
              <a:rPr lang="fa-IR" sz="2500" b="1" dirty="0">
                <a:solidFill>
                  <a:srgbClr val="FF0000"/>
                </a:solidFill>
                <a:latin typeface="Times New Roman" panose="02020603050405020304" pitchFamily="18" charset="0"/>
                <a:cs typeface="B Mitra" panose="00000400000000000000" pitchFamily="2" charset="-78"/>
              </a:rPr>
              <a:t> </a:t>
            </a:r>
            <a:r>
              <a:rPr lang="fa-IR" sz="2500" b="1" dirty="0">
                <a:solidFill>
                  <a:srgbClr val="FFFFFF"/>
                </a:solidFill>
                <a:latin typeface="Times New Roman" panose="02020603050405020304" pitchFamily="18" charset="0"/>
                <a:cs typeface="B Mitra" panose="00000400000000000000" pitchFamily="2" charset="-78"/>
              </a:rPr>
              <a:t>رو به پایین است (یعنی از طرف پایین مقعر است).</a:t>
            </a:r>
            <a:endParaRPr lang="fa-IR" sz="2500" b="1" dirty="0">
              <a:solidFill>
                <a:srgbClr val="FFFFFF"/>
              </a:solidFill>
              <a:effectLst>
                <a:outerShdw blurRad="38100" dist="38100" dir="2700000" algn="tl">
                  <a:srgbClr val="000000"/>
                </a:outerShdw>
              </a:effectLst>
              <a:latin typeface="+mn-lt"/>
              <a:cs typeface="B Nazanin" pitchFamily="2" charset="-78"/>
            </a:endParaRPr>
          </a:p>
        </p:txBody>
      </p:sp>
      <p:sp>
        <p:nvSpPr>
          <p:cNvPr id="15" name="Rounded Rectangular Callout 14"/>
          <p:cNvSpPr/>
          <p:nvPr/>
        </p:nvSpPr>
        <p:spPr bwMode="auto">
          <a:xfrm rot="10800000" flipH="1" flipV="1">
            <a:off x="4124186" y="-27383"/>
            <a:ext cx="5027853" cy="4134190"/>
          </a:xfrm>
          <a:prstGeom prst="wedgeRoundRectCallout">
            <a:avLst>
              <a:gd name="adj1" fmla="val -48351"/>
              <a:gd name="adj2" fmla="val -10503"/>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r" eaLnBrk="1" hangingPunct="1">
              <a:lnSpc>
                <a:spcPct val="150000"/>
              </a:lnSpc>
              <a:buNone/>
            </a:pPr>
            <a:r>
              <a:rPr lang="fa-IR" sz="3600" b="1" dirty="0">
                <a:solidFill>
                  <a:srgbClr val="FFFFFF"/>
                </a:solidFill>
                <a:latin typeface="Times New Roman" panose="02020603050405020304" pitchFamily="18" charset="0"/>
                <a:cs typeface="B Mitra" panose="00000400000000000000" pitchFamily="2" charset="-78"/>
              </a:rPr>
              <a:t>بعد از نقطه </a:t>
            </a:r>
            <a:r>
              <a:rPr lang="en-US" sz="3600" b="1" dirty="0">
                <a:solidFill>
                  <a:srgbClr val="FF0000"/>
                </a:solidFill>
                <a:latin typeface="Times New Roman" panose="02020603050405020304" pitchFamily="18" charset="0"/>
                <a:cs typeface="B Mitra" panose="00000400000000000000" pitchFamily="2" charset="-78"/>
              </a:rPr>
              <a:t>A</a:t>
            </a:r>
            <a:r>
              <a:rPr lang="fa-IR" sz="3600" b="1" dirty="0">
                <a:solidFill>
                  <a:srgbClr val="FFFFFF"/>
                </a:solidFill>
                <a:latin typeface="Times New Roman" panose="02020603050405020304" pitchFamily="18" charset="0"/>
                <a:cs typeface="B Mitra" panose="00000400000000000000" pitchFamily="2" charset="-78"/>
              </a:rPr>
              <a:t>، قانون بازده نزولی وارد عمل می شود، لذا </a:t>
            </a:r>
            <a:r>
              <a:rPr lang="en-US" sz="3600" b="1" dirty="0">
                <a:solidFill>
                  <a:srgbClr val="FF0000"/>
                </a:solidFill>
                <a:latin typeface="Times New Roman" panose="02020603050405020304" pitchFamily="18" charset="0"/>
                <a:cs typeface="B Mitra" panose="00000400000000000000" pitchFamily="2" charset="-78"/>
              </a:rPr>
              <a:t>TVC</a:t>
            </a:r>
            <a:r>
              <a:rPr lang="fa-IR" sz="3600" b="1" dirty="0">
                <a:solidFill>
                  <a:srgbClr val="FF0000"/>
                </a:solidFill>
                <a:latin typeface="Times New Roman" panose="02020603050405020304" pitchFamily="18" charset="0"/>
                <a:cs typeface="B Mitra" panose="00000400000000000000" pitchFamily="2" charset="-78"/>
              </a:rPr>
              <a:t> </a:t>
            </a:r>
            <a:r>
              <a:rPr lang="fa-IR" sz="3600" b="1" dirty="0">
                <a:solidFill>
                  <a:srgbClr val="FFFFFF"/>
                </a:solidFill>
                <a:latin typeface="Times New Roman" panose="02020603050405020304" pitchFamily="18" charset="0"/>
                <a:cs typeface="B Mitra" panose="00000400000000000000" pitchFamily="2" charset="-78"/>
              </a:rPr>
              <a:t>رو به بالا است (یعنی از طرف بالا مقعر است). </a:t>
            </a:r>
            <a:endParaRPr lang="en-US" sz="3600" b="1" dirty="0">
              <a:solidFill>
                <a:srgbClr val="FFFFFF"/>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3074152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15" grpId="0" animBg="1"/>
      <p:bldP spid="15" grpId="1" animBg="1"/>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457200" y="-99392"/>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هزینه های واحد در کوتاه </a:t>
            </a:r>
            <a:r>
              <a:rPr lang="fa-IR" sz="4800" b="1" dirty="0" smtClean="0">
                <a:solidFill>
                  <a:srgbClr val="FF0000"/>
                </a:solidFill>
                <a:latin typeface="+mn-lt"/>
                <a:ea typeface="+mn-ea"/>
                <a:cs typeface="B Nazanin" pitchFamily="2" charset="-78"/>
              </a:rPr>
              <a:t>مدت:</a:t>
            </a:r>
            <a:endParaRPr lang="en-US" sz="4800" b="1" dirty="0">
              <a:solidFill>
                <a:srgbClr val="FF0000"/>
              </a:solidFill>
              <a:latin typeface="+mn-lt"/>
              <a:ea typeface="+mn-ea"/>
              <a:cs typeface="B Nazanin" pitchFamily="2" charset="-78"/>
            </a:endParaRPr>
          </a:p>
        </p:txBody>
      </p:sp>
      <p:sp>
        <p:nvSpPr>
          <p:cNvPr id="214019" name="Rectangle 3"/>
          <p:cNvSpPr>
            <a:spLocks noGrp="1" noChangeArrowheads="1"/>
          </p:cNvSpPr>
          <p:nvPr>
            <p:ph idx="1"/>
          </p:nvPr>
        </p:nvSpPr>
        <p:spPr>
          <a:xfrm>
            <a:off x="0" y="1346547"/>
            <a:ext cx="9144000"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150000"/>
              </a:lnSpc>
              <a:buNone/>
            </a:pPr>
            <a:r>
              <a:rPr lang="fa-IR" sz="4400" b="1" kern="1200" dirty="0">
                <a:solidFill>
                  <a:srgbClr val="FFFFFF"/>
                </a:solidFill>
                <a:latin typeface="Times New Roman" panose="02020603050405020304" pitchFamily="18" charset="0"/>
                <a:cs typeface="B Mitra" panose="00000400000000000000" pitchFamily="2" charset="-78"/>
              </a:rPr>
              <a:t>مقدار تولید/کل هزینه </a:t>
            </a:r>
            <a:r>
              <a:rPr lang="fa-IR" sz="4400" b="1" kern="1200" dirty="0" smtClean="0">
                <a:solidFill>
                  <a:srgbClr val="FFFFFF"/>
                </a:solidFill>
                <a:latin typeface="Times New Roman" panose="02020603050405020304" pitchFamily="18" charset="0"/>
                <a:cs typeface="B Mitra" panose="00000400000000000000" pitchFamily="2" charset="-78"/>
              </a:rPr>
              <a:t>ثابت= متوسط </a:t>
            </a:r>
            <a:r>
              <a:rPr lang="fa-IR" sz="4400" b="1" kern="1200" dirty="0">
                <a:solidFill>
                  <a:srgbClr val="FFFFFF"/>
                </a:solidFill>
                <a:latin typeface="Times New Roman" panose="02020603050405020304" pitchFamily="18" charset="0"/>
                <a:cs typeface="B Mitra" panose="00000400000000000000" pitchFamily="2" charset="-78"/>
              </a:rPr>
              <a:t>هزینه </a:t>
            </a:r>
            <a:r>
              <a:rPr lang="fa-IR" sz="4400" b="1" kern="1200" dirty="0" smtClean="0">
                <a:solidFill>
                  <a:srgbClr val="FFFFFF"/>
                </a:solidFill>
                <a:latin typeface="Times New Roman" panose="02020603050405020304" pitchFamily="18" charset="0"/>
                <a:cs typeface="B Mitra" panose="00000400000000000000" pitchFamily="2" charset="-78"/>
              </a:rPr>
              <a:t>ثابت</a:t>
            </a:r>
            <a:endParaRPr lang="fa-IR" sz="4800" b="1" kern="1200" dirty="0">
              <a:solidFill>
                <a:srgbClr val="FFFFFF"/>
              </a:solidFill>
              <a:latin typeface="Times New Roman" panose="02020603050405020304" pitchFamily="18" charset="0"/>
              <a:cs typeface="B Mitra" panose="00000400000000000000" pitchFamily="2" charset="-78"/>
            </a:endParaRPr>
          </a:p>
          <a:p>
            <a:pPr marL="0" indent="0" algn="ctr" eaLnBrk="1" hangingPunct="1">
              <a:lnSpc>
                <a:spcPct val="150000"/>
              </a:lnSpc>
              <a:buNone/>
            </a:pPr>
            <a:r>
              <a:rPr lang="en-US" sz="4800" b="1" kern="1200" dirty="0" smtClean="0">
                <a:solidFill>
                  <a:srgbClr val="FF0000"/>
                </a:solidFill>
                <a:latin typeface="Times New Roman" panose="02020603050405020304" pitchFamily="18" charset="0"/>
                <a:cs typeface="B Mitra" panose="00000400000000000000" pitchFamily="2" charset="-78"/>
              </a:rPr>
              <a:t>Q</a:t>
            </a:r>
            <a:r>
              <a:rPr lang="fa-IR" sz="4800" b="1" kern="1200" dirty="0" smtClean="0">
                <a:solidFill>
                  <a:srgbClr val="FF0000"/>
                </a:solidFill>
                <a:latin typeface="Times New Roman" panose="02020603050405020304" pitchFamily="18" charset="0"/>
                <a:cs typeface="B Mitra" panose="00000400000000000000" pitchFamily="2" charset="-78"/>
              </a:rPr>
              <a:t> </a:t>
            </a:r>
            <a:r>
              <a:rPr lang="fa-IR" sz="4800" b="1" kern="1200" dirty="0">
                <a:solidFill>
                  <a:srgbClr val="FF0000"/>
                </a:solidFill>
                <a:latin typeface="Times New Roman" panose="02020603050405020304" pitchFamily="18" charset="0"/>
                <a:cs typeface="B Mitra" panose="00000400000000000000" pitchFamily="2" charset="-78"/>
              </a:rPr>
              <a:t>/  </a:t>
            </a:r>
            <a:r>
              <a:rPr lang="en-US" sz="4800" b="1" kern="1200" dirty="0">
                <a:solidFill>
                  <a:srgbClr val="FF0000"/>
                </a:solidFill>
                <a:latin typeface="Times New Roman" panose="02020603050405020304" pitchFamily="18" charset="0"/>
                <a:cs typeface="B Mitra" panose="00000400000000000000" pitchFamily="2" charset="-78"/>
              </a:rPr>
              <a:t>TFC</a:t>
            </a:r>
            <a:r>
              <a:rPr lang="fa-IR" sz="4800" b="1" kern="1200" dirty="0">
                <a:solidFill>
                  <a:srgbClr val="FF0000"/>
                </a:solidFill>
                <a:latin typeface="Times New Roman" panose="02020603050405020304" pitchFamily="18" charset="0"/>
                <a:cs typeface="B Mitra" panose="00000400000000000000" pitchFamily="2" charset="-78"/>
              </a:rPr>
              <a:t>  =  </a:t>
            </a:r>
            <a:r>
              <a:rPr lang="en-US" sz="4800" b="1" kern="1200" dirty="0">
                <a:solidFill>
                  <a:srgbClr val="FF0000"/>
                </a:solidFill>
                <a:latin typeface="Times New Roman" panose="02020603050405020304" pitchFamily="18" charset="0"/>
                <a:cs typeface="B Mitra" panose="00000400000000000000" pitchFamily="2" charset="-78"/>
              </a:rPr>
              <a:t> </a:t>
            </a:r>
            <a:r>
              <a:rPr lang="en-US" sz="4800" b="1" kern="1200" dirty="0" smtClean="0">
                <a:solidFill>
                  <a:srgbClr val="FF0000"/>
                </a:solidFill>
                <a:latin typeface="Times New Roman" panose="02020603050405020304" pitchFamily="18" charset="0"/>
                <a:cs typeface="B Mitra" panose="00000400000000000000" pitchFamily="2" charset="-78"/>
              </a:rPr>
              <a:t>AFC</a:t>
            </a:r>
            <a:endParaRPr lang="fa-IR" sz="4800" b="1" kern="1200" dirty="0" smtClean="0">
              <a:solidFill>
                <a:srgbClr val="FF0000"/>
              </a:solidFill>
              <a:latin typeface="Times New Roman" panose="02020603050405020304" pitchFamily="18" charset="0"/>
              <a:cs typeface="B Mitra" panose="00000400000000000000" pitchFamily="2" charset="-78"/>
            </a:endParaRPr>
          </a:p>
          <a:p>
            <a:pPr marL="0" indent="0" algn="ctr" eaLnBrk="1" hangingPunct="1">
              <a:lnSpc>
                <a:spcPct val="150000"/>
              </a:lnSpc>
              <a:buNone/>
            </a:pPr>
            <a:r>
              <a:rPr lang="fa-IR" sz="4400" b="1" kern="1200" dirty="0" smtClean="0">
                <a:solidFill>
                  <a:srgbClr val="FFFFFF"/>
                </a:solidFill>
                <a:latin typeface="Times New Roman" panose="02020603050405020304" pitchFamily="18" charset="0"/>
                <a:cs typeface="B Mitra" panose="00000400000000000000" pitchFamily="2" charset="-78"/>
              </a:rPr>
              <a:t>مقدار تولید/کل هزینه متغیر=متوسط </a:t>
            </a:r>
            <a:r>
              <a:rPr lang="fa-IR" sz="4400" b="1" kern="1200" dirty="0">
                <a:solidFill>
                  <a:srgbClr val="FFFFFF"/>
                </a:solidFill>
                <a:latin typeface="Times New Roman" panose="02020603050405020304" pitchFamily="18" charset="0"/>
                <a:cs typeface="B Mitra" panose="00000400000000000000" pitchFamily="2" charset="-78"/>
              </a:rPr>
              <a:t>هزینه </a:t>
            </a:r>
            <a:r>
              <a:rPr lang="fa-IR" sz="4400" b="1" kern="1200" dirty="0" smtClean="0">
                <a:solidFill>
                  <a:srgbClr val="FFFFFF"/>
                </a:solidFill>
                <a:latin typeface="Times New Roman" panose="02020603050405020304" pitchFamily="18" charset="0"/>
                <a:cs typeface="B Mitra" panose="00000400000000000000" pitchFamily="2" charset="-78"/>
              </a:rPr>
              <a:t>متغیر</a:t>
            </a:r>
          </a:p>
          <a:p>
            <a:pPr marL="0" indent="0" algn="ctr" eaLnBrk="1" hangingPunct="1">
              <a:lnSpc>
                <a:spcPct val="150000"/>
              </a:lnSpc>
              <a:buNone/>
            </a:pPr>
            <a:r>
              <a:rPr lang="fa-IR" sz="4800" b="1" kern="1200" dirty="0">
                <a:solidFill>
                  <a:srgbClr val="FF0000"/>
                </a:solidFill>
                <a:latin typeface="Times New Roman" panose="02020603050405020304" pitchFamily="18" charset="0"/>
                <a:cs typeface="B Mitra" panose="00000400000000000000" pitchFamily="2" charset="-78"/>
              </a:rPr>
              <a:t> </a:t>
            </a:r>
            <a:r>
              <a:rPr lang="en-US" sz="4800" b="1" kern="1200" dirty="0">
                <a:solidFill>
                  <a:srgbClr val="FF0000"/>
                </a:solidFill>
                <a:latin typeface="Times New Roman" panose="02020603050405020304" pitchFamily="18" charset="0"/>
                <a:cs typeface="B Mitra" panose="00000400000000000000" pitchFamily="2" charset="-78"/>
              </a:rPr>
              <a:t>Q</a:t>
            </a:r>
            <a:r>
              <a:rPr lang="fa-IR" sz="4800" b="1" kern="1200" dirty="0">
                <a:solidFill>
                  <a:srgbClr val="FF0000"/>
                </a:solidFill>
                <a:latin typeface="Times New Roman" panose="02020603050405020304" pitchFamily="18" charset="0"/>
                <a:cs typeface="B Mitra" panose="00000400000000000000" pitchFamily="2" charset="-78"/>
              </a:rPr>
              <a:t> /  </a:t>
            </a:r>
            <a:r>
              <a:rPr lang="en-US" sz="4800" b="1" kern="1200" dirty="0">
                <a:solidFill>
                  <a:srgbClr val="FF0000"/>
                </a:solidFill>
                <a:latin typeface="Times New Roman" panose="02020603050405020304" pitchFamily="18" charset="0"/>
                <a:cs typeface="B Mitra" panose="00000400000000000000" pitchFamily="2" charset="-78"/>
              </a:rPr>
              <a:t>TVC</a:t>
            </a:r>
            <a:r>
              <a:rPr lang="fa-IR" sz="4800" b="1" kern="1200" dirty="0">
                <a:solidFill>
                  <a:srgbClr val="FF0000"/>
                </a:solidFill>
                <a:latin typeface="Times New Roman" panose="02020603050405020304" pitchFamily="18" charset="0"/>
                <a:cs typeface="B Mitra" panose="00000400000000000000" pitchFamily="2" charset="-78"/>
              </a:rPr>
              <a:t> = </a:t>
            </a:r>
            <a:r>
              <a:rPr lang="en-US" sz="4800" b="1" kern="1200" dirty="0" smtClean="0">
                <a:solidFill>
                  <a:srgbClr val="FF0000"/>
                </a:solidFill>
                <a:latin typeface="Times New Roman" panose="02020603050405020304" pitchFamily="18" charset="0"/>
                <a:cs typeface="B Mitra" panose="00000400000000000000" pitchFamily="2" charset="-78"/>
              </a:rPr>
              <a:t>AVC</a:t>
            </a:r>
            <a:endParaRPr lang="fa-IR" sz="4800" b="1" kern="1200" dirty="0">
              <a:solidFill>
                <a:srgbClr val="FF0000"/>
              </a:solidFill>
              <a:latin typeface="Times New Roman" panose="02020603050405020304" pitchFamily="18" charset="0"/>
              <a:cs typeface="B Mitra" panose="00000400000000000000" pitchFamily="2" charset="-78"/>
            </a:endParaRPr>
          </a:p>
        </p:txBody>
      </p:sp>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457200" y="-99392"/>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هزینه های واحد در کوتاه </a:t>
            </a:r>
            <a:r>
              <a:rPr lang="fa-IR" sz="4800" b="1" dirty="0" smtClean="0">
                <a:solidFill>
                  <a:srgbClr val="FF0000"/>
                </a:solidFill>
                <a:latin typeface="+mn-lt"/>
                <a:ea typeface="+mn-ea"/>
                <a:cs typeface="B Nazanin" pitchFamily="2" charset="-78"/>
              </a:rPr>
              <a:t>مدت:</a:t>
            </a:r>
            <a:endParaRPr lang="en-US" sz="4800" b="1" dirty="0">
              <a:solidFill>
                <a:srgbClr val="FF0000"/>
              </a:solidFill>
              <a:latin typeface="+mn-lt"/>
              <a:ea typeface="+mn-ea"/>
              <a:cs typeface="B Nazanin" pitchFamily="2" charset="-78"/>
            </a:endParaRPr>
          </a:p>
        </p:txBody>
      </p:sp>
      <p:sp>
        <p:nvSpPr>
          <p:cNvPr id="214019" name="Rectangle 3"/>
          <p:cNvSpPr>
            <a:spLocks noGrp="1" noChangeArrowheads="1"/>
          </p:cNvSpPr>
          <p:nvPr>
            <p:ph idx="1"/>
          </p:nvPr>
        </p:nvSpPr>
        <p:spPr>
          <a:xfrm>
            <a:off x="0" y="1418555"/>
            <a:ext cx="9144000"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algn="ctr" eaLnBrk="1" hangingPunct="1">
              <a:lnSpc>
                <a:spcPct val="150000"/>
              </a:lnSpc>
              <a:buNone/>
            </a:pPr>
            <a:r>
              <a:rPr lang="fa-IR" sz="4400" b="1" kern="1200" dirty="0" smtClean="0">
                <a:solidFill>
                  <a:srgbClr val="FFFFFF"/>
                </a:solidFill>
                <a:latin typeface="Times New Roman" panose="02020603050405020304" pitchFamily="18" charset="0"/>
                <a:cs typeface="B Mitra" panose="00000400000000000000" pitchFamily="2" charset="-78"/>
              </a:rPr>
              <a:t>مقدار </a:t>
            </a:r>
            <a:r>
              <a:rPr lang="fa-IR" sz="4400" b="1" kern="1200" dirty="0">
                <a:solidFill>
                  <a:srgbClr val="FFFFFF"/>
                </a:solidFill>
                <a:latin typeface="Times New Roman" panose="02020603050405020304" pitchFamily="18" charset="0"/>
                <a:cs typeface="B Mitra" panose="00000400000000000000" pitchFamily="2" charset="-78"/>
              </a:rPr>
              <a:t>تولید </a:t>
            </a:r>
            <a:r>
              <a:rPr lang="fa-IR" sz="4400" b="1" kern="1200" dirty="0" smtClean="0">
                <a:solidFill>
                  <a:srgbClr val="FFFFFF"/>
                </a:solidFill>
                <a:latin typeface="Times New Roman" panose="02020603050405020304" pitchFamily="18" charset="0"/>
                <a:cs typeface="B Mitra" panose="00000400000000000000" pitchFamily="2" charset="-78"/>
              </a:rPr>
              <a:t>/کل </a:t>
            </a:r>
            <a:r>
              <a:rPr lang="fa-IR" sz="4400" b="1" kern="1200" dirty="0">
                <a:solidFill>
                  <a:srgbClr val="FFFFFF"/>
                </a:solidFill>
                <a:latin typeface="Times New Roman" panose="02020603050405020304" pitchFamily="18" charset="0"/>
                <a:cs typeface="B Mitra" panose="00000400000000000000" pitchFamily="2" charset="-78"/>
              </a:rPr>
              <a:t>هزینه=  متوسط هزینه </a:t>
            </a:r>
            <a:r>
              <a:rPr lang="fa-IR" sz="4400" b="1" kern="1200" dirty="0" smtClean="0">
                <a:solidFill>
                  <a:srgbClr val="FFFFFF"/>
                </a:solidFill>
                <a:latin typeface="Times New Roman" panose="02020603050405020304" pitchFamily="18" charset="0"/>
                <a:cs typeface="B Mitra" panose="00000400000000000000" pitchFamily="2" charset="-78"/>
              </a:rPr>
              <a:t>کل</a:t>
            </a:r>
            <a:endParaRPr lang="fa-IR" sz="4400" b="1" kern="1200" dirty="0">
              <a:solidFill>
                <a:srgbClr val="FFFFFF"/>
              </a:solidFill>
              <a:latin typeface="Times New Roman" panose="02020603050405020304" pitchFamily="18" charset="0"/>
              <a:cs typeface="B Mitra" panose="00000400000000000000" pitchFamily="2" charset="-78"/>
            </a:endParaRPr>
          </a:p>
          <a:p>
            <a:pPr marL="0" indent="0" algn="ctr" eaLnBrk="1" hangingPunct="1">
              <a:lnSpc>
                <a:spcPct val="150000"/>
              </a:lnSpc>
              <a:buNone/>
            </a:pPr>
            <a:r>
              <a:rPr lang="en-US" sz="4800" b="1" kern="1200" dirty="0">
                <a:solidFill>
                  <a:srgbClr val="FF0000"/>
                </a:solidFill>
                <a:latin typeface="Times New Roman" panose="02020603050405020304" pitchFamily="18" charset="0"/>
                <a:cs typeface="B Mitra" panose="00000400000000000000" pitchFamily="2" charset="-78"/>
              </a:rPr>
              <a:t>Q</a:t>
            </a:r>
            <a:r>
              <a:rPr lang="fa-IR" sz="4800" b="1" kern="1200" dirty="0">
                <a:solidFill>
                  <a:srgbClr val="FF0000"/>
                </a:solidFill>
                <a:latin typeface="Times New Roman" panose="02020603050405020304" pitchFamily="18" charset="0"/>
                <a:cs typeface="B Mitra" panose="00000400000000000000" pitchFamily="2" charset="-78"/>
              </a:rPr>
              <a:t> /  </a:t>
            </a:r>
            <a:r>
              <a:rPr lang="en-US" sz="4800" b="1" kern="1200" dirty="0">
                <a:solidFill>
                  <a:srgbClr val="FF0000"/>
                </a:solidFill>
                <a:latin typeface="Times New Roman" panose="02020603050405020304" pitchFamily="18" charset="0"/>
                <a:cs typeface="B Mitra" panose="00000400000000000000" pitchFamily="2" charset="-78"/>
              </a:rPr>
              <a:t>TC</a:t>
            </a:r>
            <a:r>
              <a:rPr lang="fa-IR" sz="4800" b="1" kern="1200" dirty="0">
                <a:solidFill>
                  <a:srgbClr val="FF0000"/>
                </a:solidFill>
                <a:latin typeface="Times New Roman" panose="02020603050405020304" pitchFamily="18" charset="0"/>
                <a:cs typeface="B Mitra" panose="00000400000000000000" pitchFamily="2" charset="-78"/>
              </a:rPr>
              <a:t> </a:t>
            </a:r>
            <a:r>
              <a:rPr lang="fa-IR" sz="4800" b="1" kern="1200" dirty="0" smtClean="0">
                <a:solidFill>
                  <a:srgbClr val="FF0000"/>
                </a:solidFill>
                <a:latin typeface="Times New Roman" panose="02020603050405020304" pitchFamily="18" charset="0"/>
                <a:cs typeface="B Mitra" panose="00000400000000000000" pitchFamily="2" charset="-78"/>
              </a:rPr>
              <a:t>= </a:t>
            </a:r>
            <a:r>
              <a:rPr lang="en-US" sz="4800" b="1" kern="1200" dirty="0" smtClean="0">
                <a:solidFill>
                  <a:srgbClr val="FF0000"/>
                </a:solidFill>
                <a:latin typeface="Times New Roman" panose="02020603050405020304" pitchFamily="18" charset="0"/>
                <a:cs typeface="B Mitra" panose="00000400000000000000" pitchFamily="2" charset="-78"/>
              </a:rPr>
              <a:t> AC</a:t>
            </a:r>
            <a:endParaRPr lang="fa-IR" sz="4800" b="1" kern="1200" dirty="0" smtClean="0">
              <a:solidFill>
                <a:srgbClr val="FF0000"/>
              </a:solidFill>
              <a:latin typeface="Times New Roman" panose="02020603050405020304" pitchFamily="18" charset="0"/>
              <a:cs typeface="B Mitra" panose="00000400000000000000" pitchFamily="2" charset="-78"/>
            </a:endParaRPr>
          </a:p>
          <a:p>
            <a:pPr marL="0" indent="0" algn="ctr" eaLnBrk="1" hangingPunct="1">
              <a:lnSpc>
                <a:spcPct val="150000"/>
              </a:lnSpc>
              <a:buNone/>
            </a:pPr>
            <a:r>
              <a:rPr lang="fa-IR" sz="3900" b="1" kern="1200" dirty="0">
                <a:solidFill>
                  <a:srgbClr val="FFFFFF"/>
                </a:solidFill>
                <a:latin typeface="Times New Roman" panose="02020603050405020304" pitchFamily="18" charset="0"/>
                <a:cs typeface="B Mitra" panose="00000400000000000000" pitchFamily="2" charset="-78"/>
              </a:rPr>
              <a:t>تغییر در مقدار تولید / تغییر در هزینه کل= هزینه نهایی</a:t>
            </a:r>
          </a:p>
          <a:p>
            <a:pPr marL="0" indent="0" algn="ctr" eaLnBrk="1" hangingPunct="1">
              <a:lnSpc>
                <a:spcPct val="150000"/>
              </a:lnSpc>
              <a:buNone/>
            </a:pPr>
            <a:r>
              <a:rPr lang="en-US" sz="4800" b="1" kern="1200" dirty="0">
                <a:solidFill>
                  <a:srgbClr val="FF0000"/>
                </a:solidFill>
                <a:latin typeface="Times New Roman" panose="02020603050405020304" pitchFamily="18" charset="0"/>
                <a:cs typeface="B Mitra" panose="00000400000000000000" pitchFamily="2" charset="-78"/>
              </a:rPr>
              <a:t>ΔQ</a:t>
            </a:r>
            <a:r>
              <a:rPr lang="fa-IR" sz="4800" b="1" kern="1200" dirty="0">
                <a:solidFill>
                  <a:srgbClr val="FF0000"/>
                </a:solidFill>
                <a:latin typeface="Times New Roman" panose="02020603050405020304" pitchFamily="18" charset="0"/>
                <a:cs typeface="B Mitra" panose="00000400000000000000" pitchFamily="2" charset="-78"/>
              </a:rPr>
              <a:t> /  </a:t>
            </a:r>
            <a:r>
              <a:rPr lang="en-US" sz="4800" b="1" kern="1200" dirty="0">
                <a:solidFill>
                  <a:srgbClr val="FF0000"/>
                </a:solidFill>
                <a:latin typeface="Times New Roman" panose="02020603050405020304" pitchFamily="18" charset="0"/>
                <a:cs typeface="B Mitra" panose="00000400000000000000" pitchFamily="2" charset="-78"/>
              </a:rPr>
              <a:t>ΔTC</a:t>
            </a:r>
            <a:r>
              <a:rPr lang="fa-IR" sz="4800" b="1" kern="1200" dirty="0">
                <a:solidFill>
                  <a:srgbClr val="FF0000"/>
                </a:solidFill>
                <a:latin typeface="Times New Roman" panose="02020603050405020304" pitchFamily="18" charset="0"/>
                <a:cs typeface="B Mitra" panose="00000400000000000000" pitchFamily="2" charset="-78"/>
              </a:rPr>
              <a:t> =  </a:t>
            </a:r>
            <a:r>
              <a:rPr lang="en-US" sz="4800" b="1" kern="1200" dirty="0" smtClean="0">
                <a:solidFill>
                  <a:srgbClr val="FF0000"/>
                </a:solidFill>
                <a:latin typeface="Times New Roman" panose="02020603050405020304" pitchFamily="18" charset="0"/>
                <a:cs typeface="B Mitra" panose="00000400000000000000" pitchFamily="2" charset="-78"/>
              </a:rPr>
              <a:t>MC</a:t>
            </a:r>
            <a:endParaRPr lang="fa-IR" sz="4800" b="1" kern="1200" dirty="0">
              <a:solidFill>
                <a:srgbClr val="FF0000"/>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619388657"/>
      </p:ext>
    </p:extLst>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3" y="52388"/>
            <a:ext cx="9096375" cy="675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71438"/>
            <a:ext cx="9115425" cy="67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0" y="217036"/>
            <a:ext cx="9267825" cy="663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24140"/>
            <a:ext cx="9267825" cy="67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8" y="193501"/>
            <a:ext cx="9191625" cy="661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649" y="40581"/>
            <a:ext cx="9058275" cy="6734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Oval 19"/>
          <p:cNvSpPr/>
          <p:nvPr/>
        </p:nvSpPr>
        <p:spPr bwMode="auto">
          <a:xfrm>
            <a:off x="2821263" y="5373216"/>
            <a:ext cx="144016" cy="14401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sp>
        <p:nvSpPr>
          <p:cNvPr id="22" name="Oval 21"/>
          <p:cNvSpPr/>
          <p:nvPr/>
        </p:nvSpPr>
        <p:spPr bwMode="auto">
          <a:xfrm>
            <a:off x="2771799" y="5229200"/>
            <a:ext cx="121471" cy="144016"/>
          </a:xfrm>
          <a:prstGeom prst="ellipse">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1"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Verdana"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6"/>
                                        </p:tgtEl>
                                      </p:cBhvr>
                                    </p:animEffect>
                                    <p:set>
                                      <p:cBhvr>
                                        <p:cTn id="39" dur="1" fill="hold">
                                          <p:stCondLst>
                                            <p:cond delay="499"/>
                                          </p:stCondLst>
                                        </p:cTn>
                                        <p:tgtEl>
                                          <p:spTgt spid="16"/>
                                        </p:tgtEl>
                                        <p:attrNameLst>
                                          <p:attrName>style.visibility</p:attrName>
                                        </p:attrNameLst>
                                      </p:cBhvr>
                                      <p:to>
                                        <p:strVal val="hidden"/>
                                      </p:to>
                                    </p:se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7"/>
                                        </p:tgtEl>
                                      </p:cBhvr>
                                    </p:animEffect>
                                    <p:set>
                                      <p:cBhvr>
                                        <p:cTn id="48" dur="1" fill="hold">
                                          <p:stCondLst>
                                            <p:cond delay="499"/>
                                          </p:stCondLst>
                                        </p:cTn>
                                        <p:tgtEl>
                                          <p:spTgt spid="17"/>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27384"/>
            <a:ext cx="9206426" cy="6885384"/>
          </a:xfrm>
          <a:ln w="28575">
            <a:noFill/>
          </a:ln>
        </p:spPr>
      </p:pic>
    </p:spTree>
    <p:extLst>
      <p:ext uri="{BB962C8B-B14F-4D97-AF65-F5344CB8AC3E}">
        <p14:creationId xmlns:p14="http://schemas.microsoft.com/office/powerpoint/2010/main" val="401966773"/>
      </p:ext>
    </p:extLst>
  </p:cSld>
  <p:clrMapOvr>
    <a:masterClrMapping/>
  </p:clrMapOvr>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2648"/>
          <a:stretch/>
        </p:blipFill>
        <p:spPr bwMode="auto">
          <a:xfrm>
            <a:off x="1"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ular Callout 12"/>
          <p:cNvSpPr/>
          <p:nvPr/>
        </p:nvSpPr>
        <p:spPr bwMode="auto">
          <a:xfrm rot="10800000" flipH="1" flipV="1">
            <a:off x="6012160" y="34281"/>
            <a:ext cx="3131840" cy="6885383"/>
          </a:xfrm>
          <a:prstGeom prst="wedgeRoundRectCallout">
            <a:avLst>
              <a:gd name="adj1" fmla="val -48351"/>
              <a:gd name="adj2" fmla="val -10503"/>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r" eaLnBrk="1" hangingPunct="1">
              <a:lnSpc>
                <a:spcPct val="150000"/>
              </a:lnSpc>
              <a:buNone/>
            </a:pPr>
            <a:r>
              <a:rPr lang="en-US" sz="3600" b="1" dirty="0" smtClean="0">
                <a:solidFill>
                  <a:srgbClr val="FF0000"/>
                </a:solidFill>
                <a:latin typeface="Times New Roman" panose="02020603050405020304" pitchFamily="18" charset="0"/>
                <a:cs typeface="B Mitra" panose="00000400000000000000" pitchFamily="2" charset="-78"/>
              </a:rPr>
              <a:t>AFC</a:t>
            </a:r>
            <a:r>
              <a:rPr lang="fa-IR" sz="3600" b="1" dirty="0" smtClean="0">
                <a:solidFill>
                  <a:srgbClr val="FF0000"/>
                </a:solidFill>
                <a:latin typeface="Times New Roman" panose="02020603050405020304" pitchFamily="18" charset="0"/>
                <a:cs typeface="B Mitra" panose="00000400000000000000" pitchFamily="2" charset="-78"/>
              </a:rPr>
              <a:t> </a:t>
            </a:r>
            <a:r>
              <a:rPr lang="fa-IR" sz="3600" b="1" dirty="0" smtClean="0">
                <a:solidFill>
                  <a:srgbClr val="FFFFFF"/>
                </a:solidFill>
                <a:latin typeface="Times New Roman" panose="02020603050405020304" pitchFamily="18" charset="0"/>
                <a:cs typeface="B Mitra" panose="00000400000000000000" pitchFamily="2" charset="-78"/>
              </a:rPr>
              <a:t>در یک واحد محصول به وسیله شیب خط </a:t>
            </a:r>
            <a:r>
              <a:rPr lang="en-US" sz="3600" b="1" dirty="0">
                <a:solidFill>
                  <a:srgbClr val="FF0000"/>
                </a:solidFill>
                <a:latin typeface="Times New Roman" panose="02020603050405020304" pitchFamily="18" charset="0"/>
                <a:cs typeface="B Mitra" panose="00000400000000000000" pitchFamily="2" charset="-78"/>
              </a:rPr>
              <a:t>OE</a:t>
            </a:r>
            <a:r>
              <a:rPr lang="fa-IR" sz="3600" b="1" dirty="0">
                <a:solidFill>
                  <a:srgbClr val="FFFFFF"/>
                </a:solidFill>
                <a:latin typeface="Times New Roman" panose="02020603050405020304" pitchFamily="18" charset="0"/>
                <a:cs typeface="B Mitra" panose="00000400000000000000" pitchFamily="2" charset="-78"/>
              </a:rPr>
              <a:t> </a:t>
            </a:r>
            <a:r>
              <a:rPr lang="fa-IR" sz="3600" b="1" dirty="0" smtClean="0">
                <a:solidFill>
                  <a:srgbClr val="FFFFFF"/>
                </a:solidFill>
                <a:latin typeface="Times New Roman" panose="02020603050405020304" pitchFamily="18" charset="0"/>
                <a:cs typeface="B Mitra" panose="00000400000000000000" pitchFamily="2" charset="-78"/>
              </a:rPr>
              <a:t>به دست می‌آید. </a:t>
            </a:r>
          </a:p>
          <a:p>
            <a:pPr marL="0" indent="0" algn="l" rtl="0" eaLnBrk="1" hangingPunct="1">
              <a:lnSpc>
                <a:spcPct val="150000"/>
              </a:lnSpc>
              <a:buNone/>
            </a:pPr>
            <a:r>
              <a:rPr lang="fa-IR" sz="3600" b="1" dirty="0" smtClean="0">
                <a:solidFill>
                  <a:srgbClr val="FFFFFF"/>
                </a:solidFill>
                <a:latin typeface="Times New Roman" panose="02020603050405020304" pitchFamily="18" charset="0"/>
                <a:cs typeface="B Mitra" panose="00000400000000000000" pitchFamily="2" charset="-78"/>
              </a:rPr>
              <a:t>=</a:t>
            </a:r>
            <a:r>
              <a:rPr lang="en-US" sz="3600" b="1" dirty="0" smtClean="0">
                <a:solidFill>
                  <a:srgbClr val="FFFFFF"/>
                </a:solidFill>
                <a:latin typeface="Times New Roman" panose="02020603050405020304" pitchFamily="18" charset="0"/>
                <a:cs typeface="B Mitra" panose="00000400000000000000" pitchFamily="2" charset="-78"/>
              </a:rPr>
              <a:t> TFC/1 =60/1 = 60 </a:t>
            </a:r>
            <a:endParaRPr lang="en-US" sz="3600" b="1" dirty="0">
              <a:solidFill>
                <a:srgbClr val="FFFFFF"/>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17125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0"/>
            <a:ext cx="7020272" cy="6858000"/>
          </a:xfrm>
        </p:spPr>
      </p:pic>
      <p:sp>
        <p:nvSpPr>
          <p:cNvPr id="5" name="Rounded Rectangular Callout 4"/>
          <p:cNvSpPr/>
          <p:nvPr/>
        </p:nvSpPr>
        <p:spPr bwMode="auto">
          <a:xfrm rot="10800000" flipH="1" flipV="1">
            <a:off x="6228184" y="-27384"/>
            <a:ext cx="2923855" cy="6885383"/>
          </a:xfrm>
          <a:prstGeom prst="wedgeRoundRectCallout">
            <a:avLst>
              <a:gd name="adj1" fmla="val -48351"/>
              <a:gd name="adj2" fmla="val -10503"/>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r" eaLnBrk="1" hangingPunct="1">
              <a:lnSpc>
                <a:spcPct val="150000"/>
              </a:lnSpc>
              <a:buNone/>
            </a:pPr>
            <a:r>
              <a:rPr lang="en-US" sz="3600" b="1" dirty="0" smtClean="0">
                <a:solidFill>
                  <a:srgbClr val="FF0000"/>
                </a:solidFill>
                <a:latin typeface="Times New Roman" panose="02020603050405020304" pitchFamily="18" charset="0"/>
                <a:cs typeface="B Mitra" panose="00000400000000000000" pitchFamily="2" charset="-78"/>
              </a:rPr>
              <a:t>AVC</a:t>
            </a:r>
            <a:r>
              <a:rPr lang="fa-IR" sz="3600" b="1" dirty="0" smtClean="0">
                <a:solidFill>
                  <a:srgbClr val="FF0000"/>
                </a:solidFill>
                <a:latin typeface="Times New Roman" panose="02020603050405020304" pitchFamily="18" charset="0"/>
                <a:cs typeface="B Mitra" panose="00000400000000000000" pitchFamily="2" charset="-78"/>
              </a:rPr>
              <a:t> </a:t>
            </a:r>
            <a:r>
              <a:rPr lang="fa-IR" sz="3600" b="1" dirty="0" smtClean="0">
                <a:solidFill>
                  <a:srgbClr val="FFFFFF"/>
                </a:solidFill>
                <a:latin typeface="Times New Roman" panose="02020603050405020304" pitchFamily="18" charset="0"/>
                <a:cs typeface="B Mitra" panose="00000400000000000000" pitchFamily="2" charset="-78"/>
              </a:rPr>
              <a:t>در 2 و 6 واحد محصول به وسیله شیب خط </a:t>
            </a:r>
            <a:r>
              <a:rPr lang="en-US" sz="3600" b="1" dirty="0" smtClean="0">
                <a:solidFill>
                  <a:srgbClr val="FFFFFF"/>
                </a:solidFill>
                <a:latin typeface="Times New Roman" panose="02020603050405020304" pitchFamily="18" charset="0"/>
                <a:cs typeface="B Mitra" panose="00000400000000000000" pitchFamily="2" charset="-78"/>
              </a:rPr>
              <a:t>OH</a:t>
            </a:r>
            <a:r>
              <a:rPr lang="fa-IR" sz="3600" b="1" dirty="0" smtClean="0">
                <a:solidFill>
                  <a:srgbClr val="FFFFFF"/>
                </a:solidFill>
                <a:latin typeface="Times New Roman" panose="02020603050405020304" pitchFamily="18" charset="0"/>
                <a:cs typeface="B Mitra" panose="00000400000000000000" pitchFamily="2" charset="-78"/>
              </a:rPr>
              <a:t> یا </a:t>
            </a:r>
            <a:r>
              <a:rPr lang="en-US" sz="3600" b="1" dirty="0" smtClean="0">
                <a:solidFill>
                  <a:srgbClr val="FFFFFF"/>
                </a:solidFill>
                <a:latin typeface="Times New Roman" panose="02020603050405020304" pitchFamily="18" charset="0"/>
                <a:cs typeface="B Mitra" panose="00000400000000000000" pitchFamily="2" charset="-78"/>
              </a:rPr>
              <a:t>OM</a:t>
            </a:r>
            <a:r>
              <a:rPr lang="fa-IR" sz="3600" b="1" dirty="0" smtClean="0">
                <a:solidFill>
                  <a:srgbClr val="FFFFFF"/>
                </a:solidFill>
                <a:latin typeface="Times New Roman" panose="02020603050405020304" pitchFamily="18" charset="0"/>
                <a:cs typeface="B Mitra" panose="00000400000000000000" pitchFamily="2" charset="-78"/>
              </a:rPr>
              <a:t> که برابر با 20 می‌باشد</a:t>
            </a:r>
            <a:r>
              <a:rPr lang="en-US" sz="3600" b="1" dirty="0" smtClean="0">
                <a:solidFill>
                  <a:srgbClr val="FFFFFF"/>
                </a:solidFill>
                <a:latin typeface="Times New Roman" panose="02020603050405020304" pitchFamily="18" charset="0"/>
                <a:cs typeface="B Mitra" panose="00000400000000000000" pitchFamily="2" charset="-78"/>
              </a:rPr>
              <a:t>، </a:t>
            </a:r>
            <a:r>
              <a:rPr lang="fa-IR" sz="3600" b="1" dirty="0" smtClean="0">
                <a:solidFill>
                  <a:srgbClr val="FFFFFF"/>
                </a:solidFill>
                <a:latin typeface="Times New Roman" panose="02020603050405020304" pitchFamily="18" charset="0"/>
                <a:cs typeface="B Mitra" panose="00000400000000000000" pitchFamily="2" charset="-78"/>
              </a:rPr>
              <a:t>به دست می‌آید. </a:t>
            </a:r>
            <a:endParaRPr lang="en-US" sz="3600" b="1" dirty="0">
              <a:solidFill>
                <a:srgbClr val="FFFFFF"/>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72215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05158"/>
            <a:ext cx="8118757" cy="859466"/>
          </a:xfrm>
          <a:effectLst>
            <a:outerShdw blurRad="152400" dist="114300" dir="2700000" algn="tl" rotWithShape="0">
              <a:prstClr val="black">
                <a:alpha val="40000"/>
              </a:prstClr>
            </a:outerShdw>
          </a:effectLst>
        </p:spPr>
        <p:txBody>
          <a:bodyPr wrap="square" rtlCol="1">
            <a:spAutoFit/>
          </a:bodyPr>
          <a:lstStyle/>
          <a:p>
            <a:pPr algn="ctr">
              <a:defRPr/>
            </a:pPr>
            <a:r>
              <a:rPr lang="fa-IR" sz="4985" b="1" dirty="0">
                <a:solidFill>
                  <a:srgbClr val="FF0000"/>
                </a:solidFill>
                <a:cs typeface="B Titr" panose="00000700000000000000" pitchFamily="2" charset="-78"/>
              </a:rPr>
              <a:t>مهندسی صنایع چه تخصصی است؟</a:t>
            </a:r>
            <a:endParaRPr lang="en-US" sz="4985" dirty="0">
              <a:solidFill>
                <a:srgbClr val="FF0000"/>
              </a:solidFill>
              <a:cs typeface="B Titr" panose="00000700000000000000" pitchFamily="2" charset="-78"/>
            </a:endParaRPr>
          </a:p>
        </p:txBody>
      </p:sp>
      <p:sp>
        <p:nvSpPr>
          <p:cNvPr id="2867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2EF44054-8D22-4E93-8F3A-DBDC4EEA774F}" type="slidenum">
              <a:rPr lang="fa-IR" altLang="fa-IR" sz="1108">
                <a:solidFill>
                  <a:srgbClr val="045C75"/>
                </a:solidFill>
              </a:rPr>
              <a:pPr>
                <a:spcBef>
                  <a:spcPct val="0"/>
                </a:spcBef>
                <a:buClrTx/>
                <a:buSzTx/>
                <a:buFontTx/>
                <a:buNone/>
              </a:pPr>
              <a:t>3</a:t>
            </a:fld>
            <a:endParaRPr lang="fa-IR" altLang="fa-IR" sz="1108">
              <a:solidFill>
                <a:srgbClr val="045C75"/>
              </a:solidFill>
            </a:endParaRPr>
          </a:p>
        </p:txBody>
      </p:sp>
      <p:graphicFrame>
        <p:nvGraphicFramePr>
          <p:cNvPr id="7" name="Diagram 6"/>
          <p:cNvGraphicFramePr/>
          <p:nvPr>
            <p:extLst>
              <p:ext uri="{D42A27DB-BD31-4B8C-83A1-F6EECF244321}">
                <p14:modId xmlns:p14="http://schemas.microsoft.com/office/powerpoint/2010/main" val="2508869029"/>
              </p:ext>
            </p:extLst>
          </p:nvPr>
        </p:nvGraphicFramePr>
        <p:xfrm>
          <a:off x="123724" y="1368464"/>
          <a:ext cx="7613530" cy="4830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p:cNvSpPr txBox="1"/>
          <p:nvPr/>
        </p:nvSpPr>
        <p:spPr>
          <a:xfrm>
            <a:off x="7812895" y="1368464"/>
            <a:ext cx="1207382" cy="4705087"/>
          </a:xfrm>
          <a:prstGeom prst="rect">
            <a:avLst/>
          </a:prstGeom>
          <a:noFill/>
        </p:spPr>
        <p:txBody>
          <a:bodyPr vert="vert270" rtlCol="1">
            <a:spAutoFit/>
          </a:bodyPr>
          <a:lstStyle/>
          <a:p>
            <a:pPr algn="ctr" rtl="1">
              <a:spcBef>
                <a:spcPct val="20000"/>
              </a:spcBef>
              <a:buClr>
                <a:srgbClr val="0BD0D9"/>
              </a:buClr>
              <a:buSzPct val="95000"/>
              <a:buFont typeface="Wingdings 2" panose="05020102010507070707" pitchFamily="18" charset="2"/>
              <a:buNone/>
              <a:defRPr/>
            </a:pPr>
            <a:r>
              <a:rPr lang="fa-IR" sz="3323" b="1" dirty="0">
                <a:solidFill>
                  <a:srgbClr val="660066"/>
                </a:solidFill>
                <a:cs typeface="B Homa" panose="00000400000000000000" pitchFamily="2" charset="-78"/>
              </a:rPr>
              <a:t>ریاضی، فیزیک، علوم اجتماعی و فنون طراحی و مهندسی </a:t>
            </a:r>
          </a:p>
        </p:txBody>
      </p:sp>
    </p:spTree>
    <p:extLst>
      <p:ext uri="{BB962C8B-B14F-4D97-AF65-F5344CB8AC3E}">
        <p14:creationId xmlns:p14="http://schemas.microsoft.com/office/powerpoint/2010/main" val="880809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accel="50000" decel="50000" fill="hold" grpId="0" nodeType="afterEffect">
                                  <p:stCondLst>
                                    <p:cond delay="0"/>
                                  </p:stCondLst>
                                  <p:childTnLst>
                                    <p:animClr clrSpc="rgb" dir="cw">
                                      <p:cBhvr override="childStyle">
                                        <p:cTn id="6" dur="2000" fill="hold"/>
                                        <p:tgtEl>
                                          <p:spTgt spid="2"/>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idx="1"/>
          </p:nvPr>
        </p:nvSpPr>
        <p:spPr>
          <a:xfrm>
            <a:off x="457200" y="333375"/>
            <a:ext cx="8229600" cy="6191250"/>
          </a:xfrm>
        </p:spPr>
        <p:txBody>
          <a:bodyPr/>
          <a:lstStyle/>
          <a:p>
            <a:pPr eaLnBrk="1" hangingPunct="1">
              <a:lnSpc>
                <a:spcPct val="150000"/>
              </a:lnSpc>
              <a:buFont typeface="Wingdings" pitchFamily="2" charset="2"/>
              <a:buNone/>
              <a:defRPr/>
            </a:pPr>
            <a:r>
              <a:rPr lang="fa-IR" sz="4400" b="1" dirty="0" smtClean="0">
                <a:solidFill>
                  <a:srgbClr val="FF0000"/>
                </a:solidFill>
                <a:cs typeface="B Nazanin" pitchFamily="2" charset="-78"/>
              </a:rPr>
              <a:t>فرض ثابت بودن متغیرهای دیگر:</a:t>
            </a:r>
          </a:p>
          <a:p>
            <a:pPr eaLnBrk="1" hangingPunct="1">
              <a:lnSpc>
                <a:spcPct val="150000"/>
              </a:lnSpc>
              <a:buFont typeface="Wingdings" pitchFamily="2" charset="2"/>
              <a:buNone/>
              <a:defRPr/>
            </a:pPr>
            <a:r>
              <a:rPr lang="fa-IR" sz="4400" b="1" smtClean="0">
                <a:cs typeface="B Nazanin" pitchFamily="2" charset="-78"/>
              </a:rPr>
              <a:t>درجهان واقع، </a:t>
            </a:r>
            <a:r>
              <a:rPr lang="fa-IR" sz="4400" b="1" dirty="0" smtClean="0">
                <a:cs typeface="B Nazanin" pitchFamily="2" charset="-78"/>
              </a:rPr>
              <a:t>بسیاری ازمتغیرها کم و بیش برهرپدیده </a:t>
            </a:r>
            <a:r>
              <a:rPr lang="fa-IR" sz="4400" b="1" smtClean="0">
                <a:cs typeface="B Nazanin" pitchFamily="2" charset="-78"/>
              </a:rPr>
              <a:t>اقتصادی مؤثرهستند، </a:t>
            </a:r>
            <a:r>
              <a:rPr lang="fa-IR" sz="4400" b="1" dirty="0" smtClean="0">
                <a:cs typeface="B Nazanin" pitchFamily="2" charset="-78"/>
              </a:rPr>
              <a:t>که مطالعه اثرات کلیه این متغیرها در </a:t>
            </a:r>
            <a:r>
              <a:rPr lang="fa-IR" sz="4400" b="1" smtClean="0">
                <a:cs typeface="B Nazanin" pitchFamily="2" charset="-78"/>
              </a:rPr>
              <a:t>یک مدل، </a:t>
            </a:r>
            <a:r>
              <a:rPr lang="fa-IR" sz="4400" b="1" dirty="0" smtClean="0">
                <a:cs typeface="B Nazanin" pitchFamily="2" charset="-78"/>
              </a:rPr>
              <a:t>غیرعملی </a:t>
            </a:r>
            <a:r>
              <a:rPr lang="fa-IR" sz="4400" b="1" smtClean="0">
                <a:cs typeface="B Nazanin" pitchFamily="2" charset="-78"/>
              </a:rPr>
              <a:t>یا بسیار دشوار است</a:t>
            </a:r>
            <a:r>
              <a:rPr lang="fa-IR" sz="4400" b="1" dirty="0" smtClean="0">
                <a:cs typeface="B Nazanin" pitchFamily="2" charset="-78"/>
              </a:rPr>
              <a:t>. </a:t>
            </a:r>
            <a:endParaRPr lang="en-US" sz="2800" dirty="0" smtClean="0">
              <a:solidFill>
                <a:srgbClr val="FFFF99"/>
              </a:solidFill>
            </a:endParaRPr>
          </a:p>
        </p:txBody>
      </p:sp>
    </p:spTree>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6512" y="-27384"/>
            <a:ext cx="6768752" cy="6885384"/>
          </a:xfrm>
        </p:spPr>
      </p:pic>
      <p:sp>
        <p:nvSpPr>
          <p:cNvPr id="5" name="Rounded Rectangular Callout 4"/>
          <p:cNvSpPr/>
          <p:nvPr/>
        </p:nvSpPr>
        <p:spPr bwMode="auto">
          <a:xfrm rot="10800000" flipH="1" flipV="1">
            <a:off x="6228184" y="-27384"/>
            <a:ext cx="2923855" cy="6885383"/>
          </a:xfrm>
          <a:prstGeom prst="wedgeRoundRectCallout">
            <a:avLst>
              <a:gd name="adj1" fmla="val -48351"/>
              <a:gd name="adj2" fmla="val -10503"/>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r" eaLnBrk="1" hangingPunct="1">
              <a:lnSpc>
                <a:spcPct val="150000"/>
              </a:lnSpc>
              <a:buNone/>
            </a:pPr>
            <a:r>
              <a:rPr lang="en-US" sz="3600" b="1" dirty="0" smtClean="0">
                <a:solidFill>
                  <a:srgbClr val="FF0000"/>
                </a:solidFill>
                <a:latin typeface="Times New Roman" panose="02020603050405020304" pitchFamily="18" charset="0"/>
                <a:cs typeface="B Mitra" panose="00000400000000000000" pitchFamily="2" charset="-78"/>
              </a:rPr>
              <a:t>AC</a:t>
            </a:r>
            <a:r>
              <a:rPr lang="fa-IR" sz="3600" b="1" dirty="0" smtClean="0">
                <a:solidFill>
                  <a:srgbClr val="FF0000"/>
                </a:solidFill>
                <a:latin typeface="Times New Roman" panose="02020603050405020304" pitchFamily="18" charset="0"/>
                <a:cs typeface="B Mitra" panose="00000400000000000000" pitchFamily="2" charset="-78"/>
              </a:rPr>
              <a:t> </a:t>
            </a:r>
            <a:r>
              <a:rPr lang="fa-IR" sz="3600" b="1" dirty="0" smtClean="0">
                <a:solidFill>
                  <a:srgbClr val="FFFFFF"/>
                </a:solidFill>
                <a:latin typeface="Times New Roman" panose="02020603050405020304" pitchFamily="18" charset="0"/>
                <a:cs typeface="B Mitra" panose="00000400000000000000" pitchFamily="2" charset="-78"/>
              </a:rPr>
              <a:t>در 2 واحد محصول به وسیله شیب خط </a:t>
            </a:r>
            <a:r>
              <a:rPr lang="en-US" sz="3600" b="1" dirty="0" smtClean="0">
                <a:solidFill>
                  <a:srgbClr val="FFFFFF"/>
                </a:solidFill>
                <a:latin typeface="Times New Roman" panose="02020603050405020304" pitchFamily="18" charset="0"/>
                <a:cs typeface="B Mitra" panose="00000400000000000000" pitchFamily="2" charset="-78"/>
              </a:rPr>
              <a:t>ON</a:t>
            </a:r>
            <a:r>
              <a:rPr lang="fa-IR" sz="3600" b="1" dirty="0" smtClean="0">
                <a:solidFill>
                  <a:srgbClr val="FFFFFF"/>
                </a:solidFill>
                <a:latin typeface="Times New Roman" panose="02020603050405020304" pitchFamily="18" charset="0"/>
                <a:cs typeface="B Mitra" panose="00000400000000000000" pitchFamily="2" charset="-78"/>
              </a:rPr>
              <a:t> که برابر با 50 می‌باشد</a:t>
            </a:r>
            <a:r>
              <a:rPr lang="en-US" sz="3600" b="1" dirty="0" smtClean="0">
                <a:solidFill>
                  <a:srgbClr val="FFFFFF"/>
                </a:solidFill>
                <a:latin typeface="Times New Roman" panose="02020603050405020304" pitchFamily="18" charset="0"/>
                <a:cs typeface="B Mitra" panose="00000400000000000000" pitchFamily="2" charset="-78"/>
              </a:rPr>
              <a:t>، </a:t>
            </a:r>
            <a:r>
              <a:rPr lang="fa-IR" sz="3600" b="1" dirty="0" smtClean="0">
                <a:solidFill>
                  <a:srgbClr val="FFFFFF"/>
                </a:solidFill>
                <a:latin typeface="Times New Roman" panose="02020603050405020304" pitchFamily="18" charset="0"/>
                <a:cs typeface="B Mitra" panose="00000400000000000000" pitchFamily="2" charset="-78"/>
              </a:rPr>
              <a:t>به دست می‌آید. </a:t>
            </a:r>
            <a:endParaRPr lang="en-US" sz="3600" b="1" dirty="0">
              <a:solidFill>
                <a:srgbClr val="FFFFFF"/>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417477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7451" y="11132"/>
            <a:ext cx="7506877" cy="6847050"/>
          </a:xfrm>
        </p:spPr>
      </p:pic>
      <p:sp>
        <p:nvSpPr>
          <p:cNvPr id="5" name="Rounded Rectangular Callout 4"/>
          <p:cNvSpPr/>
          <p:nvPr/>
        </p:nvSpPr>
        <p:spPr bwMode="auto">
          <a:xfrm rot="10800000" flipH="1" flipV="1">
            <a:off x="6228184" y="-27384"/>
            <a:ext cx="2923855" cy="6885383"/>
          </a:xfrm>
          <a:prstGeom prst="wedgeRoundRectCallout">
            <a:avLst>
              <a:gd name="adj1" fmla="val -48351"/>
              <a:gd name="adj2" fmla="val -10503"/>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r" eaLnBrk="1" hangingPunct="1">
              <a:lnSpc>
                <a:spcPct val="150000"/>
              </a:lnSpc>
              <a:buNone/>
            </a:pPr>
            <a:r>
              <a:rPr lang="fa-IR" sz="3000" b="1" dirty="0" smtClean="0">
                <a:solidFill>
                  <a:srgbClr val="FFFFFF"/>
                </a:solidFill>
                <a:latin typeface="Times New Roman" panose="02020603050405020304" pitchFamily="18" charset="0"/>
                <a:cs typeface="B Mitra" panose="00000400000000000000" pitchFamily="2" charset="-78"/>
              </a:rPr>
              <a:t>شیب منحنی</a:t>
            </a:r>
            <a:r>
              <a:rPr lang="fa-IR" sz="3000" b="1" dirty="0" smtClean="0">
                <a:solidFill>
                  <a:srgbClr val="FF0000"/>
                </a:solidFill>
                <a:latin typeface="Times New Roman" panose="02020603050405020304" pitchFamily="18" charset="0"/>
                <a:cs typeface="B Mitra" panose="00000400000000000000" pitchFamily="2" charset="-78"/>
              </a:rPr>
              <a:t> </a:t>
            </a:r>
            <a:r>
              <a:rPr lang="en-US" sz="3000" b="1" dirty="0" smtClean="0">
                <a:solidFill>
                  <a:srgbClr val="FF0000"/>
                </a:solidFill>
                <a:latin typeface="Times New Roman" panose="02020603050405020304" pitchFamily="18" charset="0"/>
                <a:cs typeface="B Mitra" panose="00000400000000000000" pitchFamily="2" charset="-78"/>
              </a:rPr>
              <a:t>TVC</a:t>
            </a:r>
            <a:r>
              <a:rPr lang="fa-IR" sz="3000" b="1" dirty="0" smtClean="0">
                <a:solidFill>
                  <a:srgbClr val="FF0000"/>
                </a:solidFill>
                <a:latin typeface="Times New Roman" panose="02020603050405020304" pitchFamily="18" charset="0"/>
                <a:cs typeface="B Mitra" panose="00000400000000000000" pitchFamily="2" charset="-78"/>
              </a:rPr>
              <a:t> </a:t>
            </a:r>
            <a:r>
              <a:rPr lang="fa-IR" sz="3000" b="1" dirty="0">
                <a:solidFill>
                  <a:srgbClr val="FFFFFF"/>
                </a:solidFill>
                <a:latin typeface="Times New Roman" panose="02020603050405020304" pitchFamily="18" charset="0"/>
                <a:cs typeface="B Mitra" panose="00000400000000000000" pitchFamily="2" charset="-78"/>
              </a:rPr>
              <a:t>و </a:t>
            </a:r>
            <a:r>
              <a:rPr lang="fa-IR" sz="3000" b="1" dirty="0" smtClean="0">
                <a:solidFill>
                  <a:srgbClr val="FFFFFF"/>
                </a:solidFill>
                <a:latin typeface="Times New Roman" panose="02020603050405020304" pitchFamily="18" charset="0"/>
                <a:cs typeface="B Mitra" panose="00000400000000000000" pitchFamily="2" charset="-78"/>
              </a:rPr>
              <a:t> </a:t>
            </a:r>
            <a:r>
              <a:rPr lang="en-US" sz="3000" b="1" dirty="0">
                <a:solidFill>
                  <a:srgbClr val="FF0000"/>
                </a:solidFill>
                <a:latin typeface="Times New Roman" panose="02020603050405020304" pitchFamily="18" charset="0"/>
                <a:cs typeface="B Mitra" panose="00000400000000000000" pitchFamily="2" charset="-78"/>
              </a:rPr>
              <a:t>TC</a:t>
            </a:r>
            <a:r>
              <a:rPr lang="fa-IR" sz="3000" b="1" dirty="0" smtClean="0">
                <a:solidFill>
                  <a:srgbClr val="FFFFFF"/>
                </a:solidFill>
                <a:latin typeface="Times New Roman" panose="02020603050405020304" pitchFamily="18" charset="0"/>
                <a:cs typeface="B Mitra" panose="00000400000000000000" pitchFamily="2" charset="-78"/>
              </a:rPr>
              <a:t> در هر سطحی از محصول یکی است. با زیاد شدن محصول تا نقطه </a:t>
            </a:r>
            <a:r>
              <a:rPr lang="en-US" sz="3000" b="1" dirty="0" smtClean="0">
                <a:solidFill>
                  <a:srgbClr val="FFFFFF"/>
                </a:solidFill>
                <a:latin typeface="Times New Roman" panose="02020603050405020304" pitchFamily="18" charset="0"/>
                <a:cs typeface="B Mitra" panose="00000400000000000000" pitchFamily="2" charset="-78"/>
              </a:rPr>
              <a:t>T</a:t>
            </a:r>
            <a:r>
              <a:rPr lang="fa-IR" sz="3000" b="1" dirty="0" smtClean="0">
                <a:solidFill>
                  <a:srgbClr val="FFFFFF"/>
                </a:solidFill>
                <a:latin typeface="Times New Roman" panose="02020603050405020304" pitchFamily="18" charset="0"/>
                <a:cs typeface="B Mitra" panose="00000400000000000000" pitchFamily="2" charset="-78"/>
              </a:rPr>
              <a:t>یا </a:t>
            </a:r>
            <a:r>
              <a:rPr lang="fa-IR" sz="3000" b="1" dirty="0" smtClean="0">
                <a:solidFill>
                  <a:srgbClr val="FFFFFF"/>
                </a:solidFill>
                <a:latin typeface="Times New Roman"/>
                <a:cs typeface="Times New Roman"/>
              </a:rPr>
              <a:t>´</a:t>
            </a:r>
            <a:r>
              <a:rPr lang="en-US" sz="3000" b="1" dirty="0" smtClean="0">
                <a:solidFill>
                  <a:srgbClr val="FFFFFF"/>
                </a:solidFill>
                <a:latin typeface="Times New Roman" panose="02020603050405020304" pitchFamily="18" charset="0"/>
                <a:cs typeface="B Mitra" panose="00000400000000000000" pitchFamily="2" charset="-78"/>
              </a:rPr>
              <a:t> T</a:t>
            </a:r>
            <a:r>
              <a:rPr lang="fa-IR" sz="3000" b="1" dirty="0" smtClean="0">
                <a:solidFill>
                  <a:srgbClr val="FFFFFF"/>
                </a:solidFill>
                <a:latin typeface="Times New Roman" panose="02020603050405020304" pitchFamily="18" charset="0"/>
                <a:cs typeface="B Mitra" panose="00000400000000000000" pitchFamily="2" charset="-78"/>
              </a:rPr>
              <a:t> این </a:t>
            </a:r>
            <a:r>
              <a:rPr lang="fa-IR" sz="3000" b="1" dirty="0">
                <a:solidFill>
                  <a:srgbClr val="FFFFFF"/>
                </a:solidFill>
                <a:latin typeface="Times New Roman" panose="02020603050405020304" pitchFamily="18" charset="0"/>
                <a:cs typeface="B Mitra" panose="00000400000000000000" pitchFamily="2" charset="-78"/>
              </a:rPr>
              <a:t>شیب‌ها </a:t>
            </a:r>
            <a:r>
              <a:rPr lang="fa-IR" sz="3000" b="1" dirty="0" smtClean="0">
                <a:solidFill>
                  <a:srgbClr val="FFFFFF"/>
                </a:solidFill>
                <a:latin typeface="Times New Roman" panose="02020603050405020304" pitchFamily="18" charset="0"/>
                <a:cs typeface="B Mitra" panose="00000400000000000000" pitchFamily="2" charset="-78"/>
              </a:rPr>
              <a:t>کاهش و بعد از </a:t>
            </a:r>
            <a:r>
              <a:rPr lang="fa-IR" sz="3000" b="1" dirty="0">
                <a:solidFill>
                  <a:srgbClr val="FFFFFF"/>
                </a:solidFill>
                <a:latin typeface="Times New Roman" panose="02020603050405020304" pitchFamily="18" charset="0"/>
                <a:cs typeface="B Mitra" panose="00000400000000000000" pitchFamily="2" charset="-78"/>
              </a:rPr>
              <a:t>آن </a:t>
            </a:r>
            <a:r>
              <a:rPr lang="fa-IR" sz="3000" b="1" dirty="0" smtClean="0">
                <a:solidFill>
                  <a:srgbClr val="FFFFFF"/>
                </a:solidFill>
                <a:latin typeface="Times New Roman" panose="02020603050405020304" pitchFamily="18" charset="0"/>
                <a:cs typeface="B Mitra" panose="00000400000000000000" pitchFamily="2" charset="-78"/>
              </a:rPr>
              <a:t>افزایش می‌یابد.</a:t>
            </a:r>
            <a:endParaRPr lang="en-US" sz="3000" b="1" dirty="0">
              <a:solidFill>
                <a:srgbClr val="FFFFFF"/>
              </a:solidFill>
              <a:latin typeface="Times New Roman" panose="02020603050405020304" pitchFamily="18" charset="0"/>
              <a:cs typeface="B Mitra" panose="00000400000000000000" pitchFamily="2" charset="-78"/>
            </a:endParaRPr>
          </a:p>
        </p:txBody>
      </p:sp>
      <p:sp>
        <p:nvSpPr>
          <p:cNvPr id="6" name="Rounded Rectangular Callout 5"/>
          <p:cNvSpPr/>
          <p:nvPr/>
        </p:nvSpPr>
        <p:spPr bwMode="auto">
          <a:xfrm rot="10800000" flipH="1" flipV="1">
            <a:off x="6228184" y="-72007"/>
            <a:ext cx="2923855" cy="6885383"/>
          </a:xfrm>
          <a:prstGeom prst="wedgeRoundRectCallout">
            <a:avLst>
              <a:gd name="adj1" fmla="val -48351"/>
              <a:gd name="adj2" fmla="val -10503"/>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algn="r" eaLnBrk="1" hangingPunct="1">
              <a:lnSpc>
                <a:spcPct val="150000"/>
              </a:lnSpc>
              <a:buNone/>
            </a:pPr>
            <a:r>
              <a:rPr lang="fa-IR" sz="3600" b="1" dirty="0" smtClean="0">
                <a:solidFill>
                  <a:srgbClr val="FFFFFF"/>
                </a:solidFill>
                <a:latin typeface="Times New Roman" panose="02020603050405020304" pitchFamily="18" charset="0"/>
                <a:cs typeface="B Mitra" panose="00000400000000000000" pitchFamily="2" charset="-78"/>
              </a:rPr>
              <a:t>بنابراین منحنی </a:t>
            </a:r>
            <a:r>
              <a:rPr lang="en-US" sz="3600" b="1" dirty="0" smtClean="0">
                <a:solidFill>
                  <a:srgbClr val="FFFFFF"/>
                </a:solidFill>
                <a:latin typeface="Times New Roman" panose="02020603050405020304" pitchFamily="18" charset="0"/>
                <a:cs typeface="B Mitra" panose="00000400000000000000" pitchFamily="2" charset="-78"/>
              </a:rPr>
              <a:t>MC</a:t>
            </a:r>
            <a:r>
              <a:rPr lang="fa-IR" sz="3600" b="1" dirty="0" smtClean="0">
                <a:solidFill>
                  <a:srgbClr val="FFFFFF"/>
                </a:solidFill>
                <a:latin typeface="Times New Roman" panose="02020603050405020304" pitchFamily="18" charset="0"/>
                <a:cs typeface="B Mitra" panose="00000400000000000000" pitchFamily="2" charset="-78"/>
              </a:rPr>
              <a:t> تا 2/5 واحد محصول نزولی و بعد از آن صعودی خواهد بود. </a:t>
            </a:r>
            <a:endParaRPr lang="en-US" sz="3600" b="1" dirty="0">
              <a:solidFill>
                <a:srgbClr val="FFFFFF"/>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176901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68313" y="404813"/>
            <a:ext cx="8229600" cy="703262"/>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هزینه های بلند مدت تولید :</a:t>
            </a:r>
            <a:br>
              <a:rPr lang="fa-IR" sz="4800" b="1" dirty="0">
                <a:solidFill>
                  <a:srgbClr val="FF0000"/>
                </a:solidFill>
                <a:latin typeface="+mn-lt"/>
                <a:ea typeface="+mn-ea"/>
                <a:cs typeface="B Nazanin" pitchFamily="2" charset="-78"/>
              </a:rPr>
            </a:br>
            <a:endParaRPr lang="en-US" sz="4800" b="1" dirty="0">
              <a:solidFill>
                <a:srgbClr val="FF0000"/>
              </a:solidFill>
              <a:latin typeface="+mn-lt"/>
              <a:ea typeface="+mn-ea"/>
              <a:cs typeface="B Nazanin" pitchFamily="2" charset="-78"/>
            </a:endParaRPr>
          </a:p>
        </p:txBody>
      </p:sp>
      <p:sp>
        <p:nvSpPr>
          <p:cNvPr id="215043" name="Rectangle 3"/>
          <p:cNvSpPr>
            <a:spLocks noGrp="1" noChangeArrowheads="1"/>
          </p:cNvSpPr>
          <p:nvPr>
            <p:ph idx="1"/>
          </p:nvPr>
        </p:nvSpPr>
        <p:spPr>
          <a:xfrm>
            <a:off x="457200" y="1052513"/>
            <a:ext cx="8229600" cy="5078412"/>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800" b="1" kern="1200" dirty="0">
                <a:solidFill>
                  <a:srgbClr val="FFFFFF"/>
                </a:solidFill>
                <a:latin typeface="Times New Roman" panose="02020603050405020304" pitchFamily="18" charset="0"/>
                <a:cs typeface="B Mitra" panose="00000400000000000000" pitchFamily="2" charset="-78"/>
              </a:rPr>
              <a:t>در بلند مدت، </a:t>
            </a:r>
            <a:r>
              <a:rPr lang="fa-IR" sz="4800" b="1" kern="1200" dirty="0" smtClean="0">
                <a:solidFill>
                  <a:srgbClr val="FFFFFF"/>
                </a:solidFill>
                <a:latin typeface="Times New Roman" panose="02020603050405020304" pitchFamily="18" charset="0"/>
                <a:cs typeface="B Mitra" panose="00000400000000000000" pitchFamily="2" charset="-78"/>
              </a:rPr>
              <a:t>بنگاه قادر به </a:t>
            </a:r>
            <a:r>
              <a:rPr lang="fa-IR" sz="4800" b="1" kern="1200" dirty="0" smtClean="0">
                <a:solidFill>
                  <a:schemeClr val="bg2">
                    <a:lumMod val="20000"/>
                    <a:lumOff val="80000"/>
                  </a:schemeClr>
                </a:solidFill>
                <a:latin typeface="Times New Roman" panose="02020603050405020304" pitchFamily="18" charset="0"/>
                <a:cs typeface="B Mitra" panose="00000400000000000000" pitchFamily="2" charset="-78"/>
              </a:rPr>
              <a:t>تغییر</a:t>
            </a:r>
            <a:r>
              <a:rPr lang="fa-IR" sz="4800" b="1" kern="1200" dirty="0" smtClean="0">
                <a:solidFill>
                  <a:srgbClr val="FFFFFF"/>
                </a:solidFill>
                <a:latin typeface="Times New Roman" panose="02020603050405020304" pitchFamily="18" charset="0"/>
                <a:cs typeface="B Mitra" panose="00000400000000000000" pitchFamily="2" charset="-78"/>
              </a:rPr>
              <a:t> تمامی نهاده های مورد استفاده است. پس </a:t>
            </a:r>
            <a:r>
              <a:rPr lang="fa-IR" sz="4800" b="1" kern="1200" dirty="0" smtClean="0">
                <a:solidFill>
                  <a:srgbClr val="FFFF00"/>
                </a:solidFill>
                <a:latin typeface="Times New Roman" panose="02020603050405020304" pitchFamily="18" charset="0"/>
                <a:cs typeface="B Mitra" panose="00000400000000000000" pitchFamily="2" charset="-78"/>
              </a:rPr>
              <a:t>عوامل ثابت </a:t>
            </a:r>
            <a:r>
              <a:rPr lang="fa-IR" sz="4800" b="1" kern="1200" dirty="0" smtClean="0">
                <a:solidFill>
                  <a:srgbClr val="FFFFFF"/>
                </a:solidFill>
                <a:latin typeface="Times New Roman" panose="02020603050405020304" pitchFamily="18" charset="0"/>
                <a:cs typeface="B Mitra" panose="00000400000000000000" pitchFamily="2" charset="-78"/>
              </a:rPr>
              <a:t>و </a:t>
            </a:r>
            <a:r>
              <a:rPr lang="fa-IR" sz="4800" b="1" kern="1200" dirty="0" smtClean="0">
                <a:solidFill>
                  <a:srgbClr val="FFFF00"/>
                </a:solidFill>
                <a:latin typeface="Times New Roman" panose="02020603050405020304" pitchFamily="18" charset="0"/>
                <a:cs typeface="B Mitra" panose="00000400000000000000" pitchFamily="2" charset="-78"/>
              </a:rPr>
              <a:t>هزینه های ثابت </a:t>
            </a:r>
            <a:r>
              <a:rPr lang="fa-IR" sz="4800" b="1" kern="1200" dirty="0">
                <a:solidFill>
                  <a:srgbClr val="FFFFFF"/>
                </a:solidFill>
                <a:latin typeface="Times New Roman" panose="02020603050405020304" pitchFamily="18" charset="0"/>
                <a:cs typeface="B Mitra" panose="00000400000000000000" pitchFamily="2" charset="-78"/>
              </a:rPr>
              <a:t>وجود</a:t>
            </a:r>
            <a:r>
              <a:rPr lang="fa-IR" sz="4800" b="1" kern="1200" dirty="0" smtClean="0">
                <a:solidFill>
                  <a:srgbClr val="FFFFFF"/>
                </a:solidFill>
                <a:latin typeface="Times New Roman" panose="02020603050405020304" pitchFamily="18" charset="0"/>
                <a:cs typeface="B Mitra" panose="00000400000000000000" pitchFamily="2" charset="-78"/>
              </a:rPr>
              <a:t> </a:t>
            </a:r>
            <a:r>
              <a:rPr lang="fa-IR" sz="4800" b="1" kern="1200" dirty="0" smtClean="0">
                <a:solidFill>
                  <a:srgbClr val="FF0000"/>
                </a:solidFill>
                <a:latin typeface="Times New Roman" panose="02020603050405020304" pitchFamily="18" charset="0"/>
                <a:cs typeface="B Mitra" panose="00000400000000000000" pitchFamily="2" charset="-78"/>
              </a:rPr>
              <a:t>ندارد</a:t>
            </a:r>
            <a:r>
              <a:rPr lang="fa-IR" sz="4800" b="1" kern="1200" dirty="0" smtClean="0">
                <a:solidFill>
                  <a:srgbClr val="FFFFFF"/>
                </a:solidFill>
                <a:latin typeface="Times New Roman" panose="02020603050405020304" pitchFamily="18" charset="0"/>
                <a:cs typeface="B Mitra" panose="00000400000000000000" pitchFamily="2" charset="-78"/>
              </a:rPr>
              <a:t> و تولید کننده می تواند طرحش را به هر اندازه و مقیاسی بسازد. </a:t>
            </a:r>
            <a:endParaRPr lang="en-US" sz="4800" b="1" kern="1200" dirty="0">
              <a:solidFill>
                <a:srgbClr val="FFFFFF"/>
              </a:solidFill>
              <a:latin typeface="Times New Roman" panose="02020603050405020304" pitchFamily="18" charset="0"/>
              <a:cs typeface="B Mitra" panose="00000400000000000000" pitchFamily="2" charset="-78"/>
            </a:endParaRPr>
          </a:p>
        </p:txBody>
      </p:sp>
    </p:spTree>
  </p:cSld>
  <p:clrMapOvr>
    <a:masterClrMapping/>
  </p:clrMapOvr>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68313" y="404813"/>
            <a:ext cx="8229600" cy="703262"/>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هزینه های بلند مدت تولید :</a:t>
            </a:r>
            <a:br>
              <a:rPr lang="fa-IR" sz="4800" b="1" dirty="0">
                <a:solidFill>
                  <a:srgbClr val="FF0000"/>
                </a:solidFill>
                <a:latin typeface="+mn-lt"/>
                <a:ea typeface="+mn-ea"/>
                <a:cs typeface="B Nazanin" pitchFamily="2" charset="-78"/>
              </a:rPr>
            </a:br>
            <a:endParaRPr lang="en-US" sz="4800" b="1" dirty="0">
              <a:solidFill>
                <a:srgbClr val="FF0000"/>
              </a:solidFill>
              <a:latin typeface="+mn-lt"/>
              <a:ea typeface="+mn-ea"/>
              <a:cs typeface="B Nazanin" pitchFamily="2" charset="-78"/>
            </a:endParaRPr>
          </a:p>
        </p:txBody>
      </p:sp>
      <p:sp>
        <p:nvSpPr>
          <p:cNvPr id="215043" name="Rectangle 3"/>
          <p:cNvSpPr>
            <a:spLocks noGrp="1" noChangeArrowheads="1"/>
          </p:cNvSpPr>
          <p:nvPr>
            <p:ph idx="1"/>
          </p:nvPr>
        </p:nvSpPr>
        <p:spPr>
          <a:xfrm>
            <a:off x="107504" y="1230908"/>
            <a:ext cx="8712968" cy="5078412"/>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400" b="1" kern="1200" dirty="0" smtClean="0">
                <a:solidFill>
                  <a:schemeClr val="bg2">
                    <a:lumMod val="20000"/>
                    <a:lumOff val="80000"/>
                  </a:schemeClr>
                </a:solidFill>
                <a:latin typeface="Times New Roman" panose="02020603050405020304" pitchFamily="18" charset="0"/>
                <a:cs typeface="B Mitra" panose="00000400000000000000" pitchFamily="2" charset="-78"/>
              </a:rPr>
              <a:t>منحنی </a:t>
            </a:r>
            <a:r>
              <a:rPr lang="fa-IR" sz="4400" b="1" kern="1200" dirty="0">
                <a:solidFill>
                  <a:schemeClr val="bg2">
                    <a:lumMod val="20000"/>
                    <a:lumOff val="80000"/>
                  </a:schemeClr>
                </a:solidFill>
                <a:latin typeface="Times New Roman" panose="02020603050405020304" pitchFamily="18" charset="0"/>
                <a:cs typeface="B Mitra" panose="00000400000000000000" pitchFamily="2" charset="-78"/>
              </a:rPr>
              <a:t>هزینه متوسط بلند مدت </a:t>
            </a:r>
            <a:r>
              <a:rPr lang="fa-IR" sz="4400" b="1" kern="1200" dirty="0">
                <a:solidFill>
                  <a:srgbClr val="FF0000"/>
                </a:solidFill>
                <a:latin typeface="Times New Roman" panose="02020603050405020304" pitchFamily="18" charset="0"/>
                <a:cs typeface="B Mitra" panose="00000400000000000000" pitchFamily="2" charset="-78"/>
              </a:rPr>
              <a:t>(</a:t>
            </a:r>
            <a:r>
              <a:rPr lang="en-US" sz="4400" b="1" kern="1200" dirty="0">
                <a:solidFill>
                  <a:srgbClr val="FF0000"/>
                </a:solidFill>
                <a:latin typeface="Times New Roman" panose="02020603050405020304" pitchFamily="18" charset="0"/>
                <a:cs typeface="B Mitra" panose="00000400000000000000" pitchFamily="2" charset="-78"/>
              </a:rPr>
              <a:t>LAC</a:t>
            </a:r>
            <a:r>
              <a:rPr lang="fa-IR" sz="4400" b="1" kern="1200" dirty="0">
                <a:solidFill>
                  <a:srgbClr val="FF0000"/>
                </a:solidFill>
                <a:latin typeface="Times New Roman" panose="02020603050405020304" pitchFamily="18" charset="0"/>
                <a:cs typeface="B Mitra" panose="00000400000000000000" pitchFamily="2" charset="-78"/>
              </a:rPr>
              <a:t>)، </a:t>
            </a:r>
            <a:r>
              <a:rPr lang="fa-IR" sz="4400" b="1" kern="1200" dirty="0">
                <a:solidFill>
                  <a:srgbClr val="FFFFFF"/>
                </a:solidFill>
                <a:latin typeface="Times New Roman" panose="02020603050405020304" pitchFamily="18" charset="0"/>
                <a:cs typeface="B Mitra" panose="00000400000000000000" pitchFamily="2" charset="-78"/>
              </a:rPr>
              <a:t>حداقل هزینه هر واحد </a:t>
            </a:r>
            <a:r>
              <a:rPr lang="fa-IR" sz="4400" b="1" kern="1200" dirty="0" smtClean="0">
                <a:solidFill>
                  <a:srgbClr val="FFFFFF"/>
                </a:solidFill>
                <a:latin typeface="Times New Roman" panose="02020603050405020304" pitchFamily="18" charset="0"/>
                <a:cs typeface="B Mitra" panose="00000400000000000000" pitchFamily="2" charset="-78"/>
              </a:rPr>
              <a:t>از تولید </a:t>
            </a:r>
          </a:p>
          <a:p>
            <a:pPr marL="0" indent="0" eaLnBrk="1" hangingPunct="1">
              <a:lnSpc>
                <a:spcPct val="150000"/>
              </a:lnSpc>
              <a:buNone/>
            </a:pPr>
            <a:r>
              <a:rPr lang="fa-IR" sz="4400" b="1" kern="1200" dirty="0" smtClean="0">
                <a:solidFill>
                  <a:srgbClr val="FFFFFF"/>
                </a:solidFill>
                <a:latin typeface="Times New Roman" panose="02020603050405020304" pitchFamily="18" charset="0"/>
                <a:cs typeface="B Mitra" panose="00000400000000000000" pitchFamily="2" charset="-78"/>
              </a:rPr>
              <a:t>در </a:t>
            </a:r>
            <a:r>
              <a:rPr lang="fa-IR" sz="4400" b="1" kern="1200" dirty="0">
                <a:solidFill>
                  <a:srgbClr val="FFFFFF"/>
                </a:solidFill>
                <a:latin typeface="Times New Roman" panose="02020603050405020304" pitchFamily="18" charset="0"/>
                <a:cs typeface="B Mitra" panose="00000400000000000000" pitchFamily="2" charset="-78"/>
              </a:rPr>
              <a:t>هر </a:t>
            </a:r>
            <a:r>
              <a:rPr lang="fa-IR" sz="4400" b="1" kern="1200" dirty="0" smtClean="0">
                <a:solidFill>
                  <a:srgbClr val="FFFFFF"/>
                </a:solidFill>
                <a:latin typeface="Times New Roman" panose="02020603050405020304" pitchFamily="18" charset="0"/>
                <a:cs typeface="B Mitra" panose="00000400000000000000" pitchFamily="2" charset="-78"/>
              </a:rPr>
              <a:t>سطحی از تولید </a:t>
            </a:r>
          </a:p>
          <a:p>
            <a:pPr marL="0" indent="0" eaLnBrk="1" hangingPunct="1">
              <a:lnSpc>
                <a:spcPct val="150000"/>
              </a:lnSpc>
              <a:buNone/>
            </a:pPr>
            <a:r>
              <a:rPr lang="fa-IR" sz="4400" b="1" kern="1200" dirty="0" smtClean="0">
                <a:solidFill>
                  <a:srgbClr val="FFFFFF"/>
                </a:solidFill>
                <a:latin typeface="Times New Roman" panose="02020603050405020304" pitchFamily="18" charset="0"/>
                <a:cs typeface="B Mitra" panose="00000400000000000000" pitchFamily="2" charset="-78"/>
              </a:rPr>
              <a:t>وقتی </a:t>
            </a:r>
            <a:r>
              <a:rPr lang="fa-IR" sz="4400" b="1" kern="1200" dirty="0">
                <a:solidFill>
                  <a:srgbClr val="FFFFFF"/>
                </a:solidFill>
                <a:latin typeface="Times New Roman" panose="02020603050405020304" pitchFamily="18" charset="0"/>
                <a:cs typeface="B Mitra" panose="00000400000000000000" pitchFamily="2" charset="-78"/>
              </a:rPr>
              <a:t>که امکان ساخت </a:t>
            </a:r>
            <a:r>
              <a:rPr lang="fa-IR" sz="4400" b="1" kern="1200" dirty="0" smtClean="0">
                <a:solidFill>
                  <a:srgbClr val="FFFFFF"/>
                </a:solidFill>
                <a:latin typeface="Times New Roman" panose="02020603050405020304" pitchFamily="18" charset="0"/>
                <a:cs typeface="B Mitra" panose="00000400000000000000" pitchFamily="2" charset="-78"/>
              </a:rPr>
              <a:t>هر مقیاسی از آن وجود </a:t>
            </a:r>
            <a:r>
              <a:rPr lang="fa-IR" sz="4400" b="1" kern="1200" dirty="0">
                <a:solidFill>
                  <a:srgbClr val="FFFFFF"/>
                </a:solidFill>
                <a:latin typeface="Times New Roman" panose="02020603050405020304" pitchFamily="18" charset="0"/>
                <a:cs typeface="B Mitra" panose="00000400000000000000" pitchFamily="2" charset="-78"/>
              </a:rPr>
              <a:t>داشته </a:t>
            </a:r>
            <a:r>
              <a:rPr lang="fa-IR" sz="4400" b="1" kern="1200" dirty="0" smtClean="0">
                <a:solidFill>
                  <a:srgbClr val="FFFFFF"/>
                </a:solidFill>
                <a:latin typeface="Times New Roman" panose="02020603050405020304" pitchFamily="18" charset="0"/>
                <a:cs typeface="B Mitra" panose="00000400000000000000" pitchFamily="2" charset="-78"/>
              </a:rPr>
              <a:t>باشد.</a:t>
            </a:r>
            <a:endParaRPr lang="en-US" sz="4400" b="1" kern="1200" dirty="0">
              <a:solidFill>
                <a:srgbClr val="FFFFFF"/>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2185775258"/>
      </p:ext>
    </p:extLst>
  </p:cSld>
  <p:clrMapOvr>
    <a:masterClrMapping/>
  </p:clrMapOvr>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68313" y="404813"/>
            <a:ext cx="8229600" cy="703262"/>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هزینه های بلند مدت تولید :</a:t>
            </a:r>
            <a:br>
              <a:rPr lang="fa-IR" sz="4800" b="1" dirty="0">
                <a:solidFill>
                  <a:srgbClr val="FF0000"/>
                </a:solidFill>
                <a:latin typeface="+mn-lt"/>
                <a:ea typeface="+mn-ea"/>
                <a:cs typeface="B Nazanin" pitchFamily="2" charset="-78"/>
              </a:rPr>
            </a:br>
            <a:endParaRPr lang="en-US" sz="4800" b="1" dirty="0">
              <a:solidFill>
                <a:srgbClr val="FF0000"/>
              </a:solidFill>
              <a:latin typeface="+mn-lt"/>
              <a:ea typeface="+mn-ea"/>
              <a:cs typeface="B Nazanin" pitchFamily="2" charset="-78"/>
            </a:endParaRPr>
          </a:p>
        </p:txBody>
      </p:sp>
      <p:sp>
        <p:nvSpPr>
          <p:cNvPr id="215043" name="Rectangle 3"/>
          <p:cNvSpPr>
            <a:spLocks noGrp="1" noChangeArrowheads="1"/>
          </p:cNvSpPr>
          <p:nvPr>
            <p:ph idx="1"/>
          </p:nvPr>
        </p:nvSpPr>
        <p:spPr>
          <a:xfrm>
            <a:off x="107504" y="870868"/>
            <a:ext cx="8712968" cy="5078412"/>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000" b="1" kern="1200" dirty="0" smtClean="0">
                <a:solidFill>
                  <a:srgbClr val="FFFFFF"/>
                </a:solidFill>
                <a:latin typeface="Times New Roman" panose="02020603050405020304" pitchFamily="18" charset="0"/>
                <a:cs typeface="B Mitra" panose="00000400000000000000" pitchFamily="2" charset="-78"/>
              </a:rPr>
              <a:t>منحنی </a:t>
            </a:r>
            <a:r>
              <a:rPr lang="en-US" sz="4000" b="1" kern="1200" dirty="0" smtClean="0">
                <a:solidFill>
                  <a:srgbClr val="FF0000"/>
                </a:solidFill>
                <a:latin typeface="Times New Roman" panose="02020603050405020304" pitchFamily="18" charset="0"/>
                <a:cs typeface="B Mitra" panose="00000400000000000000" pitchFamily="2" charset="-78"/>
              </a:rPr>
              <a:t>LAC</a:t>
            </a:r>
            <a:r>
              <a:rPr lang="fa-IR" sz="4000" b="1" kern="1200" dirty="0" smtClean="0">
                <a:solidFill>
                  <a:srgbClr val="FF0000"/>
                </a:solidFill>
                <a:latin typeface="Times New Roman" panose="02020603050405020304" pitchFamily="18" charset="0"/>
                <a:cs typeface="B Mitra" panose="00000400000000000000" pitchFamily="2" charset="-78"/>
              </a:rPr>
              <a:t> </a:t>
            </a:r>
            <a:r>
              <a:rPr lang="fa-IR" sz="4000" b="1" kern="1200" dirty="0" smtClean="0">
                <a:solidFill>
                  <a:srgbClr val="FFFFFF"/>
                </a:solidFill>
                <a:latin typeface="Times New Roman" panose="02020603050405020304" pitchFamily="18" charset="0"/>
                <a:cs typeface="B Mitra" panose="00000400000000000000" pitchFamily="2" charset="-78"/>
              </a:rPr>
              <a:t>مماس بر همۀ منحنی‌های هزینه کوتاه مدت </a:t>
            </a:r>
            <a:r>
              <a:rPr lang="fa-IR" sz="4000" b="1" kern="1200" dirty="0" smtClean="0">
                <a:solidFill>
                  <a:srgbClr val="FF0000"/>
                </a:solidFill>
                <a:latin typeface="Times New Roman" panose="02020603050405020304" pitchFamily="18" charset="0"/>
                <a:cs typeface="B Mitra" panose="00000400000000000000" pitchFamily="2" charset="-78"/>
              </a:rPr>
              <a:t>(</a:t>
            </a:r>
            <a:r>
              <a:rPr lang="en-US" sz="4000" b="1" kern="1200" dirty="0">
                <a:solidFill>
                  <a:srgbClr val="FF0000"/>
                </a:solidFill>
                <a:latin typeface="Times New Roman" panose="02020603050405020304" pitchFamily="18" charset="0"/>
                <a:cs typeface="B Mitra" panose="00000400000000000000" pitchFamily="2" charset="-78"/>
              </a:rPr>
              <a:t>SAC</a:t>
            </a:r>
            <a:r>
              <a:rPr lang="fa-IR" sz="4000" b="1" kern="1200" dirty="0">
                <a:solidFill>
                  <a:srgbClr val="FF0000"/>
                </a:solidFill>
                <a:latin typeface="Times New Roman" panose="02020603050405020304" pitchFamily="18" charset="0"/>
                <a:cs typeface="B Mitra" panose="00000400000000000000" pitchFamily="2" charset="-78"/>
              </a:rPr>
              <a:t>)</a:t>
            </a:r>
            <a:r>
              <a:rPr lang="fa-IR" sz="4000" b="1" kern="1200" dirty="0">
                <a:solidFill>
                  <a:srgbClr val="FFFFFF"/>
                </a:solidFill>
                <a:latin typeface="Times New Roman" panose="02020603050405020304" pitchFamily="18" charset="0"/>
                <a:cs typeface="B Mitra" panose="00000400000000000000" pitchFamily="2" charset="-78"/>
              </a:rPr>
              <a:t> </a:t>
            </a:r>
            <a:r>
              <a:rPr lang="fa-IR" sz="4000" b="1" kern="1200" dirty="0" smtClean="0">
                <a:solidFill>
                  <a:srgbClr val="FFFFFF"/>
                </a:solidFill>
                <a:latin typeface="Times New Roman" panose="02020603050405020304" pitchFamily="18" charset="0"/>
                <a:cs typeface="B Mitra" panose="00000400000000000000" pitchFamily="2" charset="-78"/>
              </a:rPr>
              <a:t>بوده و نشان دهنده اندازه کلیه کلیه طرح های مختلف دیگری است که بنگاه در بلند مدت می تواند به آن ها دسترسی داشته باشد. به بیان ریاضی منحنی </a:t>
            </a:r>
            <a:r>
              <a:rPr lang="en-US" sz="4000" b="1" kern="1200" dirty="0" smtClean="0">
                <a:solidFill>
                  <a:srgbClr val="FF0000"/>
                </a:solidFill>
                <a:latin typeface="Times New Roman" panose="02020603050405020304" pitchFamily="18" charset="0"/>
                <a:cs typeface="B Mitra" panose="00000400000000000000" pitchFamily="2" charset="-78"/>
              </a:rPr>
              <a:t>LAC</a:t>
            </a:r>
            <a:r>
              <a:rPr lang="fa-IR" sz="4000" b="1" kern="1200" dirty="0" smtClean="0">
                <a:solidFill>
                  <a:srgbClr val="FF0000"/>
                </a:solidFill>
                <a:latin typeface="Times New Roman" panose="02020603050405020304" pitchFamily="18" charset="0"/>
                <a:cs typeface="B Mitra" panose="00000400000000000000" pitchFamily="2" charset="-78"/>
              </a:rPr>
              <a:t> </a:t>
            </a:r>
            <a:r>
              <a:rPr lang="fa-IR" sz="4000" b="1" kern="1200" dirty="0" smtClean="0">
                <a:solidFill>
                  <a:srgbClr val="FFFFFF"/>
                </a:solidFill>
                <a:latin typeface="Times New Roman" panose="02020603050405020304" pitchFamily="18" charset="0"/>
                <a:cs typeface="B Mitra" panose="00000400000000000000" pitchFamily="2" charset="-78"/>
              </a:rPr>
              <a:t>پوشش منحنی‌های </a:t>
            </a:r>
            <a:r>
              <a:rPr lang="en-US" sz="4000" b="1" kern="1200" dirty="0" smtClean="0">
                <a:solidFill>
                  <a:srgbClr val="FF0000"/>
                </a:solidFill>
                <a:latin typeface="Times New Roman" panose="02020603050405020304" pitchFamily="18" charset="0"/>
                <a:cs typeface="B Mitra" panose="00000400000000000000" pitchFamily="2" charset="-78"/>
              </a:rPr>
              <a:t>SAC</a:t>
            </a:r>
            <a:r>
              <a:rPr lang="fa-IR" sz="4000" b="1" kern="1200" dirty="0">
                <a:solidFill>
                  <a:srgbClr val="FF0000"/>
                </a:solidFill>
                <a:latin typeface="Times New Roman" panose="02020603050405020304" pitchFamily="18" charset="0"/>
                <a:cs typeface="B Mitra" panose="00000400000000000000" pitchFamily="2" charset="-78"/>
              </a:rPr>
              <a:t> </a:t>
            </a:r>
            <a:r>
              <a:rPr lang="fa-IR" sz="4000" b="1" kern="1200" dirty="0" smtClean="0">
                <a:solidFill>
                  <a:srgbClr val="FFFFFF"/>
                </a:solidFill>
                <a:latin typeface="Times New Roman" panose="02020603050405020304" pitchFamily="18" charset="0"/>
                <a:cs typeface="B Mitra" panose="00000400000000000000" pitchFamily="2" charset="-78"/>
              </a:rPr>
              <a:t>است.</a:t>
            </a:r>
            <a:endParaRPr lang="en-US" sz="4000" b="1" kern="1200" dirty="0">
              <a:solidFill>
                <a:srgbClr val="FFFFFF"/>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65712880"/>
      </p:ext>
    </p:extLst>
  </p:cSld>
  <p:clrMapOvr>
    <a:masterClrMapping/>
  </p:clrMapOvr>
  <p:timing>
    <p:tnLst>
      <p:par>
        <p:cTn id="1" dur="indefinite" restart="never" nodeType="tmRoot"/>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a:xfrm>
            <a:off x="457200" y="-87089"/>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بازده به مقیاس :</a:t>
            </a:r>
            <a:endParaRPr lang="en-US" sz="4800" b="1" dirty="0">
              <a:solidFill>
                <a:srgbClr val="FF0000"/>
              </a:solidFill>
              <a:latin typeface="+mn-lt"/>
              <a:ea typeface="+mn-ea"/>
              <a:cs typeface="B Nazanin" pitchFamily="2" charset="-78"/>
            </a:endParaRPr>
          </a:p>
        </p:txBody>
      </p:sp>
      <p:sp>
        <p:nvSpPr>
          <p:cNvPr id="216067" name="Rectangle 3"/>
          <p:cNvSpPr>
            <a:spLocks noGrp="1" noChangeArrowheads="1"/>
          </p:cNvSpPr>
          <p:nvPr>
            <p:ph idx="1"/>
          </p:nvPr>
        </p:nvSpPr>
        <p:spPr>
          <a:xfrm>
            <a:off x="251520" y="836712"/>
            <a:ext cx="8568952"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400" b="1" kern="1200" dirty="0">
                <a:solidFill>
                  <a:schemeClr val="tx2">
                    <a:lumMod val="90000"/>
                  </a:schemeClr>
                </a:solidFill>
                <a:latin typeface="Times New Roman" panose="02020603050405020304" pitchFamily="18" charset="0"/>
                <a:cs typeface="B Mitra" panose="00000400000000000000" pitchFamily="2" charset="-78"/>
              </a:rPr>
              <a:t>1- بازده ثابت به </a:t>
            </a:r>
            <a:r>
              <a:rPr lang="fa-IR" sz="4400" b="1" kern="1200" dirty="0" smtClean="0">
                <a:solidFill>
                  <a:schemeClr val="tx2">
                    <a:lumMod val="90000"/>
                  </a:schemeClr>
                </a:solidFill>
                <a:latin typeface="Times New Roman" panose="02020603050405020304" pitchFamily="18" charset="0"/>
                <a:cs typeface="B Mitra" panose="00000400000000000000" pitchFamily="2" charset="-78"/>
              </a:rPr>
              <a:t>مقیاس: </a:t>
            </a:r>
          </a:p>
          <a:p>
            <a:pPr marL="0" indent="0" eaLnBrk="1" hangingPunct="1">
              <a:lnSpc>
                <a:spcPct val="150000"/>
              </a:lnSpc>
              <a:buNone/>
              <a:tabLst>
                <a:tab pos="4400550" algn="ctr"/>
              </a:tabLst>
            </a:pPr>
            <a:r>
              <a:rPr lang="fa-IR" sz="4400" b="1" kern="1200" dirty="0" smtClean="0">
                <a:solidFill>
                  <a:srgbClr val="FFFFFF"/>
                </a:solidFill>
                <a:latin typeface="Times New Roman" panose="02020603050405020304" pitchFamily="18" charset="0"/>
                <a:cs typeface="B Mitra" panose="00000400000000000000" pitchFamily="2" charset="-78"/>
              </a:rPr>
              <a:t>اگر </a:t>
            </a:r>
            <a:r>
              <a:rPr lang="fa-IR" sz="4400" b="1" kern="1200" dirty="0">
                <a:solidFill>
                  <a:srgbClr val="FFFFFF"/>
                </a:solidFill>
                <a:latin typeface="Times New Roman" panose="02020603050405020304" pitchFamily="18" charset="0"/>
                <a:cs typeface="B Mitra" panose="00000400000000000000" pitchFamily="2" charset="-78"/>
              </a:rPr>
              <a:t>محصول به </a:t>
            </a:r>
            <a:r>
              <a:rPr lang="fa-IR" sz="4400" b="1" kern="1200" dirty="0">
                <a:solidFill>
                  <a:schemeClr val="bg2">
                    <a:lumMod val="20000"/>
                    <a:lumOff val="80000"/>
                  </a:schemeClr>
                </a:solidFill>
                <a:latin typeface="Times New Roman" panose="02020603050405020304" pitchFamily="18" charset="0"/>
                <a:cs typeface="B Mitra" panose="00000400000000000000" pitchFamily="2" charset="-78"/>
              </a:rPr>
              <a:t>همان نسبت </a:t>
            </a:r>
            <a:endParaRPr lang="fa-IR" sz="4400" b="1" kern="1200" dirty="0" smtClean="0">
              <a:solidFill>
                <a:schemeClr val="bg2">
                  <a:lumMod val="20000"/>
                  <a:lumOff val="80000"/>
                </a:schemeClr>
              </a:solidFill>
              <a:latin typeface="Times New Roman" panose="02020603050405020304" pitchFamily="18" charset="0"/>
              <a:cs typeface="B Mitra" panose="00000400000000000000" pitchFamily="2" charset="-78"/>
            </a:endParaRPr>
          </a:p>
          <a:p>
            <a:pPr marL="0" indent="0" eaLnBrk="1" hangingPunct="1">
              <a:lnSpc>
                <a:spcPct val="150000"/>
              </a:lnSpc>
              <a:buNone/>
              <a:tabLst>
                <a:tab pos="4400550" algn="ctr"/>
              </a:tabLst>
            </a:pPr>
            <a:r>
              <a:rPr lang="fa-IR" sz="4400" b="1" kern="1200" dirty="0" smtClean="0">
                <a:solidFill>
                  <a:srgbClr val="FFFF00"/>
                </a:solidFill>
                <a:latin typeface="Times New Roman" panose="02020603050405020304" pitchFamily="18" charset="0"/>
                <a:cs typeface="B Mitra" panose="00000400000000000000" pitchFamily="2" charset="-78"/>
              </a:rPr>
              <a:t>افزایش</a:t>
            </a:r>
            <a:r>
              <a:rPr lang="fa-IR" sz="4400" b="1" kern="1200" dirty="0" smtClean="0">
                <a:solidFill>
                  <a:srgbClr val="FFFFFF"/>
                </a:solidFill>
                <a:latin typeface="Times New Roman" panose="02020603050405020304" pitchFamily="18" charset="0"/>
                <a:cs typeface="B Mitra" panose="00000400000000000000" pitchFamily="2" charset="-78"/>
              </a:rPr>
              <a:t> </a:t>
            </a:r>
            <a:r>
              <a:rPr lang="fa-IR" sz="4400" b="1" kern="1200" dirty="0">
                <a:solidFill>
                  <a:srgbClr val="FFFFFF"/>
                </a:solidFill>
                <a:latin typeface="Times New Roman" panose="02020603050405020304" pitchFamily="18" charset="0"/>
                <a:cs typeface="B Mitra" panose="00000400000000000000" pitchFamily="2" charset="-78"/>
              </a:rPr>
              <a:t>عوامل تولید، </a:t>
            </a:r>
            <a:r>
              <a:rPr lang="fa-IR" sz="4400" b="1" kern="1200" dirty="0">
                <a:solidFill>
                  <a:srgbClr val="FFFF00"/>
                </a:solidFill>
                <a:latin typeface="Times New Roman" panose="02020603050405020304" pitchFamily="18" charset="0"/>
                <a:cs typeface="B Mitra" panose="00000400000000000000" pitchFamily="2" charset="-78"/>
              </a:rPr>
              <a:t>افزایش</a:t>
            </a:r>
            <a:r>
              <a:rPr lang="fa-IR" sz="4400" b="1" kern="1200" dirty="0">
                <a:solidFill>
                  <a:srgbClr val="FFFFFF"/>
                </a:solidFill>
                <a:latin typeface="Times New Roman" panose="02020603050405020304" pitchFamily="18" charset="0"/>
                <a:cs typeface="B Mitra" panose="00000400000000000000" pitchFamily="2" charset="-78"/>
              </a:rPr>
              <a:t> یابد، </a:t>
            </a:r>
            <a:endParaRPr lang="fa-IR" sz="4400" b="1" kern="1200" dirty="0" smtClean="0">
              <a:solidFill>
                <a:srgbClr val="FFFFFF"/>
              </a:solidFill>
              <a:latin typeface="Times New Roman" panose="02020603050405020304" pitchFamily="18" charset="0"/>
              <a:cs typeface="B Mitra" panose="00000400000000000000" pitchFamily="2" charset="-78"/>
            </a:endParaRPr>
          </a:p>
          <a:p>
            <a:pPr marL="0" indent="0" eaLnBrk="1" hangingPunct="1">
              <a:lnSpc>
                <a:spcPct val="150000"/>
              </a:lnSpc>
              <a:buNone/>
              <a:tabLst>
                <a:tab pos="4400550" algn="ctr"/>
              </a:tabLst>
            </a:pPr>
            <a:r>
              <a:rPr lang="fa-IR" sz="4000" b="1" kern="1200" dirty="0" smtClean="0">
                <a:solidFill>
                  <a:srgbClr val="FFFFFF"/>
                </a:solidFill>
                <a:latin typeface="Times New Roman" panose="02020603050405020304" pitchFamily="18" charset="0"/>
                <a:cs typeface="B Mitra" panose="00000400000000000000" pitchFamily="2" charset="-78"/>
              </a:rPr>
              <a:t>در </a:t>
            </a:r>
            <a:r>
              <a:rPr lang="fa-IR" sz="4000" b="1" kern="1200" dirty="0">
                <a:solidFill>
                  <a:srgbClr val="FFFFFF"/>
                </a:solidFill>
                <a:latin typeface="Times New Roman" panose="02020603050405020304" pitchFamily="18" charset="0"/>
                <a:cs typeface="B Mitra" panose="00000400000000000000" pitchFamily="2" charset="-78"/>
              </a:rPr>
              <a:t>این صورت بازده به مقیاس </a:t>
            </a:r>
            <a:r>
              <a:rPr lang="fa-IR" sz="4000" b="1" kern="1200" dirty="0">
                <a:solidFill>
                  <a:schemeClr val="bg1">
                    <a:lumMod val="50000"/>
                    <a:lumOff val="50000"/>
                  </a:schemeClr>
                </a:solidFill>
                <a:latin typeface="Times New Roman" panose="02020603050405020304" pitchFamily="18" charset="0"/>
                <a:cs typeface="B Mitra" panose="00000400000000000000" pitchFamily="2" charset="-78"/>
              </a:rPr>
              <a:t>ثابت</a:t>
            </a:r>
            <a:r>
              <a:rPr lang="fa-IR" sz="4000" b="1" kern="1200" dirty="0">
                <a:solidFill>
                  <a:srgbClr val="FFFFFF"/>
                </a:solidFill>
                <a:latin typeface="Times New Roman" panose="02020603050405020304" pitchFamily="18" charset="0"/>
                <a:cs typeface="B Mitra" panose="00000400000000000000" pitchFamily="2" charset="-78"/>
              </a:rPr>
              <a:t> خواهد </a:t>
            </a:r>
            <a:r>
              <a:rPr lang="fa-IR" sz="4000" b="1" kern="1200" dirty="0" smtClean="0">
                <a:solidFill>
                  <a:srgbClr val="FFFFFF"/>
                </a:solidFill>
                <a:latin typeface="Times New Roman" panose="02020603050405020304" pitchFamily="18" charset="0"/>
                <a:cs typeface="B Mitra" panose="00000400000000000000" pitchFamily="2" charset="-78"/>
              </a:rPr>
              <a:t>بود:</a:t>
            </a:r>
          </a:p>
          <a:p>
            <a:pPr marL="0" indent="0" eaLnBrk="1" hangingPunct="1">
              <a:lnSpc>
                <a:spcPct val="150000"/>
              </a:lnSpc>
              <a:buNone/>
              <a:tabLst>
                <a:tab pos="4305300" algn="ctr"/>
              </a:tabLst>
            </a:pPr>
            <a:r>
              <a:rPr lang="fa-IR" sz="4400" b="1" kern="1200" dirty="0">
                <a:solidFill>
                  <a:srgbClr val="FFFFFF"/>
                </a:solidFill>
                <a:latin typeface="Times New Roman" panose="02020603050405020304" pitchFamily="18" charset="0"/>
                <a:cs typeface="B Mitra" panose="00000400000000000000" pitchFamily="2" charset="-78"/>
              </a:rPr>
              <a:t>	</a:t>
            </a:r>
            <a:r>
              <a:rPr lang="en-US" sz="4400" b="1" kern="1200" dirty="0" smtClean="0">
                <a:solidFill>
                  <a:srgbClr val="FF0000"/>
                </a:solidFill>
                <a:latin typeface="Times New Roman" panose="02020603050405020304" pitchFamily="18" charset="0"/>
                <a:cs typeface="B Mitra" panose="00000400000000000000" pitchFamily="2" charset="-78"/>
              </a:rPr>
              <a:t>K </a:t>
            </a:r>
            <a:r>
              <a:rPr lang="en-US" sz="4400" b="1" kern="1200" dirty="0">
                <a:solidFill>
                  <a:srgbClr val="FF0000"/>
                </a:solidFill>
                <a:latin typeface="Times New Roman" panose="02020603050405020304" pitchFamily="18" charset="0"/>
                <a:cs typeface="B Mitra" panose="00000400000000000000" pitchFamily="2" charset="-78"/>
              </a:rPr>
              <a:t>, Δ L </a:t>
            </a:r>
            <a:r>
              <a:rPr lang="fa-IR" sz="4400" b="1" kern="1200" dirty="0" smtClean="0">
                <a:solidFill>
                  <a:srgbClr val="FF0000"/>
                </a:solidFill>
                <a:latin typeface="Times New Roman" panose="02020603050405020304" pitchFamily="18" charset="0"/>
                <a:cs typeface="B Mitra" panose="00000400000000000000" pitchFamily="2" charset="-78"/>
              </a:rPr>
              <a:t> </a:t>
            </a:r>
            <a:r>
              <a:rPr lang="en-US" sz="4400" b="1" kern="1200" dirty="0">
                <a:solidFill>
                  <a:srgbClr val="FF0000"/>
                </a:solidFill>
                <a:latin typeface="Times New Roman" panose="02020603050405020304" pitchFamily="18" charset="0"/>
                <a:cs typeface="B Mitra" panose="00000400000000000000" pitchFamily="2" charset="-78"/>
              </a:rPr>
              <a:t>Δ</a:t>
            </a:r>
            <a:r>
              <a:rPr lang="fa-IR" sz="4400" b="1" kern="1200" dirty="0">
                <a:solidFill>
                  <a:srgbClr val="FF0000"/>
                </a:solidFill>
                <a:latin typeface="Times New Roman" panose="02020603050405020304" pitchFamily="18" charset="0"/>
                <a:cs typeface="B Mitra" panose="00000400000000000000" pitchFamily="2" charset="-78"/>
              </a:rPr>
              <a:t> = </a:t>
            </a:r>
            <a:r>
              <a:rPr lang="en-US" sz="4400" b="1" kern="1200" dirty="0">
                <a:solidFill>
                  <a:srgbClr val="FF0000"/>
                </a:solidFill>
                <a:latin typeface="Times New Roman" panose="02020603050405020304" pitchFamily="18" charset="0"/>
                <a:cs typeface="B Mitra" panose="00000400000000000000" pitchFamily="2" charset="-78"/>
              </a:rPr>
              <a:t>Δ Q</a:t>
            </a:r>
          </a:p>
        </p:txBody>
      </p:sp>
    </p:spTree>
  </p:cSld>
  <p:clrMapOvr>
    <a:masterClrMapping/>
  </p:clrMapOvr>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4"/>
          <p:cNvSpPr>
            <a:spLocks noGrp="1" noChangeArrowheads="1"/>
          </p:cNvSpPr>
          <p:nvPr>
            <p:ph type="title"/>
          </p:nvPr>
        </p:nvSpPr>
        <p:spPr>
          <a:xfrm>
            <a:off x="457200" y="-171400"/>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بازده به </a:t>
            </a:r>
            <a:r>
              <a:rPr lang="fa-IR" sz="4800" b="1" dirty="0" smtClean="0">
                <a:solidFill>
                  <a:srgbClr val="FF0000"/>
                </a:solidFill>
                <a:latin typeface="+mn-lt"/>
                <a:ea typeface="+mn-ea"/>
                <a:cs typeface="B Nazanin" pitchFamily="2" charset="-78"/>
              </a:rPr>
              <a:t>مقیاس:</a:t>
            </a:r>
            <a:endParaRPr lang="en-US" sz="4800" b="1" dirty="0">
              <a:solidFill>
                <a:srgbClr val="FF0000"/>
              </a:solidFill>
              <a:latin typeface="+mn-lt"/>
              <a:ea typeface="+mn-ea"/>
              <a:cs typeface="B Nazanin" pitchFamily="2" charset="-78"/>
            </a:endParaRPr>
          </a:p>
        </p:txBody>
      </p:sp>
      <p:sp>
        <p:nvSpPr>
          <p:cNvPr id="217091" name="Rectangle 3"/>
          <p:cNvSpPr>
            <a:spLocks noGrp="1" noChangeArrowheads="1"/>
          </p:cNvSpPr>
          <p:nvPr>
            <p:ph idx="1"/>
          </p:nvPr>
        </p:nvSpPr>
        <p:spPr>
          <a:xfrm>
            <a:off x="179512" y="1202531"/>
            <a:ext cx="8712968"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400" b="1" kern="1200" dirty="0">
                <a:solidFill>
                  <a:schemeClr val="tx2">
                    <a:lumMod val="90000"/>
                  </a:schemeClr>
                </a:solidFill>
                <a:latin typeface="Times New Roman" panose="02020603050405020304" pitchFamily="18" charset="0"/>
                <a:cs typeface="B Mitra" panose="00000400000000000000" pitchFamily="2" charset="-78"/>
              </a:rPr>
              <a:t>2- بازده فزاینده به </a:t>
            </a:r>
            <a:r>
              <a:rPr lang="fa-IR" sz="4400" b="1" kern="1200" dirty="0" smtClean="0">
                <a:solidFill>
                  <a:schemeClr val="tx2">
                    <a:lumMod val="90000"/>
                  </a:schemeClr>
                </a:solidFill>
                <a:latin typeface="Times New Roman" panose="02020603050405020304" pitchFamily="18" charset="0"/>
                <a:cs typeface="B Mitra" panose="00000400000000000000" pitchFamily="2" charset="-78"/>
              </a:rPr>
              <a:t>مقیاس: </a:t>
            </a:r>
          </a:p>
          <a:p>
            <a:pPr marL="0" indent="0" eaLnBrk="1" hangingPunct="1">
              <a:lnSpc>
                <a:spcPct val="150000"/>
              </a:lnSpc>
              <a:buNone/>
            </a:pPr>
            <a:r>
              <a:rPr lang="fa-IR" sz="4400" b="1" kern="1200" dirty="0">
                <a:solidFill>
                  <a:srgbClr val="FFFFFF"/>
                </a:solidFill>
                <a:latin typeface="Times New Roman" panose="02020603050405020304" pitchFamily="18" charset="0"/>
                <a:cs typeface="B Mitra" panose="00000400000000000000" pitchFamily="2" charset="-78"/>
              </a:rPr>
              <a:t>اگر محصول به </a:t>
            </a:r>
            <a:r>
              <a:rPr lang="fa-IR" sz="4400" b="1" kern="1200" dirty="0">
                <a:solidFill>
                  <a:schemeClr val="bg2">
                    <a:lumMod val="20000"/>
                    <a:lumOff val="80000"/>
                  </a:schemeClr>
                </a:solidFill>
                <a:latin typeface="Times New Roman" panose="02020603050405020304" pitchFamily="18" charset="0"/>
                <a:cs typeface="B Mitra" panose="00000400000000000000" pitchFamily="2" charset="-78"/>
              </a:rPr>
              <a:t>نسبت بیشتری از </a:t>
            </a:r>
          </a:p>
          <a:p>
            <a:pPr marL="0" indent="0" eaLnBrk="1" hangingPunct="1">
              <a:lnSpc>
                <a:spcPct val="150000"/>
              </a:lnSpc>
              <a:buNone/>
            </a:pPr>
            <a:r>
              <a:rPr lang="fa-IR" sz="4400" b="1" kern="1200" dirty="0">
                <a:solidFill>
                  <a:srgbClr val="FFFF00"/>
                </a:solidFill>
                <a:latin typeface="Times New Roman" panose="02020603050405020304" pitchFamily="18" charset="0"/>
                <a:cs typeface="B Mitra" panose="00000400000000000000" pitchFamily="2" charset="-78"/>
              </a:rPr>
              <a:t>افزایش</a:t>
            </a:r>
            <a:r>
              <a:rPr lang="fa-IR" sz="4400" b="1" kern="1200" dirty="0" smtClean="0">
                <a:solidFill>
                  <a:schemeClr val="tx2">
                    <a:lumMod val="90000"/>
                  </a:schemeClr>
                </a:solidFill>
                <a:latin typeface="Times New Roman" panose="02020603050405020304" pitchFamily="18" charset="0"/>
                <a:cs typeface="B Mitra" panose="00000400000000000000" pitchFamily="2" charset="-78"/>
              </a:rPr>
              <a:t> </a:t>
            </a:r>
            <a:r>
              <a:rPr lang="fa-IR" sz="4400" b="1" kern="1200" dirty="0">
                <a:solidFill>
                  <a:srgbClr val="FFFFFF"/>
                </a:solidFill>
                <a:latin typeface="Times New Roman" panose="02020603050405020304" pitchFamily="18" charset="0"/>
                <a:cs typeface="B Mitra" panose="00000400000000000000" pitchFamily="2" charset="-78"/>
              </a:rPr>
              <a:t>عوامل تولید </a:t>
            </a:r>
            <a:r>
              <a:rPr lang="fa-IR" sz="4400" b="1" kern="1200" dirty="0">
                <a:solidFill>
                  <a:srgbClr val="FFFF00"/>
                </a:solidFill>
                <a:latin typeface="Times New Roman" panose="02020603050405020304" pitchFamily="18" charset="0"/>
                <a:cs typeface="B Mitra" panose="00000400000000000000" pitchFamily="2" charset="-78"/>
              </a:rPr>
              <a:t>افزایش</a:t>
            </a:r>
            <a:r>
              <a:rPr lang="fa-IR" sz="4400" b="1" kern="1200" dirty="0">
                <a:solidFill>
                  <a:schemeClr val="tx2">
                    <a:lumMod val="90000"/>
                  </a:schemeClr>
                </a:solidFill>
                <a:latin typeface="Times New Roman" panose="02020603050405020304" pitchFamily="18" charset="0"/>
                <a:cs typeface="B Mitra" panose="00000400000000000000" pitchFamily="2" charset="-78"/>
              </a:rPr>
              <a:t> </a:t>
            </a:r>
            <a:r>
              <a:rPr lang="fa-IR" sz="4400" b="1" kern="1200" dirty="0">
                <a:solidFill>
                  <a:srgbClr val="FFFFFF"/>
                </a:solidFill>
                <a:latin typeface="Times New Roman" panose="02020603050405020304" pitchFamily="18" charset="0"/>
                <a:cs typeface="B Mitra" panose="00000400000000000000" pitchFamily="2" charset="-78"/>
              </a:rPr>
              <a:t>یابد</a:t>
            </a:r>
            <a:r>
              <a:rPr lang="fa-IR" sz="4400" b="1" kern="1200" dirty="0">
                <a:solidFill>
                  <a:schemeClr val="tx2">
                    <a:lumMod val="90000"/>
                  </a:schemeClr>
                </a:solidFill>
                <a:latin typeface="Times New Roman" panose="02020603050405020304" pitchFamily="18" charset="0"/>
                <a:cs typeface="B Mitra" panose="00000400000000000000" pitchFamily="2" charset="-78"/>
              </a:rPr>
              <a:t>، </a:t>
            </a:r>
            <a:endParaRPr lang="fa-IR" sz="4400" b="1" kern="1200" dirty="0" smtClean="0">
              <a:solidFill>
                <a:schemeClr val="tx2">
                  <a:lumMod val="90000"/>
                </a:schemeClr>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3600" b="1" kern="1200" dirty="0" smtClean="0">
                <a:solidFill>
                  <a:srgbClr val="FFFFFF"/>
                </a:solidFill>
                <a:latin typeface="Times New Roman" panose="02020603050405020304" pitchFamily="18" charset="0"/>
                <a:cs typeface="B Mitra" panose="00000400000000000000" pitchFamily="2" charset="-78"/>
              </a:rPr>
              <a:t>در </a:t>
            </a:r>
            <a:r>
              <a:rPr lang="fa-IR" sz="3600" b="1" kern="1200" dirty="0">
                <a:solidFill>
                  <a:srgbClr val="FFFFFF"/>
                </a:solidFill>
                <a:latin typeface="Times New Roman" panose="02020603050405020304" pitchFamily="18" charset="0"/>
                <a:cs typeface="B Mitra" panose="00000400000000000000" pitchFamily="2" charset="-78"/>
              </a:rPr>
              <a:t>این صورت بازده به </a:t>
            </a:r>
            <a:r>
              <a:rPr lang="fa-IR" sz="4400" b="1" kern="1200" dirty="0">
                <a:solidFill>
                  <a:schemeClr val="tx2">
                    <a:lumMod val="90000"/>
                  </a:schemeClr>
                </a:solidFill>
                <a:latin typeface="Times New Roman" panose="02020603050405020304" pitchFamily="18" charset="0"/>
                <a:cs typeface="B Mitra" panose="00000400000000000000" pitchFamily="2" charset="-78"/>
              </a:rPr>
              <a:t>مقیاس فزاینده </a:t>
            </a:r>
            <a:r>
              <a:rPr lang="fa-IR" sz="3600" b="1" kern="1200" dirty="0">
                <a:solidFill>
                  <a:srgbClr val="FFFFFF"/>
                </a:solidFill>
                <a:latin typeface="Times New Roman" panose="02020603050405020304" pitchFamily="18" charset="0"/>
                <a:cs typeface="B Mitra" panose="00000400000000000000" pitchFamily="2" charset="-78"/>
              </a:rPr>
              <a:t>خواهد بود. </a:t>
            </a:r>
            <a:endParaRPr lang="fa-IR" sz="3600" b="1" kern="1200" dirty="0" smtClean="0">
              <a:solidFill>
                <a:srgbClr val="FFFFFF"/>
              </a:solidFill>
              <a:latin typeface="Times New Roman" panose="02020603050405020304" pitchFamily="18" charset="0"/>
              <a:cs typeface="B Mitra" panose="00000400000000000000" pitchFamily="2" charset="-78"/>
            </a:endParaRPr>
          </a:p>
        </p:txBody>
      </p:sp>
    </p:spTree>
  </p:cSld>
  <p:clrMapOvr>
    <a:masterClrMapping/>
  </p:clrMapOvr>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4"/>
          <p:cNvSpPr>
            <a:spLocks noGrp="1" noChangeArrowheads="1"/>
          </p:cNvSpPr>
          <p:nvPr>
            <p:ph type="title"/>
          </p:nvPr>
        </p:nvSpPr>
        <p:spPr>
          <a:xfrm>
            <a:off x="457200" y="-171400"/>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بازده به </a:t>
            </a:r>
            <a:r>
              <a:rPr lang="fa-IR" sz="4800" b="1" dirty="0" smtClean="0">
                <a:solidFill>
                  <a:srgbClr val="FF0000"/>
                </a:solidFill>
                <a:latin typeface="+mn-lt"/>
                <a:ea typeface="+mn-ea"/>
                <a:cs typeface="B Nazanin" pitchFamily="2" charset="-78"/>
              </a:rPr>
              <a:t>مقیاس:</a:t>
            </a:r>
            <a:endParaRPr lang="en-US" sz="4800" b="1" dirty="0">
              <a:solidFill>
                <a:srgbClr val="FF0000"/>
              </a:solidFill>
              <a:latin typeface="+mn-lt"/>
              <a:ea typeface="+mn-ea"/>
              <a:cs typeface="B Nazanin" pitchFamily="2" charset="-78"/>
            </a:endParaRPr>
          </a:p>
        </p:txBody>
      </p:sp>
      <p:sp>
        <p:nvSpPr>
          <p:cNvPr id="217091" name="Rectangle 3"/>
          <p:cNvSpPr>
            <a:spLocks noGrp="1" noChangeArrowheads="1"/>
          </p:cNvSpPr>
          <p:nvPr>
            <p:ph idx="1"/>
          </p:nvPr>
        </p:nvSpPr>
        <p:spPr>
          <a:xfrm>
            <a:off x="179512" y="764704"/>
            <a:ext cx="8712968"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400" b="1" kern="1200" dirty="0">
                <a:solidFill>
                  <a:schemeClr val="tx2">
                    <a:lumMod val="90000"/>
                  </a:schemeClr>
                </a:solidFill>
                <a:latin typeface="Times New Roman" panose="02020603050405020304" pitchFamily="18" charset="0"/>
                <a:cs typeface="B Mitra" panose="00000400000000000000" pitchFamily="2" charset="-78"/>
              </a:rPr>
              <a:t>2- بازده فزاینده به </a:t>
            </a:r>
            <a:r>
              <a:rPr lang="fa-IR" sz="4400" b="1" kern="1200" dirty="0" smtClean="0">
                <a:solidFill>
                  <a:schemeClr val="tx2">
                    <a:lumMod val="90000"/>
                  </a:schemeClr>
                </a:solidFill>
                <a:latin typeface="Times New Roman" panose="02020603050405020304" pitchFamily="18" charset="0"/>
                <a:cs typeface="B Mitra" panose="00000400000000000000" pitchFamily="2" charset="-78"/>
              </a:rPr>
              <a:t>مقیاس: </a:t>
            </a:r>
          </a:p>
          <a:p>
            <a:pPr marL="0" indent="0" eaLnBrk="1" hangingPunct="1">
              <a:lnSpc>
                <a:spcPct val="150000"/>
              </a:lnSpc>
              <a:buNone/>
            </a:pPr>
            <a:r>
              <a:rPr lang="fa-IR" sz="4800" b="1" kern="1200" dirty="0" smtClean="0">
                <a:solidFill>
                  <a:srgbClr val="FFFFFF"/>
                </a:solidFill>
                <a:latin typeface="Times New Roman" panose="02020603050405020304" pitchFamily="18" charset="0"/>
                <a:cs typeface="B Mitra" panose="00000400000000000000" pitchFamily="2" charset="-78"/>
              </a:rPr>
              <a:t>این </a:t>
            </a:r>
            <a:r>
              <a:rPr lang="fa-IR" sz="4800" b="1" kern="1200" dirty="0">
                <a:solidFill>
                  <a:srgbClr val="FFFFFF"/>
                </a:solidFill>
                <a:latin typeface="Times New Roman" panose="02020603050405020304" pitchFamily="18" charset="0"/>
                <a:cs typeface="B Mitra" panose="00000400000000000000" pitchFamily="2" charset="-78"/>
              </a:rPr>
              <a:t>امر معمولاٌ در نتیجه </a:t>
            </a:r>
            <a:endParaRPr lang="fa-IR" sz="4800" b="1" kern="1200" dirty="0" smtClean="0">
              <a:solidFill>
                <a:srgbClr val="FFFFFF"/>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4800" b="1" kern="1200" dirty="0" smtClean="0">
                <a:solidFill>
                  <a:schemeClr val="bg2">
                    <a:lumMod val="60000"/>
                    <a:lumOff val="40000"/>
                  </a:schemeClr>
                </a:solidFill>
                <a:latin typeface="Times New Roman" panose="02020603050405020304" pitchFamily="18" charset="0"/>
                <a:cs typeface="B Mitra" panose="00000400000000000000" pitchFamily="2" charset="-78"/>
              </a:rPr>
              <a:t>تقسیم </a:t>
            </a:r>
            <a:r>
              <a:rPr lang="fa-IR" sz="4800" b="1" kern="1200" dirty="0">
                <a:solidFill>
                  <a:schemeClr val="bg2">
                    <a:lumMod val="60000"/>
                    <a:lumOff val="40000"/>
                  </a:schemeClr>
                </a:solidFill>
                <a:latin typeface="Times New Roman" panose="02020603050405020304" pitchFamily="18" charset="0"/>
                <a:cs typeface="B Mitra" panose="00000400000000000000" pitchFamily="2" charset="-78"/>
              </a:rPr>
              <a:t>کار و تخصص در تولید </a:t>
            </a:r>
            <a:r>
              <a:rPr lang="fa-IR" sz="3600" b="1" kern="1200" dirty="0" smtClean="0">
                <a:solidFill>
                  <a:srgbClr val="FFFFFF"/>
                </a:solidFill>
                <a:latin typeface="Times New Roman" panose="02020603050405020304" pitchFamily="18" charset="0"/>
                <a:cs typeface="B Mitra" panose="00000400000000000000" pitchFamily="2" charset="-78"/>
              </a:rPr>
              <a:t>بوجود </a:t>
            </a:r>
            <a:r>
              <a:rPr lang="fa-IR" sz="3600" b="1" kern="1200" dirty="0">
                <a:solidFill>
                  <a:srgbClr val="FFFFFF"/>
                </a:solidFill>
                <a:latin typeface="Times New Roman" panose="02020603050405020304" pitchFamily="18" charset="0"/>
                <a:cs typeface="B Mitra" panose="00000400000000000000" pitchFamily="2" charset="-78"/>
              </a:rPr>
              <a:t>می آید</a:t>
            </a:r>
            <a:r>
              <a:rPr lang="fa-IR" sz="3600" b="1" kern="1200" dirty="0" smtClean="0">
                <a:solidFill>
                  <a:srgbClr val="FFFFFF"/>
                </a:solidFill>
                <a:latin typeface="Times New Roman" panose="02020603050405020304" pitchFamily="18" charset="0"/>
                <a:cs typeface="B Mitra" panose="00000400000000000000" pitchFamily="2" charset="-78"/>
              </a:rPr>
              <a:t>:</a:t>
            </a:r>
            <a:endParaRPr lang="fa-IR" sz="4800" b="1" kern="1200" dirty="0" smtClean="0">
              <a:solidFill>
                <a:srgbClr val="FFFFFF"/>
              </a:solidFill>
              <a:latin typeface="Times New Roman" panose="02020603050405020304" pitchFamily="18" charset="0"/>
              <a:cs typeface="B Mitra" panose="00000400000000000000" pitchFamily="2" charset="-78"/>
            </a:endParaRPr>
          </a:p>
          <a:p>
            <a:pPr marL="0" indent="0" eaLnBrk="1" hangingPunct="1">
              <a:lnSpc>
                <a:spcPct val="150000"/>
              </a:lnSpc>
              <a:buNone/>
              <a:tabLst>
                <a:tab pos="4210050" algn="ctr"/>
              </a:tabLst>
            </a:pPr>
            <a:r>
              <a:rPr lang="fa-IR" sz="5400" b="1" kern="1200" dirty="0">
                <a:solidFill>
                  <a:srgbClr val="FF0000"/>
                </a:solidFill>
                <a:latin typeface="Times New Roman" panose="02020603050405020304" pitchFamily="18" charset="0"/>
                <a:cs typeface="B Mitra" panose="00000400000000000000" pitchFamily="2" charset="-78"/>
              </a:rPr>
              <a:t>	</a:t>
            </a:r>
            <a:r>
              <a:rPr lang="en-US" sz="5400" b="1" kern="1200" dirty="0" smtClean="0">
                <a:solidFill>
                  <a:srgbClr val="FF0000"/>
                </a:solidFill>
                <a:latin typeface="Times New Roman" panose="02020603050405020304" pitchFamily="18" charset="0"/>
                <a:cs typeface="B Mitra" panose="00000400000000000000" pitchFamily="2" charset="-78"/>
              </a:rPr>
              <a:t>ΔK </a:t>
            </a:r>
            <a:r>
              <a:rPr lang="en-US" sz="5400" b="1" kern="1200" dirty="0">
                <a:solidFill>
                  <a:srgbClr val="FF0000"/>
                </a:solidFill>
                <a:latin typeface="Times New Roman" panose="02020603050405020304" pitchFamily="18" charset="0"/>
                <a:cs typeface="B Mitra" panose="00000400000000000000" pitchFamily="2" charset="-78"/>
              </a:rPr>
              <a:t>, </a:t>
            </a:r>
            <a:r>
              <a:rPr lang="en-US" sz="5400" b="1" kern="1200" dirty="0" smtClean="0">
                <a:solidFill>
                  <a:srgbClr val="FF0000"/>
                </a:solidFill>
                <a:latin typeface="Times New Roman" panose="02020603050405020304" pitchFamily="18" charset="0"/>
                <a:cs typeface="B Mitra" panose="00000400000000000000" pitchFamily="2" charset="-78"/>
              </a:rPr>
              <a:t>ΔL  </a:t>
            </a:r>
            <a:r>
              <a:rPr lang="fa-IR" sz="5400" b="1" kern="1200" dirty="0" smtClean="0">
                <a:solidFill>
                  <a:srgbClr val="FF0000"/>
                </a:solidFill>
                <a:latin typeface="Times New Roman" panose="02020603050405020304" pitchFamily="18" charset="0"/>
                <a:cs typeface="B Mitra" panose="00000400000000000000" pitchFamily="2" charset="-78"/>
              </a:rPr>
              <a:t> </a:t>
            </a:r>
            <a:r>
              <a:rPr lang="fa-IR" sz="5400" b="1" kern="1200" dirty="0">
                <a:solidFill>
                  <a:srgbClr val="FF0000"/>
                </a:solidFill>
                <a:latin typeface="Times New Roman" panose="02020603050405020304" pitchFamily="18" charset="0"/>
                <a:cs typeface="B Mitra" panose="00000400000000000000" pitchFamily="2" charset="-78"/>
              </a:rPr>
              <a:t>&lt;  </a:t>
            </a:r>
            <a:r>
              <a:rPr lang="en-US" sz="5400" b="1" kern="1200" dirty="0">
                <a:solidFill>
                  <a:srgbClr val="FF0000"/>
                </a:solidFill>
                <a:latin typeface="Times New Roman" panose="02020603050405020304" pitchFamily="18" charset="0"/>
                <a:cs typeface="B Mitra" panose="00000400000000000000" pitchFamily="2" charset="-78"/>
              </a:rPr>
              <a:t> Δ Q</a:t>
            </a:r>
          </a:p>
        </p:txBody>
      </p:sp>
    </p:spTree>
    <p:extLst>
      <p:ext uri="{BB962C8B-B14F-4D97-AF65-F5344CB8AC3E}">
        <p14:creationId xmlns:p14="http://schemas.microsoft.com/office/powerpoint/2010/main" val="2097673533"/>
      </p:ext>
    </p:extLst>
  </p:cSld>
  <p:clrMapOvr>
    <a:masterClrMapping/>
  </p:clrMapOvr>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4"/>
          <p:cNvSpPr>
            <a:spLocks noGrp="1" noChangeArrowheads="1"/>
          </p:cNvSpPr>
          <p:nvPr>
            <p:ph type="title"/>
          </p:nvPr>
        </p:nvSpPr>
        <p:spPr>
          <a:xfrm>
            <a:off x="457200" y="-171400"/>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a:solidFill>
                  <a:srgbClr val="FF0000"/>
                </a:solidFill>
                <a:latin typeface="+mn-lt"/>
                <a:ea typeface="+mn-ea"/>
                <a:cs typeface="B Nazanin" pitchFamily="2" charset="-78"/>
              </a:rPr>
              <a:t>بازده به مقیاس :</a:t>
            </a:r>
            <a:endParaRPr lang="en-US" sz="4800" b="1">
              <a:solidFill>
                <a:srgbClr val="FF0000"/>
              </a:solidFill>
              <a:latin typeface="+mn-lt"/>
              <a:ea typeface="+mn-ea"/>
              <a:cs typeface="B Nazanin" pitchFamily="2" charset="-78"/>
            </a:endParaRPr>
          </a:p>
        </p:txBody>
      </p:sp>
      <p:sp>
        <p:nvSpPr>
          <p:cNvPr id="218115" name="Rectangle 3"/>
          <p:cNvSpPr>
            <a:spLocks noGrp="1" noChangeArrowheads="1"/>
          </p:cNvSpPr>
          <p:nvPr>
            <p:ph idx="1"/>
          </p:nvPr>
        </p:nvSpPr>
        <p:spPr>
          <a:xfrm>
            <a:off x="251520" y="980728"/>
            <a:ext cx="8640960"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400" b="1" kern="1200" dirty="0">
                <a:solidFill>
                  <a:schemeClr val="tx2">
                    <a:lumMod val="90000"/>
                  </a:schemeClr>
                </a:solidFill>
                <a:latin typeface="Times New Roman" panose="02020603050405020304" pitchFamily="18" charset="0"/>
                <a:cs typeface="B Mitra" panose="00000400000000000000" pitchFamily="2" charset="-78"/>
              </a:rPr>
              <a:t>3- بازده کاهنده به </a:t>
            </a:r>
            <a:r>
              <a:rPr lang="fa-IR" sz="4400" b="1" kern="1200" dirty="0" smtClean="0">
                <a:solidFill>
                  <a:schemeClr val="tx2">
                    <a:lumMod val="90000"/>
                  </a:schemeClr>
                </a:solidFill>
                <a:latin typeface="Times New Roman" panose="02020603050405020304" pitchFamily="18" charset="0"/>
                <a:cs typeface="B Mitra" panose="00000400000000000000" pitchFamily="2" charset="-78"/>
              </a:rPr>
              <a:t>مقیاس:</a:t>
            </a:r>
          </a:p>
          <a:p>
            <a:pPr marL="0" indent="0" eaLnBrk="1" hangingPunct="1">
              <a:lnSpc>
                <a:spcPct val="150000"/>
              </a:lnSpc>
              <a:buNone/>
            </a:pPr>
            <a:r>
              <a:rPr lang="fa-IR" sz="4400" b="1" kern="1200" dirty="0" smtClean="0">
                <a:solidFill>
                  <a:srgbClr val="FFFFFF"/>
                </a:solidFill>
                <a:latin typeface="Times New Roman" panose="02020603050405020304" pitchFamily="18" charset="0"/>
                <a:cs typeface="B Mitra" panose="00000400000000000000" pitchFamily="2" charset="-78"/>
              </a:rPr>
              <a:t> </a:t>
            </a:r>
            <a:r>
              <a:rPr lang="fa-IR" sz="4400" b="1" kern="1200" dirty="0">
                <a:solidFill>
                  <a:srgbClr val="FFFFFF"/>
                </a:solidFill>
                <a:latin typeface="Times New Roman" panose="02020603050405020304" pitchFamily="18" charset="0"/>
                <a:cs typeface="B Mitra" panose="00000400000000000000" pitchFamily="2" charset="-78"/>
              </a:rPr>
              <a:t>اگر محصول </a:t>
            </a:r>
            <a:r>
              <a:rPr lang="fa-IR" sz="4400" b="1" kern="1200" dirty="0">
                <a:solidFill>
                  <a:schemeClr val="bg1">
                    <a:lumMod val="25000"/>
                    <a:lumOff val="75000"/>
                  </a:schemeClr>
                </a:solidFill>
                <a:latin typeface="Times New Roman" panose="02020603050405020304" pitchFamily="18" charset="0"/>
                <a:cs typeface="B Mitra" panose="00000400000000000000" pitchFamily="2" charset="-78"/>
              </a:rPr>
              <a:t>به نسبت کمتری از </a:t>
            </a:r>
            <a:endParaRPr lang="fa-IR" sz="4400" b="1" kern="1200" dirty="0" smtClean="0">
              <a:solidFill>
                <a:schemeClr val="bg1">
                  <a:lumMod val="25000"/>
                  <a:lumOff val="75000"/>
                </a:schemeClr>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4400" b="1" kern="1200" dirty="0" smtClean="0">
                <a:solidFill>
                  <a:srgbClr val="FFFF00"/>
                </a:solidFill>
                <a:latin typeface="Times New Roman" panose="02020603050405020304" pitchFamily="18" charset="0"/>
                <a:cs typeface="B Mitra" panose="00000400000000000000" pitchFamily="2" charset="-78"/>
              </a:rPr>
              <a:t>افزایش</a:t>
            </a:r>
            <a:r>
              <a:rPr lang="fa-IR" sz="4400" b="1" kern="1200" dirty="0" smtClean="0">
                <a:solidFill>
                  <a:srgbClr val="FFFFFF"/>
                </a:solidFill>
                <a:latin typeface="Times New Roman" panose="02020603050405020304" pitchFamily="18" charset="0"/>
                <a:cs typeface="B Mitra" panose="00000400000000000000" pitchFamily="2" charset="-78"/>
              </a:rPr>
              <a:t> </a:t>
            </a:r>
            <a:r>
              <a:rPr lang="fa-IR" sz="4400" b="1" kern="1200" dirty="0">
                <a:solidFill>
                  <a:srgbClr val="FFFFFF"/>
                </a:solidFill>
                <a:latin typeface="Times New Roman" panose="02020603050405020304" pitchFamily="18" charset="0"/>
                <a:cs typeface="B Mitra" panose="00000400000000000000" pitchFamily="2" charset="-78"/>
              </a:rPr>
              <a:t>عوامل تولید </a:t>
            </a:r>
            <a:r>
              <a:rPr lang="fa-IR" sz="4400" b="1" kern="1200" dirty="0">
                <a:solidFill>
                  <a:srgbClr val="FFFF00"/>
                </a:solidFill>
                <a:latin typeface="Times New Roman" panose="02020603050405020304" pitchFamily="18" charset="0"/>
                <a:cs typeface="B Mitra" panose="00000400000000000000" pitchFamily="2" charset="-78"/>
              </a:rPr>
              <a:t>افزایش</a:t>
            </a:r>
            <a:r>
              <a:rPr lang="fa-IR" sz="4400" b="1" kern="1200" dirty="0">
                <a:solidFill>
                  <a:srgbClr val="FFFFFF"/>
                </a:solidFill>
                <a:latin typeface="Times New Roman" panose="02020603050405020304" pitchFamily="18" charset="0"/>
                <a:cs typeface="B Mitra" panose="00000400000000000000" pitchFamily="2" charset="-78"/>
              </a:rPr>
              <a:t> یابد، در این صورت بازده به </a:t>
            </a:r>
            <a:r>
              <a:rPr lang="fa-IR" sz="4400" b="1" kern="1200" dirty="0">
                <a:solidFill>
                  <a:schemeClr val="tx2">
                    <a:lumMod val="90000"/>
                  </a:schemeClr>
                </a:solidFill>
                <a:latin typeface="Times New Roman" panose="02020603050405020304" pitchFamily="18" charset="0"/>
                <a:cs typeface="B Mitra" panose="00000400000000000000" pitchFamily="2" charset="-78"/>
              </a:rPr>
              <a:t>مقیاس کاهنده </a:t>
            </a:r>
            <a:r>
              <a:rPr lang="fa-IR" sz="4400" b="1" kern="1200" dirty="0">
                <a:solidFill>
                  <a:srgbClr val="FFFFFF"/>
                </a:solidFill>
                <a:latin typeface="Times New Roman" panose="02020603050405020304" pitchFamily="18" charset="0"/>
                <a:cs typeface="B Mitra" panose="00000400000000000000" pitchFamily="2" charset="-78"/>
              </a:rPr>
              <a:t>خواهد بود: </a:t>
            </a:r>
            <a:endParaRPr lang="fa-IR" sz="4400" b="1" kern="1200" dirty="0" smtClean="0">
              <a:solidFill>
                <a:srgbClr val="FFFFFF"/>
              </a:solidFill>
              <a:latin typeface="Times New Roman" panose="02020603050405020304" pitchFamily="18" charset="0"/>
              <a:cs typeface="B Mitra" panose="00000400000000000000" pitchFamily="2" charset="-78"/>
            </a:endParaRPr>
          </a:p>
          <a:p>
            <a:pPr marL="0" indent="0" eaLnBrk="1" hangingPunct="1">
              <a:lnSpc>
                <a:spcPct val="150000"/>
              </a:lnSpc>
              <a:buNone/>
              <a:tabLst>
                <a:tab pos="4400550" algn="ctr"/>
              </a:tabLst>
            </a:pPr>
            <a:r>
              <a:rPr lang="fa-IR" sz="4400" b="1" kern="1200" dirty="0" smtClean="0">
                <a:solidFill>
                  <a:srgbClr val="FF0000"/>
                </a:solidFill>
                <a:latin typeface="Times New Roman" panose="02020603050405020304" pitchFamily="18" charset="0"/>
                <a:cs typeface="B Mitra" panose="00000400000000000000" pitchFamily="2" charset="-78"/>
              </a:rPr>
              <a:t>	</a:t>
            </a:r>
            <a:r>
              <a:rPr lang="en-US" sz="4400" b="1" kern="1200" dirty="0" smtClean="0">
                <a:solidFill>
                  <a:srgbClr val="FF0000"/>
                </a:solidFill>
                <a:latin typeface="Times New Roman" panose="02020603050405020304" pitchFamily="18" charset="0"/>
                <a:cs typeface="B Mitra" panose="00000400000000000000" pitchFamily="2" charset="-78"/>
              </a:rPr>
              <a:t>K </a:t>
            </a:r>
            <a:r>
              <a:rPr lang="en-US" sz="4400" b="1" kern="1200" dirty="0">
                <a:solidFill>
                  <a:srgbClr val="FF0000"/>
                </a:solidFill>
                <a:latin typeface="Times New Roman" panose="02020603050405020304" pitchFamily="18" charset="0"/>
                <a:cs typeface="B Mitra" panose="00000400000000000000" pitchFamily="2" charset="-78"/>
              </a:rPr>
              <a:t>, Δ </a:t>
            </a:r>
            <a:r>
              <a:rPr lang="en-US" sz="4400" b="1" kern="1200" dirty="0" smtClean="0">
                <a:solidFill>
                  <a:srgbClr val="FF0000"/>
                </a:solidFill>
                <a:latin typeface="Times New Roman" panose="02020603050405020304" pitchFamily="18" charset="0"/>
                <a:cs typeface="B Mitra" panose="00000400000000000000" pitchFamily="2" charset="-78"/>
              </a:rPr>
              <a:t>L</a:t>
            </a:r>
            <a:r>
              <a:rPr lang="fa-IR" sz="4400" b="1" kern="1200" dirty="0" smtClean="0">
                <a:solidFill>
                  <a:srgbClr val="FF0000"/>
                </a:solidFill>
                <a:latin typeface="Times New Roman" panose="02020603050405020304" pitchFamily="18" charset="0"/>
                <a:cs typeface="B Mitra" panose="00000400000000000000" pitchFamily="2" charset="-78"/>
              </a:rPr>
              <a:t> </a:t>
            </a:r>
            <a:r>
              <a:rPr lang="en-US" sz="4400" b="1" kern="1200" dirty="0">
                <a:solidFill>
                  <a:srgbClr val="FF0000"/>
                </a:solidFill>
                <a:latin typeface="Times New Roman" panose="02020603050405020304" pitchFamily="18" charset="0"/>
                <a:cs typeface="B Mitra" panose="00000400000000000000" pitchFamily="2" charset="-78"/>
              </a:rPr>
              <a:t>Δ</a:t>
            </a:r>
            <a:r>
              <a:rPr lang="fa-IR" sz="4400" b="1" kern="1200" dirty="0">
                <a:solidFill>
                  <a:srgbClr val="FF0000"/>
                </a:solidFill>
                <a:latin typeface="Times New Roman" panose="02020603050405020304" pitchFamily="18" charset="0"/>
                <a:cs typeface="B Mitra" panose="00000400000000000000" pitchFamily="2" charset="-78"/>
              </a:rPr>
              <a:t> &gt; </a:t>
            </a:r>
            <a:r>
              <a:rPr lang="en-US" sz="4400" b="1" kern="1200" dirty="0">
                <a:solidFill>
                  <a:srgbClr val="FF0000"/>
                </a:solidFill>
                <a:latin typeface="Times New Roman" panose="02020603050405020304" pitchFamily="18" charset="0"/>
                <a:cs typeface="B Mitra" panose="00000400000000000000" pitchFamily="2" charset="-78"/>
              </a:rPr>
              <a:t>Δ </a:t>
            </a:r>
            <a:r>
              <a:rPr lang="en-US" sz="4400" b="1" kern="1200" dirty="0" smtClean="0">
                <a:solidFill>
                  <a:srgbClr val="FF0000"/>
                </a:solidFill>
                <a:latin typeface="Times New Roman" panose="02020603050405020304" pitchFamily="18" charset="0"/>
                <a:cs typeface="B Mitra" panose="00000400000000000000" pitchFamily="2" charset="-78"/>
              </a:rPr>
              <a:t>Q</a:t>
            </a:r>
            <a:endParaRPr lang="fa-IR" sz="4400" b="1" kern="1200" dirty="0" smtClean="0">
              <a:solidFill>
                <a:srgbClr val="FF0000"/>
              </a:solidFill>
              <a:latin typeface="Times New Roman" panose="02020603050405020304" pitchFamily="18" charset="0"/>
              <a:cs typeface="B Mitra" panose="00000400000000000000" pitchFamily="2" charset="-78"/>
            </a:endParaRPr>
          </a:p>
        </p:txBody>
      </p:sp>
    </p:spTree>
  </p:cSld>
  <p:clrMapOvr>
    <a:masterClrMapping/>
  </p:clrMapOvr>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6" name="Rectangle 4"/>
          <p:cNvSpPr>
            <a:spLocks noGrp="1" noChangeArrowheads="1"/>
          </p:cNvSpPr>
          <p:nvPr>
            <p:ph type="title"/>
          </p:nvPr>
        </p:nvSpPr>
        <p:spPr>
          <a:xfrm>
            <a:off x="457200" y="-171400"/>
            <a:ext cx="8229600" cy="1139825"/>
          </a:xfrm>
          <a:noFill/>
          <a:ln w="9525">
            <a:noFill/>
            <a:miter lim="800000"/>
            <a:headEnd/>
            <a:tailEnd/>
          </a:ln>
          <a:effectLst/>
        </p:spPr>
        <p:txBody>
          <a:bodyPr vert="horz" wrap="square" lIns="91440" tIns="45720" rIns="91440" bIns="45720" numCol="1" anchor="ctr" anchorCtr="1" compatLnSpc="1">
            <a:prstTxWarp prst="textNoShape">
              <a:avLst/>
            </a:prstTxWarp>
          </a:bodyPr>
          <a:lstStyle/>
          <a:p>
            <a:pPr eaLnBrk="1" hangingPunct="1"/>
            <a:r>
              <a:rPr lang="fa-IR" sz="4800" b="1" dirty="0">
                <a:solidFill>
                  <a:srgbClr val="FF0000"/>
                </a:solidFill>
                <a:latin typeface="+mn-lt"/>
                <a:ea typeface="+mn-ea"/>
                <a:cs typeface="B Nazanin" pitchFamily="2" charset="-78"/>
              </a:rPr>
              <a:t>بازده به مقیاس :</a:t>
            </a:r>
            <a:endParaRPr lang="en-US" sz="4800" b="1" dirty="0">
              <a:solidFill>
                <a:srgbClr val="FF0000"/>
              </a:solidFill>
              <a:latin typeface="+mn-lt"/>
              <a:ea typeface="+mn-ea"/>
              <a:cs typeface="B Nazanin" pitchFamily="2" charset="-78"/>
            </a:endParaRPr>
          </a:p>
        </p:txBody>
      </p:sp>
      <p:sp>
        <p:nvSpPr>
          <p:cNvPr id="218115" name="Rectangle 3"/>
          <p:cNvSpPr>
            <a:spLocks noGrp="1" noChangeArrowheads="1"/>
          </p:cNvSpPr>
          <p:nvPr>
            <p:ph idx="1"/>
          </p:nvPr>
        </p:nvSpPr>
        <p:spPr>
          <a:xfrm>
            <a:off x="0" y="980728"/>
            <a:ext cx="8892480" cy="4530725"/>
          </a:xfrm>
          <a:noFill/>
          <a:ln w="9525">
            <a:noFill/>
            <a:miter lim="800000"/>
            <a:headEnd/>
            <a:tailEnd/>
          </a:ln>
          <a:effectLst/>
        </p:spPr>
        <p:txBody>
          <a:bodyPr vert="horz" wrap="square" lIns="91440" tIns="45720" rIns="91440" bIns="45720" numCol="1" anchor="t" anchorCtr="0" compatLnSpc="1">
            <a:prstTxWarp prst="textNoShape">
              <a:avLst/>
            </a:prstTxWarp>
          </a:bodyPr>
          <a:lstStyle/>
          <a:p>
            <a:pPr marL="0" indent="0" eaLnBrk="1" hangingPunct="1">
              <a:lnSpc>
                <a:spcPct val="150000"/>
              </a:lnSpc>
              <a:buNone/>
            </a:pPr>
            <a:r>
              <a:rPr lang="fa-IR" sz="4400" b="1" kern="1200" dirty="0" smtClean="0">
                <a:solidFill>
                  <a:srgbClr val="FFFFFF"/>
                </a:solidFill>
                <a:latin typeface="Times New Roman" panose="02020603050405020304" pitchFamily="18" charset="0"/>
                <a:cs typeface="B Mitra" panose="00000400000000000000" pitchFamily="2" charset="-78"/>
              </a:rPr>
              <a:t>منحنی</a:t>
            </a:r>
            <a:r>
              <a:rPr lang="fa-IR" sz="4400" b="1" kern="1200" dirty="0" smtClean="0">
                <a:solidFill>
                  <a:schemeClr val="tx2">
                    <a:lumMod val="90000"/>
                  </a:schemeClr>
                </a:solidFill>
                <a:latin typeface="Times New Roman" panose="02020603050405020304" pitchFamily="18" charset="0"/>
                <a:cs typeface="B Mitra" panose="00000400000000000000" pitchFamily="2" charset="-78"/>
              </a:rPr>
              <a:t> </a:t>
            </a:r>
            <a:r>
              <a:rPr lang="en-US" sz="4400" b="1" kern="1200" dirty="0">
                <a:solidFill>
                  <a:srgbClr val="FF0000"/>
                </a:solidFill>
                <a:latin typeface="Times New Roman" panose="02020603050405020304" pitchFamily="18" charset="0"/>
                <a:cs typeface="B Mitra" panose="00000400000000000000" pitchFamily="2" charset="-78"/>
              </a:rPr>
              <a:t>LAC</a:t>
            </a:r>
            <a:r>
              <a:rPr lang="fa-IR" sz="4400" b="1" kern="1200" dirty="0">
                <a:solidFill>
                  <a:srgbClr val="FF0000"/>
                </a:solidFill>
                <a:latin typeface="Times New Roman" panose="02020603050405020304" pitchFamily="18" charset="0"/>
                <a:cs typeface="B Mitra" panose="00000400000000000000" pitchFamily="2" charset="-78"/>
              </a:rPr>
              <a:t> </a:t>
            </a:r>
            <a:endParaRPr lang="fa-IR" sz="4400" b="1" kern="1200" dirty="0" smtClean="0">
              <a:solidFill>
                <a:srgbClr val="FF0000"/>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4400" b="1" kern="1200" dirty="0" smtClean="0">
                <a:solidFill>
                  <a:srgbClr val="FFFFFF"/>
                </a:solidFill>
                <a:latin typeface="Times New Roman" panose="02020603050405020304" pitchFamily="18" charset="0"/>
                <a:cs typeface="B Mitra" panose="00000400000000000000" pitchFamily="2" charset="-78"/>
              </a:rPr>
              <a:t>درابتدا </a:t>
            </a:r>
            <a:r>
              <a:rPr lang="fa-IR" sz="4400" b="1" kern="1200" dirty="0">
                <a:solidFill>
                  <a:srgbClr val="FFFFFF"/>
                </a:solidFill>
                <a:latin typeface="Times New Roman" panose="02020603050405020304" pitchFamily="18" charset="0"/>
                <a:cs typeface="B Mitra" panose="00000400000000000000" pitchFamily="2" charset="-78"/>
              </a:rPr>
              <a:t>بازده فزاینده به </a:t>
            </a:r>
            <a:r>
              <a:rPr lang="fa-IR" sz="4400" b="1" kern="1200" dirty="0" smtClean="0">
                <a:solidFill>
                  <a:srgbClr val="FFFFFF"/>
                </a:solidFill>
                <a:latin typeface="Times New Roman" panose="02020603050405020304" pitchFamily="18" charset="0"/>
                <a:cs typeface="B Mitra" panose="00000400000000000000" pitchFamily="2" charset="-78"/>
              </a:rPr>
              <a:t>مقیاس </a:t>
            </a:r>
            <a:r>
              <a:rPr lang="fa-IR" b="1" kern="1200" dirty="0" smtClean="0">
                <a:solidFill>
                  <a:srgbClr val="FFFFFF"/>
                </a:solidFill>
                <a:latin typeface="Times New Roman" panose="02020603050405020304" pitchFamily="18" charset="0"/>
                <a:cs typeface="B Mitra" panose="00000400000000000000" pitchFamily="2" charset="-78"/>
              </a:rPr>
              <a:t>(</a:t>
            </a:r>
            <a:r>
              <a:rPr lang="fa-IR" b="1" kern="1200" dirty="0">
                <a:solidFill>
                  <a:srgbClr val="FFFFFF"/>
                </a:solidFill>
                <a:latin typeface="Times New Roman" panose="02020603050405020304" pitchFamily="18" charset="0"/>
                <a:cs typeface="B Mitra" panose="00000400000000000000" pitchFamily="2" charset="-78"/>
              </a:rPr>
              <a:t>هزینه های کاهنده)، </a:t>
            </a:r>
            <a:endParaRPr lang="fa-IR" sz="2800" b="1" kern="1200" dirty="0" smtClean="0">
              <a:solidFill>
                <a:srgbClr val="FFFFFF"/>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4400" b="1" kern="1200" dirty="0" smtClean="0">
                <a:solidFill>
                  <a:srgbClr val="FFFFFF"/>
                </a:solidFill>
                <a:latin typeface="Times New Roman" panose="02020603050405020304" pitchFamily="18" charset="0"/>
                <a:cs typeface="B Mitra" panose="00000400000000000000" pitchFamily="2" charset="-78"/>
              </a:rPr>
              <a:t>سپس </a:t>
            </a:r>
            <a:r>
              <a:rPr lang="fa-IR" sz="4400" b="1" kern="1200" dirty="0">
                <a:solidFill>
                  <a:srgbClr val="FFFFFF"/>
                </a:solidFill>
                <a:latin typeface="Times New Roman" panose="02020603050405020304" pitchFamily="18" charset="0"/>
                <a:cs typeface="B Mitra" panose="00000400000000000000" pitchFamily="2" charset="-78"/>
              </a:rPr>
              <a:t>بازده ثابت به مقیاس </a:t>
            </a:r>
            <a:r>
              <a:rPr lang="fa-IR" b="1" kern="1200" dirty="0">
                <a:solidFill>
                  <a:srgbClr val="FFFFFF"/>
                </a:solidFill>
                <a:latin typeface="Times New Roman" panose="02020603050405020304" pitchFamily="18" charset="0"/>
                <a:cs typeface="B Mitra" panose="00000400000000000000" pitchFamily="2" charset="-78"/>
              </a:rPr>
              <a:t>(هزینه های ثابت) </a:t>
            </a:r>
            <a:endParaRPr lang="fa-IR" b="1" kern="1200" dirty="0" smtClean="0">
              <a:solidFill>
                <a:srgbClr val="FFFFFF"/>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4400" b="1" kern="1200" dirty="0" smtClean="0">
                <a:solidFill>
                  <a:srgbClr val="FFFFFF"/>
                </a:solidFill>
                <a:latin typeface="Times New Roman" panose="02020603050405020304" pitchFamily="18" charset="0"/>
                <a:cs typeface="B Mitra" panose="00000400000000000000" pitchFamily="2" charset="-78"/>
              </a:rPr>
              <a:t>و </a:t>
            </a:r>
            <a:r>
              <a:rPr lang="fa-IR" sz="4400" b="1" kern="1200" dirty="0">
                <a:solidFill>
                  <a:srgbClr val="FFFFFF"/>
                </a:solidFill>
                <a:latin typeface="Times New Roman" panose="02020603050405020304" pitchFamily="18" charset="0"/>
                <a:cs typeface="B Mitra" panose="00000400000000000000" pitchFamily="2" charset="-78"/>
              </a:rPr>
              <a:t>آنگاه بازده کاهنده به مقیاس </a:t>
            </a:r>
            <a:r>
              <a:rPr lang="fa-IR" b="1" kern="1200" dirty="0">
                <a:solidFill>
                  <a:srgbClr val="FFFFFF"/>
                </a:solidFill>
                <a:latin typeface="Times New Roman" panose="02020603050405020304" pitchFamily="18" charset="0"/>
                <a:cs typeface="B Mitra" panose="00000400000000000000" pitchFamily="2" charset="-78"/>
              </a:rPr>
              <a:t>(هزینه های فزاینده) </a:t>
            </a:r>
            <a:r>
              <a:rPr lang="fa-IR" sz="4400" b="1" kern="1200" dirty="0">
                <a:solidFill>
                  <a:srgbClr val="FFFFFF"/>
                </a:solidFill>
                <a:latin typeface="Times New Roman" panose="02020603050405020304" pitchFamily="18" charset="0"/>
                <a:cs typeface="B Mitra" panose="00000400000000000000" pitchFamily="2" charset="-78"/>
              </a:rPr>
              <a:t>را نشان می دهد. </a:t>
            </a:r>
            <a:endParaRPr lang="en-US" sz="4400" b="1" kern="1200" dirty="0">
              <a:solidFill>
                <a:srgbClr val="FFFFFF"/>
              </a:solidFill>
              <a:latin typeface="Times New Roman" panose="02020603050405020304" pitchFamily="18" charset="0"/>
              <a:cs typeface="B Mitra" panose="00000400000000000000" pitchFamily="2" charset="-78"/>
            </a:endParaRPr>
          </a:p>
        </p:txBody>
      </p:sp>
    </p:spTree>
    <p:extLst>
      <p:ext uri="{BB962C8B-B14F-4D97-AF65-F5344CB8AC3E}">
        <p14:creationId xmlns:p14="http://schemas.microsoft.com/office/powerpoint/2010/main" val="29622290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p:cNvSpPr>
            <a:spLocks noGrp="1" noChangeArrowheads="1"/>
          </p:cNvSpPr>
          <p:nvPr>
            <p:ph idx="1"/>
          </p:nvPr>
        </p:nvSpPr>
        <p:spPr>
          <a:xfrm>
            <a:off x="251520" y="838200"/>
            <a:ext cx="8676456" cy="6191250"/>
          </a:xfrm>
        </p:spPr>
        <p:txBody>
          <a:bodyPr/>
          <a:lstStyle/>
          <a:p>
            <a:pPr eaLnBrk="1" hangingPunct="1">
              <a:lnSpc>
                <a:spcPct val="150000"/>
              </a:lnSpc>
              <a:buFont typeface="Wingdings" pitchFamily="2" charset="2"/>
              <a:buNone/>
              <a:defRPr/>
            </a:pPr>
            <a:r>
              <a:rPr lang="fa-IR" sz="4400" b="1" dirty="0" smtClean="0">
                <a:cs typeface="B Nazanin" pitchFamily="2" charset="-78"/>
              </a:rPr>
              <a:t>مثلاٌ در تابع واقعی، مصرف علاوه بر درآمد، تابع ثروت و مصرف دوره قبل و </a:t>
            </a:r>
            <a:r>
              <a:rPr lang="fa-IR" sz="4400" b="1" smtClean="0">
                <a:cs typeface="B Nazanin" pitchFamily="2" charset="-78"/>
              </a:rPr>
              <a:t>... می‏باشد در حالی‏که </a:t>
            </a:r>
            <a:r>
              <a:rPr lang="fa-IR" sz="4400" b="1" dirty="0" smtClean="0">
                <a:cs typeface="B Nazanin" pitchFamily="2" charset="-78"/>
              </a:rPr>
              <a:t>به جهت سادگی، سایر متغیرها را ثابت </a:t>
            </a:r>
            <a:r>
              <a:rPr lang="fa-IR" sz="4400" b="1" smtClean="0">
                <a:cs typeface="B Nazanin" pitchFamily="2" charset="-78"/>
              </a:rPr>
              <a:t>فرض می‏کنیم.</a:t>
            </a:r>
            <a:endParaRPr lang="en-US" sz="2800" dirty="0" smtClean="0">
              <a:solidFill>
                <a:srgbClr val="FFFF99"/>
              </a:solidFill>
            </a:endParaRPr>
          </a:p>
        </p:txBody>
      </p:sp>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20" name="Picture 4" descr="a16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Lst>
          </a:blip>
          <a:srcRect/>
          <a:stretch>
            <a:fillRect/>
          </a:stretch>
        </p:blipFill>
        <p:spPr bwMode="auto">
          <a:xfrm>
            <a:off x="-36512" y="0"/>
            <a:ext cx="6984775" cy="6858000"/>
          </a:xfrm>
          <a:prstGeom prst="rect">
            <a:avLst/>
          </a:prstGeom>
          <a:noFill/>
          <a:ln w="9525">
            <a:noFill/>
            <a:miter lim="800000"/>
            <a:headEnd/>
            <a:tailEnd/>
          </a:ln>
        </p:spPr>
      </p:pic>
      <p:sp>
        <p:nvSpPr>
          <p:cNvPr id="5" name="Rounded Rectangular Callout 4"/>
          <p:cNvSpPr/>
          <p:nvPr/>
        </p:nvSpPr>
        <p:spPr bwMode="auto">
          <a:xfrm rot="10800000" flipH="1" flipV="1">
            <a:off x="5724128" y="-72007"/>
            <a:ext cx="3427911" cy="6885383"/>
          </a:xfrm>
          <a:prstGeom prst="wedgeRoundRectCallout">
            <a:avLst>
              <a:gd name="adj1" fmla="val -48351"/>
              <a:gd name="adj2" fmla="val -10503"/>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eaLnBrk="1" hangingPunct="1">
              <a:lnSpc>
                <a:spcPct val="150000"/>
              </a:lnSpc>
              <a:buNone/>
            </a:pPr>
            <a:r>
              <a:rPr lang="fa-IR" sz="4800" b="1" dirty="0">
                <a:solidFill>
                  <a:srgbClr val="FFFFFF"/>
                </a:solidFill>
                <a:latin typeface="Times New Roman" panose="02020603050405020304" pitchFamily="18" charset="0"/>
                <a:cs typeface="B Mitra" panose="00000400000000000000" pitchFamily="2" charset="-78"/>
              </a:rPr>
              <a:t>منحنی</a:t>
            </a:r>
            <a:r>
              <a:rPr lang="fa-IR" sz="4800" b="1" dirty="0">
                <a:solidFill>
                  <a:schemeClr val="tx2">
                    <a:lumMod val="90000"/>
                  </a:schemeClr>
                </a:solidFill>
                <a:latin typeface="Times New Roman" panose="02020603050405020304" pitchFamily="18" charset="0"/>
                <a:cs typeface="B Mitra" panose="00000400000000000000" pitchFamily="2" charset="-78"/>
              </a:rPr>
              <a:t> </a:t>
            </a:r>
            <a:r>
              <a:rPr lang="en-US" sz="4800" b="1" dirty="0">
                <a:solidFill>
                  <a:srgbClr val="FF0000"/>
                </a:solidFill>
                <a:latin typeface="Times New Roman" panose="02020603050405020304" pitchFamily="18" charset="0"/>
                <a:cs typeface="B Mitra" panose="00000400000000000000" pitchFamily="2" charset="-78"/>
              </a:rPr>
              <a:t>LAC</a:t>
            </a:r>
            <a:r>
              <a:rPr lang="fa-IR" sz="4800" b="1" dirty="0">
                <a:solidFill>
                  <a:srgbClr val="FF0000"/>
                </a:solidFill>
                <a:latin typeface="Times New Roman" panose="02020603050405020304" pitchFamily="18" charset="0"/>
                <a:cs typeface="B Mitra" panose="00000400000000000000" pitchFamily="2" charset="-78"/>
              </a:rPr>
              <a:t> </a:t>
            </a:r>
          </a:p>
          <a:p>
            <a:pPr marL="0" indent="0" eaLnBrk="1" hangingPunct="1">
              <a:lnSpc>
                <a:spcPct val="150000"/>
              </a:lnSpc>
              <a:buNone/>
            </a:pPr>
            <a:r>
              <a:rPr lang="fa-IR" sz="4800" b="1" dirty="0">
                <a:solidFill>
                  <a:srgbClr val="FFFFFF"/>
                </a:solidFill>
                <a:latin typeface="Times New Roman" panose="02020603050405020304" pitchFamily="18" charset="0"/>
                <a:cs typeface="B Mitra" panose="00000400000000000000" pitchFamily="2" charset="-78"/>
              </a:rPr>
              <a:t>درابتدا </a:t>
            </a:r>
            <a:endParaRPr lang="fa-IR" sz="4800" b="1" dirty="0" smtClean="0">
              <a:solidFill>
                <a:srgbClr val="FFFFFF"/>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4800" b="1" dirty="0" smtClean="0">
                <a:solidFill>
                  <a:srgbClr val="FFFFFF"/>
                </a:solidFill>
                <a:latin typeface="Times New Roman" panose="02020603050405020304" pitchFamily="18" charset="0"/>
                <a:cs typeface="B Mitra" panose="00000400000000000000" pitchFamily="2" charset="-78"/>
              </a:rPr>
              <a:t>بازده </a:t>
            </a:r>
            <a:r>
              <a:rPr lang="fa-IR" sz="4800" b="1" dirty="0">
                <a:solidFill>
                  <a:srgbClr val="FFFFFF"/>
                </a:solidFill>
                <a:latin typeface="Times New Roman" panose="02020603050405020304" pitchFamily="18" charset="0"/>
                <a:cs typeface="B Mitra" panose="00000400000000000000" pitchFamily="2" charset="-78"/>
              </a:rPr>
              <a:t>فزاینده به مقیاس </a:t>
            </a:r>
            <a:r>
              <a:rPr lang="fa-IR" sz="4400" b="1" dirty="0">
                <a:solidFill>
                  <a:srgbClr val="FFFFFF"/>
                </a:solidFill>
                <a:latin typeface="Times New Roman" panose="02020603050405020304" pitchFamily="18" charset="0"/>
                <a:cs typeface="B Mitra" panose="00000400000000000000" pitchFamily="2" charset="-78"/>
              </a:rPr>
              <a:t>(هزینه های کاهنده)، </a:t>
            </a:r>
            <a:endParaRPr lang="fa-IR" sz="3200" b="1" dirty="0">
              <a:solidFill>
                <a:srgbClr val="FFFFFF"/>
              </a:solidFill>
              <a:latin typeface="Times New Roman" panose="02020603050405020304" pitchFamily="18" charset="0"/>
              <a:cs typeface="B Mitra" panose="00000400000000000000" pitchFamily="2" charset="-78"/>
            </a:endParaRPr>
          </a:p>
        </p:txBody>
      </p:sp>
      <p:sp>
        <p:nvSpPr>
          <p:cNvPr id="6" name="Rounded Rectangular Callout 5"/>
          <p:cNvSpPr/>
          <p:nvPr/>
        </p:nvSpPr>
        <p:spPr bwMode="auto">
          <a:xfrm rot="10800000" flipH="1" flipV="1">
            <a:off x="5724128" y="-72007"/>
            <a:ext cx="3419872" cy="6885383"/>
          </a:xfrm>
          <a:prstGeom prst="wedgeRoundRectCallout">
            <a:avLst>
              <a:gd name="adj1" fmla="val -48351"/>
              <a:gd name="adj2" fmla="val -10503"/>
              <a:gd name="adj3" fmla="val 16667"/>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indent="0" eaLnBrk="1" hangingPunct="1">
              <a:lnSpc>
                <a:spcPct val="150000"/>
              </a:lnSpc>
              <a:buNone/>
            </a:pPr>
            <a:r>
              <a:rPr lang="fa-IR" sz="3600" b="1" dirty="0" smtClean="0">
                <a:solidFill>
                  <a:srgbClr val="FFFFFF"/>
                </a:solidFill>
                <a:latin typeface="Times New Roman" panose="02020603050405020304" pitchFamily="18" charset="0"/>
                <a:cs typeface="B Mitra" panose="00000400000000000000" pitchFamily="2" charset="-78"/>
              </a:rPr>
              <a:t>سپس </a:t>
            </a:r>
            <a:r>
              <a:rPr lang="fa-IR" sz="3600" b="1" dirty="0">
                <a:solidFill>
                  <a:srgbClr val="FFFF00"/>
                </a:solidFill>
                <a:latin typeface="Times New Roman" panose="02020603050405020304" pitchFamily="18" charset="0"/>
                <a:cs typeface="B Mitra" panose="00000400000000000000" pitchFamily="2" charset="-78"/>
              </a:rPr>
              <a:t>بازده ثابت </a:t>
            </a:r>
            <a:r>
              <a:rPr lang="fa-IR" sz="3600" b="1" dirty="0">
                <a:solidFill>
                  <a:srgbClr val="FFFFFF"/>
                </a:solidFill>
                <a:latin typeface="Times New Roman" panose="02020603050405020304" pitchFamily="18" charset="0"/>
                <a:cs typeface="B Mitra" panose="00000400000000000000" pitchFamily="2" charset="-78"/>
              </a:rPr>
              <a:t>به مقیاس </a:t>
            </a:r>
            <a:endParaRPr lang="fa-IR" sz="3600" b="1" dirty="0" smtClean="0">
              <a:solidFill>
                <a:srgbClr val="FFFFFF"/>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3600" b="1" dirty="0" smtClean="0">
                <a:solidFill>
                  <a:srgbClr val="FFFFFF"/>
                </a:solidFill>
                <a:latin typeface="Times New Roman" panose="02020603050405020304" pitchFamily="18" charset="0"/>
                <a:cs typeface="B Mitra" panose="00000400000000000000" pitchFamily="2" charset="-78"/>
              </a:rPr>
              <a:t>(</a:t>
            </a:r>
            <a:r>
              <a:rPr lang="fa-IR" sz="3600" b="1" dirty="0">
                <a:solidFill>
                  <a:srgbClr val="FFFFFF"/>
                </a:solidFill>
                <a:latin typeface="Times New Roman" panose="02020603050405020304" pitchFamily="18" charset="0"/>
                <a:cs typeface="B Mitra" panose="00000400000000000000" pitchFamily="2" charset="-78"/>
              </a:rPr>
              <a:t>هزینه های ثابت) </a:t>
            </a:r>
          </a:p>
          <a:p>
            <a:pPr marL="0" indent="0" eaLnBrk="1" hangingPunct="1">
              <a:lnSpc>
                <a:spcPct val="150000"/>
              </a:lnSpc>
              <a:buNone/>
            </a:pPr>
            <a:r>
              <a:rPr lang="fa-IR" sz="3600" b="1" dirty="0">
                <a:solidFill>
                  <a:srgbClr val="FFFFFF"/>
                </a:solidFill>
                <a:latin typeface="Times New Roman" panose="02020603050405020304" pitchFamily="18" charset="0"/>
                <a:cs typeface="B Mitra" panose="00000400000000000000" pitchFamily="2" charset="-78"/>
              </a:rPr>
              <a:t>و آنگاه </a:t>
            </a:r>
            <a:endParaRPr lang="fa-IR" sz="3600" b="1" dirty="0" smtClean="0">
              <a:solidFill>
                <a:srgbClr val="FFFFFF"/>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3600" b="1" dirty="0" smtClean="0">
                <a:solidFill>
                  <a:srgbClr val="FFFF00"/>
                </a:solidFill>
                <a:latin typeface="Times New Roman" panose="02020603050405020304" pitchFamily="18" charset="0"/>
                <a:cs typeface="B Mitra" panose="00000400000000000000" pitchFamily="2" charset="-78"/>
              </a:rPr>
              <a:t>بازده </a:t>
            </a:r>
            <a:r>
              <a:rPr lang="fa-IR" sz="3600" b="1" dirty="0">
                <a:solidFill>
                  <a:srgbClr val="FFFF00"/>
                </a:solidFill>
                <a:latin typeface="Times New Roman" panose="02020603050405020304" pitchFamily="18" charset="0"/>
                <a:cs typeface="B Mitra" panose="00000400000000000000" pitchFamily="2" charset="-78"/>
              </a:rPr>
              <a:t>کاهنده </a:t>
            </a:r>
            <a:endParaRPr lang="fa-IR" sz="3600" b="1" dirty="0" smtClean="0">
              <a:solidFill>
                <a:srgbClr val="FFFF00"/>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3600" b="1" dirty="0" smtClean="0">
                <a:solidFill>
                  <a:srgbClr val="FFFFFF"/>
                </a:solidFill>
                <a:latin typeface="Times New Roman" panose="02020603050405020304" pitchFamily="18" charset="0"/>
                <a:cs typeface="B Mitra" panose="00000400000000000000" pitchFamily="2" charset="-78"/>
              </a:rPr>
              <a:t>به مقیاس</a:t>
            </a:r>
          </a:p>
          <a:p>
            <a:pPr marL="0" indent="0" eaLnBrk="1" hangingPunct="1">
              <a:lnSpc>
                <a:spcPct val="150000"/>
              </a:lnSpc>
              <a:buNone/>
            </a:pPr>
            <a:r>
              <a:rPr lang="fa-IR" sz="3200" b="1" dirty="0" smtClean="0">
                <a:solidFill>
                  <a:srgbClr val="FFFFFF"/>
                </a:solidFill>
                <a:latin typeface="Times New Roman" panose="02020603050405020304" pitchFamily="18" charset="0"/>
                <a:cs typeface="B Mitra" panose="00000400000000000000" pitchFamily="2" charset="-78"/>
              </a:rPr>
              <a:t>(هزینه </a:t>
            </a:r>
            <a:r>
              <a:rPr lang="fa-IR" sz="3200" b="1" dirty="0">
                <a:solidFill>
                  <a:srgbClr val="FFFFFF"/>
                </a:solidFill>
                <a:latin typeface="Times New Roman" panose="02020603050405020304" pitchFamily="18" charset="0"/>
                <a:cs typeface="B Mitra" panose="00000400000000000000" pitchFamily="2" charset="-78"/>
              </a:rPr>
              <a:t>های فزاینده) </a:t>
            </a:r>
            <a:endParaRPr lang="fa-IR" sz="3200" b="1" dirty="0" smtClean="0">
              <a:solidFill>
                <a:srgbClr val="FFFFFF"/>
              </a:solidFill>
              <a:latin typeface="Times New Roman" panose="02020603050405020304" pitchFamily="18" charset="0"/>
              <a:cs typeface="B Mitra" panose="00000400000000000000" pitchFamily="2" charset="-78"/>
            </a:endParaRPr>
          </a:p>
          <a:p>
            <a:pPr marL="0" indent="0" eaLnBrk="1" hangingPunct="1">
              <a:lnSpc>
                <a:spcPct val="150000"/>
              </a:lnSpc>
              <a:buNone/>
            </a:pPr>
            <a:r>
              <a:rPr lang="fa-IR" sz="3600" b="1" dirty="0" smtClean="0">
                <a:solidFill>
                  <a:srgbClr val="FFFFFF"/>
                </a:solidFill>
                <a:latin typeface="Times New Roman" panose="02020603050405020304" pitchFamily="18" charset="0"/>
                <a:cs typeface="B Mitra" panose="00000400000000000000" pitchFamily="2" charset="-78"/>
              </a:rPr>
              <a:t>را </a:t>
            </a:r>
            <a:r>
              <a:rPr lang="fa-IR" sz="3600" b="1" dirty="0">
                <a:solidFill>
                  <a:srgbClr val="FFFFFF"/>
                </a:solidFill>
                <a:latin typeface="Times New Roman" panose="02020603050405020304" pitchFamily="18" charset="0"/>
                <a:cs typeface="B Mitra" panose="00000400000000000000" pitchFamily="2" charset="-78"/>
              </a:rPr>
              <a:t>نشان می دهد. </a:t>
            </a:r>
            <a:endParaRPr lang="en-US" sz="3600" b="1" dirty="0">
              <a:solidFill>
                <a:srgbClr val="FFFFFF"/>
              </a:solidFill>
              <a:latin typeface="Times New Roman" panose="02020603050405020304" pitchFamily="18" charset="0"/>
              <a:cs typeface="B Mitra" panose="00000400000000000000"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idx="1"/>
          </p:nvPr>
        </p:nvSpPr>
        <p:spPr>
          <a:xfrm>
            <a:off x="457200" y="333375"/>
            <a:ext cx="8229600" cy="6191250"/>
          </a:xfrm>
        </p:spPr>
        <p:txBody>
          <a:bodyPr/>
          <a:lstStyle/>
          <a:p>
            <a:pPr eaLnBrk="1" hangingPunct="1">
              <a:lnSpc>
                <a:spcPct val="150000"/>
              </a:lnSpc>
              <a:buFont typeface="Wingdings" pitchFamily="2" charset="2"/>
              <a:buNone/>
              <a:defRPr/>
            </a:pPr>
            <a:r>
              <a:rPr lang="fa-IR" sz="4400" b="1" dirty="0" smtClean="0">
                <a:solidFill>
                  <a:srgbClr val="FF0000"/>
                </a:solidFill>
                <a:cs typeface="B Nazanin" pitchFamily="2" charset="-78"/>
              </a:rPr>
              <a:t>چه کالایی تولیدشود؟  </a:t>
            </a:r>
          </a:p>
          <a:p>
            <a:pPr eaLnBrk="1" hangingPunct="1">
              <a:lnSpc>
                <a:spcPct val="150000"/>
              </a:lnSpc>
              <a:buFont typeface="Wingdings" pitchFamily="2" charset="2"/>
              <a:buNone/>
              <a:defRPr/>
            </a:pPr>
            <a:r>
              <a:rPr lang="fa-IR" sz="4400" b="1" dirty="0" smtClean="0">
                <a:cs typeface="B Nazanin" pitchFamily="2" charset="-78"/>
              </a:rPr>
              <a:t>چون کالاهای مورد نیاز مصرف کننده  نامحدود و منابع در اختیار وی </a:t>
            </a:r>
            <a:r>
              <a:rPr lang="fa-IR" sz="4400" b="1" smtClean="0">
                <a:cs typeface="B Nazanin" pitchFamily="2" charset="-78"/>
              </a:rPr>
              <a:t>(زمان، شرایط جسمانی، </a:t>
            </a:r>
            <a:r>
              <a:rPr lang="fa-IR" sz="4400" b="1" dirty="0" smtClean="0">
                <a:cs typeface="B Nazanin" pitchFamily="2" charset="-78"/>
              </a:rPr>
              <a:t>منابع آب و خاک و ...) </a:t>
            </a:r>
            <a:r>
              <a:rPr lang="fa-IR" sz="4400" b="1" smtClean="0">
                <a:cs typeface="B Nazanin" pitchFamily="2" charset="-78"/>
              </a:rPr>
              <a:t>محدود می‏باشد </a:t>
            </a:r>
            <a:r>
              <a:rPr lang="fa-IR" sz="4400" b="1" dirty="0" smtClean="0">
                <a:cs typeface="B Nazanin" pitchFamily="2" charset="-78"/>
              </a:rPr>
              <a:t>لذا </a:t>
            </a:r>
            <a:r>
              <a:rPr lang="fa-IR" sz="4400" b="1" dirty="0" smtClean="0">
                <a:solidFill>
                  <a:srgbClr val="FFFF00"/>
                </a:solidFill>
                <a:cs typeface="B Nazanin" pitchFamily="2" charset="-78"/>
              </a:rPr>
              <a:t>مصرف کننده </a:t>
            </a:r>
            <a:r>
              <a:rPr lang="fa-IR" sz="4400" b="1" dirty="0" smtClean="0">
                <a:cs typeface="B Nazanin" pitchFamily="2" charset="-78"/>
              </a:rPr>
              <a:t>مجبور به انتخاب است.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idx="1"/>
          </p:nvPr>
        </p:nvSpPr>
        <p:spPr>
          <a:xfrm>
            <a:off x="0" y="-171450"/>
            <a:ext cx="9144000" cy="6191250"/>
          </a:xfrm>
        </p:spPr>
        <p:txBody>
          <a:bodyPr/>
          <a:lstStyle/>
          <a:p>
            <a:pPr eaLnBrk="1" hangingPunct="1">
              <a:lnSpc>
                <a:spcPct val="150000"/>
              </a:lnSpc>
              <a:buFont typeface="Wingdings" pitchFamily="2" charset="2"/>
              <a:buNone/>
              <a:defRPr/>
            </a:pPr>
            <a:r>
              <a:rPr lang="fa-IR" sz="4400" b="1" dirty="0" smtClean="0">
                <a:cs typeface="B Nazanin" pitchFamily="2" charset="-78"/>
              </a:rPr>
              <a:t>انتخاب یعنی گزینش از بین </a:t>
            </a:r>
            <a:r>
              <a:rPr lang="fa-IR" sz="4400" b="1" smtClean="0">
                <a:cs typeface="B Nazanin" pitchFamily="2" charset="-78"/>
              </a:rPr>
              <a:t>تمام گزینه‏ها </a:t>
            </a:r>
            <a:r>
              <a:rPr lang="fa-IR" sz="4400" b="1" dirty="0" smtClean="0">
                <a:cs typeface="B Nazanin" pitchFamily="2" charset="-78"/>
              </a:rPr>
              <a:t>به نحوی که به بهترین </a:t>
            </a:r>
            <a:r>
              <a:rPr lang="fa-IR" sz="4400" b="1" smtClean="0">
                <a:cs typeface="B Nazanin" pitchFamily="2" charset="-78"/>
              </a:rPr>
              <a:t>وجه خواسته‏های خود (</a:t>
            </a:r>
            <a:r>
              <a:rPr lang="fa-IR" sz="4400" b="1" dirty="0" smtClean="0">
                <a:cs typeface="B Nazanin" pitchFamily="2" charset="-78"/>
              </a:rPr>
              <a:t>غذا- پوشش- پناهگاه)  را پاسخ گوید. راههای مختلفی برای تولید هرکدام ازکالاهای فوق وجود دارد که انتخاب هر راه به ترجیحات یا </a:t>
            </a:r>
            <a:r>
              <a:rPr lang="fa-IR" sz="4400" b="1" dirty="0" smtClean="0">
                <a:solidFill>
                  <a:srgbClr val="FFFF00"/>
                </a:solidFill>
                <a:cs typeface="B Nazanin" pitchFamily="2" charset="-78"/>
              </a:rPr>
              <a:t>مطلوبیت </a:t>
            </a:r>
            <a:r>
              <a:rPr lang="en-US" sz="4400" b="1" dirty="0" smtClean="0">
                <a:solidFill>
                  <a:srgbClr val="FFFF00"/>
                </a:solidFill>
                <a:latin typeface="Times New Roman" panose="02020603050405020304" pitchFamily="18" charset="0"/>
                <a:cs typeface="Times New Roman" panose="02020603050405020304" pitchFamily="18" charset="0"/>
              </a:rPr>
              <a:t>(utility)</a:t>
            </a:r>
            <a:r>
              <a:rPr lang="fa-IR" sz="4400" b="1" dirty="0" smtClean="0">
                <a:solidFill>
                  <a:srgbClr val="FFFF00"/>
                </a:solidFill>
                <a:latin typeface="Times New Roman" panose="02020603050405020304" pitchFamily="18" charset="0"/>
                <a:cs typeface="Times New Roman" panose="02020603050405020304" pitchFamily="18" charset="0"/>
              </a:rPr>
              <a:t> </a:t>
            </a:r>
            <a:r>
              <a:rPr lang="fa-IR" sz="4400" b="1" dirty="0" smtClean="0">
                <a:cs typeface="B Nazanin" pitchFamily="2" charset="-78"/>
              </a:rPr>
              <a:t>مصرف کننده بستگی دارد.</a:t>
            </a:r>
            <a:r>
              <a:rPr lang="en-US" sz="4400" b="1" dirty="0" smtClean="0">
                <a:cs typeface="B Nazanin" pitchFamily="2" charset="-78"/>
              </a:rPr>
              <a:t> </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idx="1"/>
          </p:nvPr>
        </p:nvSpPr>
        <p:spPr>
          <a:xfrm>
            <a:off x="0" y="188913"/>
            <a:ext cx="8964613" cy="5905500"/>
          </a:xfrm>
        </p:spPr>
        <p:txBody>
          <a:bodyPr/>
          <a:lstStyle/>
          <a:p>
            <a:pPr eaLnBrk="1" hangingPunct="1">
              <a:buFont typeface="Wingdings" pitchFamily="2" charset="2"/>
              <a:buNone/>
              <a:defRPr/>
            </a:pPr>
            <a:r>
              <a:rPr lang="fa-IR" sz="4400" b="1" dirty="0" smtClean="0">
                <a:solidFill>
                  <a:srgbClr val="FF0000"/>
                </a:solidFill>
                <a:cs typeface="B Nazanin" pitchFamily="2" charset="-78"/>
              </a:rPr>
              <a:t>توزیع کالاها: </a:t>
            </a:r>
          </a:p>
          <a:p>
            <a:pPr eaLnBrk="1" hangingPunct="1">
              <a:defRPr/>
            </a:pPr>
            <a:r>
              <a:rPr lang="fa-IR" sz="4400" b="1" smtClean="0">
                <a:cs typeface="B Nazanin" pitchFamily="2" charset="-78"/>
              </a:rPr>
              <a:t>اقتصاد عموماً </a:t>
            </a:r>
            <a:r>
              <a:rPr lang="fa-IR" sz="4400" b="1" dirty="0" smtClean="0">
                <a:cs typeface="B Nazanin" pitchFamily="2" charset="-78"/>
              </a:rPr>
              <a:t>دارای 3حوزه </a:t>
            </a:r>
            <a:r>
              <a:rPr lang="fa-IR" sz="4400" b="1" smtClean="0">
                <a:cs typeface="B Nazanin" pitchFamily="2" charset="-78"/>
              </a:rPr>
              <a:t>اصلی می‏باشد</a:t>
            </a:r>
            <a:r>
              <a:rPr lang="fa-IR" sz="4400" b="1" dirty="0" smtClean="0">
                <a:cs typeface="B Nazanin" pitchFamily="2" charset="-78"/>
              </a:rPr>
              <a:t>:               </a:t>
            </a:r>
          </a:p>
          <a:p>
            <a:pPr eaLnBrk="1" hangingPunct="1">
              <a:buFont typeface="Wingdings" pitchFamily="2" charset="2"/>
              <a:buNone/>
              <a:defRPr/>
            </a:pPr>
            <a:r>
              <a:rPr lang="fa-IR" sz="4400" b="1" dirty="0" smtClean="0">
                <a:solidFill>
                  <a:srgbClr val="FF0000"/>
                </a:solidFill>
                <a:cs typeface="B Nazanin" pitchFamily="2" charset="-78"/>
              </a:rPr>
              <a:t>حوزه تولید       حوزه توزیع         حوزه مصرف</a:t>
            </a:r>
          </a:p>
          <a:p>
            <a:pPr eaLnBrk="1" hangingPunct="1">
              <a:buFont typeface="Wingdings" pitchFamily="2" charset="2"/>
              <a:buNone/>
              <a:defRPr/>
            </a:pPr>
            <a:endParaRPr lang="fa-IR" sz="4400" b="1" dirty="0" smtClean="0">
              <a:cs typeface="B Nazanin" pitchFamily="2" charset="-78"/>
            </a:endParaRPr>
          </a:p>
          <a:p>
            <a:pPr eaLnBrk="1" hangingPunct="1">
              <a:defRPr/>
            </a:pPr>
            <a:r>
              <a:rPr lang="fa-IR" sz="4400" b="1" dirty="0" smtClean="0">
                <a:cs typeface="B Nazanin" pitchFamily="2" charset="-78"/>
              </a:rPr>
              <a:t>توزیع یعنی نحوه تقسیم تولیدات در بین عوامل تولیدی که در تولید آن محصول ایفای </a:t>
            </a:r>
            <a:r>
              <a:rPr lang="fa-IR" sz="4400" b="1" smtClean="0">
                <a:cs typeface="B Nazanin" pitchFamily="2" charset="-78"/>
              </a:rPr>
              <a:t>نقش نموده‏اند</a:t>
            </a:r>
            <a:r>
              <a:rPr lang="fa-IR" sz="4800" dirty="0" smtClean="0">
                <a:solidFill>
                  <a:srgbClr val="FFFF99"/>
                </a:solidFill>
              </a:rPr>
              <a:t>. </a:t>
            </a:r>
            <a:endParaRPr lang="en-US" sz="4800" dirty="0" smtClean="0">
              <a:solidFill>
                <a:srgbClr val="FFFF99"/>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idx="1"/>
          </p:nvPr>
        </p:nvSpPr>
        <p:spPr>
          <a:xfrm>
            <a:off x="457200" y="333375"/>
            <a:ext cx="8229600" cy="5797550"/>
          </a:xfrm>
        </p:spPr>
        <p:txBody>
          <a:bodyPr/>
          <a:lstStyle/>
          <a:p>
            <a:pPr eaLnBrk="1" hangingPunct="1">
              <a:defRPr/>
            </a:pPr>
            <a:r>
              <a:rPr lang="fa-IR" sz="4400" b="1" dirty="0" smtClean="0">
                <a:solidFill>
                  <a:srgbClr val="FF0000"/>
                </a:solidFill>
                <a:cs typeface="B Nazanin" pitchFamily="2" charset="-78"/>
              </a:rPr>
              <a:t>کمیابی:   </a:t>
            </a:r>
          </a:p>
          <a:p>
            <a:pPr eaLnBrk="1" hangingPunct="1">
              <a:buFont typeface="Wingdings" pitchFamily="2" charset="2"/>
              <a:buNone/>
              <a:defRPr/>
            </a:pPr>
            <a:r>
              <a:rPr lang="fa-IR" sz="4400" b="1" dirty="0" smtClean="0">
                <a:solidFill>
                  <a:srgbClr val="FFFF00"/>
                </a:solidFill>
                <a:cs typeface="B Nazanin" pitchFamily="2" charset="-78"/>
              </a:rPr>
              <a:t>کمیابی</a:t>
            </a:r>
            <a:r>
              <a:rPr lang="fa-IR" sz="4400" b="1" dirty="0" smtClean="0">
                <a:cs typeface="B Nazanin" pitchFamily="2" charset="-78"/>
              </a:rPr>
              <a:t> یعنی ازهر چیز (کالا یا خدمت) به هر اندازه که بخواهیم </a:t>
            </a:r>
            <a:r>
              <a:rPr lang="fa-IR" sz="4400" b="1" smtClean="0">
                <a:cs typeface="B Nazanin" pitchFamily="2" charset="-78"/>
              </a:rPr>
              <a:t>موجود نمی‏باشد</a:t>
            </a:r>
            <a:r>
              <a:rPr lang="fa-IR" sz="4400" b="1" dirty="0" smtClean="0">
                <a:cs typeface="B Nazanin" pitchFamily="2" charset="-78"/>
              </a:rPr>
              <a:t>. به عبارت دیگر چون منابع و عوامل تولید کمیاب هستند لذا تولیدات و محصولات تولید شده هم </a:t>
            </a:r>
            <a:r>
              <a:rPr lang="fa-IR" sz="4400" b="1" smtClean="0">
                <a:cs typeface="B Nazanin" pitchFamily="2" charset="-78"/>
              </a:rPr>
              <a:t>کمیاب می‏باشند</a:t>
            </a:r>
            <a:r>
              <a:rPr lang="fa-IR" sz="4400" b="1" dirty="0" smtClean="0">
                <a:cs typeface="B Nazanin" pitchFamily="2" charset="-78"/>
              </a:rPr>
              <a:t>. </a:t>
            </a:r>
          </a:p>
          <a:p>
            <a:pPr eaLnBrk="1" hangingPunct="1">
              <a:buFont typeface="Wingdings" pitchFamily="2" charset="2"/>
              <a:buNone/>
              <a:defRPr/>
            </a:pPr>
            <a:r>
              <a:rPr lang="fa-IR" sz="4400" b="1" dirty="0" smtClean="0">
                <a:solidFill>
                  <a:srgbClr val="FFFF00"/>
                </a:solidFill>
                <a:cs typeface="B Nazanin" pitchFamily="2" charset="-78"/>
              </a:rPr>
              <a:t>کمیابی </a:t>
            </a:r>
            <a:r>
              <a:rPr lang="fa-IR" sz="4400" b="1" dirty="0" smtClean="0">
                <a:cs typeface="B Nazanin" pitchFamily="2" charset="-78"/>
              </a:rPr>
              <a:t>مستلزم انتخاب و انتخاب مستلزم تحمل </a:t>
            </a:r>
            <a:r>
              <a:rPr lang="fa-IR" sz="4400" b="1" dirty="0" smtClean="0">
                <a:solidFill>
                  <a:srgbClr val="FFFF00"/>
                </a:solidFill>
                <a:cs typeface="B Nazanin" pitchFamily="2" charset="-78"/>
              </a:rPr>
              <a:t>هزینه فرصت </a:t>
            </a:r>
            <a:r>
              <a:rPr lang="fa-IR" sz="4400" b="1" dirty="0" smtClean="0">
                <a:cs typeface="B Nazanin" pitchFamily="2" charset="-78"/>
              </a:rPr>
              <a:t>می باشد.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1"/>
          </p:nvPr>
        </p:nvSpPr>
        <p:spPr>
          <a:xfrm>
            <a:off x="0" y="404813"/>
            <a:ext cx="9144000" cy="5726112"/>
          </a:xfrm>
        </p:spPr>
        <p:txBody>
          <a:bodyPr/>
          <a:lstStyle/>
          <a:p>
            <a:pPr eaLnBrk="1" hangingPunct="1">
              <a:defRPr/>
            </a:pPr>
            <a:r>
              <a:rPr lang="fa-IR" sz="4400" b="1" dirty="0" smtClean="0">
                <a:solidFill>
                  <a:srgbClr val="FF0000"/>
                </a:solidFill>
                <a:cs typeface="B Nazanin" pitchFamily="2" charset="-78"/>
              </a:rPr>
              <a:t>انواع کالاها: </a:t>
            </a:r>
          </a:p>
          <a:p>
            <a:pPr eaLnBrk="1" hangingPunct="1">
              <a:buFont typeface="Wingdings" pitchFamily="2" charset="2"/>
              <a:buNone/>
              <a:defRPr/>
            </a:pPr>
            <a:r>
              <a:rPr lang="fa-IR" sz="4400" b="1" dirty="0" smtClean="0">
                <a:cs typeface="B Nazanin" pitchFamily="2" charset="-78"/>
              </a:rPr>
              <a:t>1- </a:t>
            </a:r>
            <a:r>
              <a:rPr lang="fa-IR" sz="4400" b="1" smtClean="0">
                <a:solidFill>
                  <a:srgbClr val="FF0000"/>
                </a:solidFill>
                <a:cs typeface="B Nazanin" pitchFamily="2" charset="-78"/>
              </a:rPr>
              <a:t>کالای سرمایه‏ای</a:t>
            </a:r>
            <a:r>
              <a:rPr lang="fa-IR" sz="4400" b="1" dirty="0" smtClean="0">
                <a:solidFill>
                  <a:srgbClr val="FF0000"/>
                </a:solidFill>
                <a:cs typeface="B Nazanin" pitchFamily="2" charset="-78"/>
              </a:rPr>
              <a:t>: </a:t>
            </a:r>
            <a:r>
              <a:rPr lang="fa-IR" sz="4400" b="1" dirty="0" smtClean="0">
                <a:cs typeface="B Nazanin" pitchFamily="2" charset="-78"/>
              </a:rPr>
              <a:t>کالایی است که با مصرف کردن آن ازبین نمی رود و برای تولید کالاها و خدمات دیگردر یک </a:t>
            </a:r>
            <a:r>
              <a:rPr lang="fa-IR" sz="4400" b="1" smtClean="0">
                <a:cs typeface="B Nazanin" pitchFamily="2" charset="-78"/>
              </a:rPr>
              <a:t>دوره زمانی طولانی </a:t>
            </a:r>
            <a:r>
              <a:rPr lang="fa-IR" b="1" smtClean="0">
                <a:solidFill>
                  <a:srgbClr val="FFFF00"/>
                </a:solidFill>
                <a:cs typeface="B Nazanin" pitchFamily="2" charset="-78"/>
              </a:rPr>
              <a:t>(بیش از یک سال) </a:t>
            </a:r>
            <a:r>
              <a:rPr lang="fa-IR" sz="4400" b="1" dirty="0" smtClean="0">
                <a:cs typeface="B Nazanin" pitchFamily="2" charset="-78"/>
              </a:rPr>
              <a:t>به کارگرفته </a:t>
            </a:r>
            <a:r>
              <a:rPr lang="fa-IR" sz="4400" b="1" smtClean="0">
                <a:cs typeface="B Nazanin" pitchFamily="2" charset="-78"/>
              </a:rPr>
              <a:t>می شود. </a:t>
            </a:r>
            <a:r>
              <a:rPr lang="fa-IR" sz="3600" b="1" smtClean="0">
                <a:cs typeface="B Nazanin" pitchFamily="2" charset="-78"/>
              </a:rPr>
              <a:t>مانند: </a:t>
            </a:r>
            <a:r>
              <a:rPr lang="fa-IR" sz="3600" b="1" dirty="0" smtClean="0">
                <a:cs typeface="B Nazanin" pitchFamily="2" charset="-78"/>
              </a:rPr>
              <a:t>چرخ خیاطی.</a:t>
            </a:r>
          </a:p>
          <a:p>
            <a:pPr eaLnBrk="1" hangingPunct="1">
              <a:buFont typeface="Wingdings" pitchFamily="2" charset="2"/>
              <a:buNone/>
              <a:defRPr/>
            </a:pPr>
            <a:r>
              <a:rPr lang="fa-IR" sz="4400" b="1" dirty="0" smtClean="0">
                <a:cs typeface="B Nazanin" pitchFamily="2" charset="-78"/>
              </a:rPr>
              <a:t>2- </a:t>
            </a:r>
            <a:r>
              <a:rPr lang="fa-IR" sz="4400" b="1" dirty="0" smtClean="0">
                <a:solidFill>
                  <a:srgbClr val="FF0000"/>
                </a:solidFill>
                <a:cs typeface="B Nazanin" pitchFamily="2" charset="-78"/>
              </a:rPr>
              <a:t>کالای مصرفی: </a:t>
            </a:r>
            <a:r>
              <a:rPr lang="fa-IR" sz="4400" b="1" dirty="0" smtClean="0">
                <a:cs typeface="B Nazanin" pitchFamily="2" charset="-78"/>
              </a:rPr>
              <a:t>کالایی است که با مصرف کردن آن ازبین می رود و در تولید کالاها و </a:t>
            </a:r>
            <a:r>
              <a:rPr lang="fa-IR" sz="4400" b="1" smtClean="0">
                <a:cs typeface="B Nazanin" pitchFamily="2" charset="-78"/>
              </a:rPr>
              <a:t>خدمات دیگر در دوره زمانی کوتاه </a:t>
            </a:r>
            <a:r>
              <a:rPr lang="fa-IR" sz="2800" b="1" smtClean="0">
                <a:solidFill>
                  <a:srgbClr val="FFFF00"/>
                </a:solidFill>
                <a:cs typeface="B Nazanin" pitchFamily="2" charset="-78"/>
              </a:rPr>
              <a:t>(کمتر از یک سال)</a:t>
            </a:r>
            <a:r>
              <a:rPr lang="fa-IR" sz="4400" b="1" smtClean="0">
                <a:cs typeface="B Nazanin" pitchFamily="2" charset="-78"/>
              </a:rPr>
              <a:t> </a:t>
            </a:r>
            <a:r>
              <a:rPr lang="fa-IR" sz="4400" b="1" dirty="0" smtClean="0">
                <a:cs typeface="B Nazanin" pitchFamily="2" charset="-78"/>
              </a:rPr>
              <a:t>به کار </a:t>
            </a:r>
            <a:r>
              <a:rPr lang="fa-IR" sz="4400" b="1" smtClean="0">
                <a:cs typeface="B Nazanin" pitchFamily="2" charset="-78"/>
              </a:rPr>
              <a:t>گرفته می‏شود. </a:t>
            </a:r>
            <a:r>
              <a:rPr lang="fa-IR" sz="2400" b="1" smtClean="0">
                <a:cs typeface="B Nazanin" pitchFamily="2" charset="-78"/>
              </a:rPr>
              <a:t>مانند: کالاهای خوراکی یا مواد اولیه تولید.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p:cNvSpPr>
            <a:spLocks noGrp="1" noChangeArrowheads="1"/>
          </p:cNvSpPr>
          <p:nvPr>
            <p:ph idx="1"/>
          </p:nvPr>
        </p:nvSpPr>
        <p:spPr>
          <a:xfrm>
            <a:off x="0" y="333375"/>
            <a:ext cx="9144000" cy="6191250"/>
          </a:xfrm>
        </p:spPr>
        <p:txBody>
          <a:bodyPr/>
          <a:lstStyle/>
          <a:p>
            <a:pPr eaLnBrk="1" hangingPunct="1">
              <a:buFont typeface="Wingdings" pitchFamily="2" charset="2"/>
              <a:buNone/>
              <a:defRPr/>
            </a:pPr>
            <a:r>
              <a:rPr lang="fa-IR" sz="4400" b="1" dirty="0" smtClean="0">
                <a:solidFill>
                  <a:srgbClr val="FF0000"/>
                </a:solidFill>
                <a:cs typeface="B Nazanin" pitchFamily="2" charset="-78"/>
              </a:rPr>
              <a:t>تعریف سرمایه گذاری: </a:t>
            </a:r>
          </a:p>
          <a:p>
            <a:pPr eaLnBrk="1" hangingPunct="1">
              <a:buFont typeface="Wingdings" pitchFamily="2" charset="2"/>
              <a:buNone/>
              <a:defRPr/>
            </a:pPr>
            <a:r>
              <a:rPr lang="fa-IR" sz="4400" b="1" dirty="0" smtClean="0">
                <a:cs typeface="B Nazanin" pitchFamily="2" charset="-78"/>
              </a:rPr>
              <a:t> فرآیند استفاده از منابع تولیدی برای تولید یک سرمایه جدید </a:t>
            </a:r>
            <a:r>
              <a:rPr lang="fa-IR" sz="4400" b="1" smtClean="0">
                <a:cs typeface="B Nazanin" pitchFamily="2" charset="-78"/>
              </a:rPr>
              <a:t>را </a:t>
            </a:r>
            <a:r>
              <a:rPr lang="fa-IR" sz="4400" b="1" smtClean="0">
                <a:solidFill>
                  <a:srgbClr val="FFFF00"/>
                </a:solidFill>
                <a:cs typeface="B Nazanin" pitchFamily="2" charset="-78"/>
              </a:rPr>
              <a:t>سرمایه‏گذاری </a:t>
            </a:r>
            <a:r>
              <a:rPr lang="fa-IR" sz="4400" b="1" dirty="0" smtClean="0">
                <a:cs typeface="B Nazanin" pitchFamily="2" charset="-78"/>
              </a:rPr>
              <a:t>گویند.</a:t>
            </a:r>
          </a:p>
          <a:p>
            <a:pPr eaLnBrk="1" hangingPunct="1">
              <a:defRPr/>
            </a:pPr>
            <a:r>
              <a:rPr lang="fa-IR" sz="4400" b="1" dirty="0" smtClean="0">
                <a:solidFill>
                  <a:srgbClr val="FF0000"/>
                </a:solidFill>
                <a:cs typeface="B Nazanin" pitchFamily="2" charset="-78"/>
              </a:rPr>
              <a:t>سرمایه گذاری عاقلانه: </a:t>
            </a:r>
            <a:r>
              <a:rPr lang="fa-IR" sz="4400" b="1" dirty="0" smtClean="0">
                <a:cs typeface="B Nazanin" pitchFamily="2" charset="-78"/>
              </a:rPr>
              <a:t>اگر فواید </a:t>
            </a:r>
            <a:r>
              <a:rPr lang="fa-IR" sz="4400" b="1" smtClean="0">
                <a:cs typeface="B Nazanin" pitchFamily="2" charset="-78"/>
              </a:rPr>
              <a:t>آینده سرمایه‏گذاری </a:t>
            </a:r>
            <a:r>
              <a:rPr lang="fa-IR" sz="4400" b="1" dirty="0" smtClean="0">
                <a:cs typeface="B Nazanin" pitchFamily="2" charset="-78"/>
              </a:rPr>
              <a:t>بیشتر از هزینه امروز سرمایه گذاری باشد آن سرمایه گذاری را عاقلانه گویند. </a:t>
            </a:r>
          </a:p>
          <a:p>
            <a:pPr eaLnBrk="1" hangingPunct="1">
              <a:defRPr/>
            </a:pPr>
            <a:r>
              <a:rPr lang="fa-IR" sz="4400" b="1" dirty="0" smtClean="0">
                <a:cs typeface="B Nazanin" pitchFamily="2" charset="-78"/>
              </a:rPr>
              <a:t>هزینه </a:t>
            </a:r>
            <a:r>
              <a:rPr lang="fa-IR" sz="4400" b="1" smtClean="0">
                <a:cs typeface="B Nazanin" pitchFamily="2" charset="-78"/>
              </a:rPr>
              <a:t>فرصت سرمایه‏گذاری</a:t>
            </a:r>
            <a:r>
              <a:rPr lang="fa-IR" sz="4400" b="1" dirty="0" smtClean="0">
                <a:cs typeface="B Nazanin" pitchFamily="2" charset="-78"/>
              </a:rPr>
              <a:t>: مقدارمصرفی است که امروز ازآن چشم پوشی می کنیم.</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p:cNvSpPr>
            <a:spLocks noGrp="1" noChangeArrowheads="1"/>
          </p:cNvSpPr>
          <p:nvPr>
            <p:ph idx="1"/>
          </p:nvPr>
        </p:nvSpPr>
        <p:spPr>
          <a:xfrm>
            <a:off x="0" y="115888"/>
            <a:ext cx="9144000" cy="5689375"/>
          </a:xfrm>
        </p:spPr>
        <p:txBody>
          <a:bodyPr/>
          <a:lstStyle/>
          <a:p>
            <a:pPr algn="ctr" eaLnBrk="1" hangingPunct="1">
              <a:defRPr/>
            </a:pPr>
            <a:r>
              <a:rPr lang="fa-IR" sz="4800" b="1" dirty="0" smtClean="0">
                <a:solidFill>
                  <a:srgbClr val="FF0000"/>
                </a:solidFill>
                <a:cs typeface="B Nazanin" pitchFamily="2" charset="-78"/>
              </a:rPr>
              <a:t>منحنی امکانات تولید : </a:t>
            </a:r>
            <a:r>
              <a:rPr lang="fa-IR" sz="4800" b="1" dirty="0" smtClean="0">
                <a:solidFill>
                  <a:srgbClr val="FF0000"/>
                </a:solidFill>
                <a:latin typeface="Times New Roman" panose="02020603050405020304" pitchFamily="18" charset="0"/>
                <a:cs typeface="Times New Roman" panose="02020603050405020304" pitchFamily="18" charset="0"/>
              </a:rPr>
              <a:t>(</a:t>
            </a:r>
            <a:r>
              <a:rPr lang="en-US" sz="4800" b="1" dirty="0" smtClean="0">
                <a:solidFill>
                  <a:srgbClr val="FF0000"/>
                </a:solidFill>
                <a:latin typeface="Times New Roman" panose="02020603050405020304" pitchFamily="18" charset="0"/>
                <a:cs typeface="Times New Roman" panose="02020603050405020304" pitchFamily="18" charset="0"/>
              </a:rPr>
              <a:t>PPC</a:t>
            </a:r>
            <a:r>
              <a:rPr lang="fa-IR" sz="4800" b="1" smtClean="0">
                <a:solidFill>
                  <a:srgbClr val="FF0000"/>
                </a:solidFill>
                <a:latin typeface="Times New Roman" panose="02020603050405020304" pitchFamily="18" charset="0"/>
                <a:cs typeface="Times New Roman" panose="02020603050405020304" pitchFamily="18" charset="0"/>
              </a:rPr>
              <a:t>) </a:t>
            </a:r>
            <a:r>
              <a:rPr lang="en-US" sz="4800" b="1" smtClean="0">
                <a:solidFill>
                  <a:srgbClr val="FF0000"/>
                </a:solidFill>
                <a:latin typeface="Times New Roman" panose="02020603050405020304" pitchFamily="18" charset="0"/>
                <a:cs typeface="Times New Roman" panose="02020603050405020304" pitchFamily="18" charset="0"/>
              </a:rPr>
              <a:t>Production Possibility Curve</a:t>
            </a:r>
            <a:endParaRPr lang="fa-IR" sz="4800" b="1" dirty="0" smtClean="0">
              <a:solidFill>
                <a:srgbClr val="FF0000"/>
              </a:solidFill>
              <a:latin typeface="Times New Roman" panose="02020603050405020304" pitchFamily="18" charset="0"/>
              <a:cs typeface="Times New Roman" panose="02020603050405020304" pitchFamily="18" charset="0"/>
            </a:endParaRPr>
          </a:p>
          <a:p>
            <a:pPr eaLnBrk="1" hangingPunct="1">
              <a:buFont typeface="Wingdings" pitchFamily="2" charset="2"/>
              <a:buNone/>
              <a:defRPr/>
            </a:pPr>
            <a:endParaRPr lang="fa-IR" sz="4400" b="1" smtClean="0">
              <a:cs typeface="B Nazanin" pitchFamily="2" charset="-78"/>
            </a:endParaRPr>
          </a:p>
          <a:p>
            <a:pPr indent="14288" eaLnBrk="1" hangingPunct="1">
              <a:buFont typeface="Wingdings" pitchFamily="2" charset="2"/>
              <a:buNone/>
              <a:defRPr/>
            </a:pPr>
            <a:r>
              <a:rPr lang="fa-IR" sz="4400" b="1" smtClean="0">
                <a:cs typeface="B Nazanin" pitchFamily="2" charset="-78"/>
              </a:rPr>
              <a:t>منحنی </a:t>
            </a:r>
            <a:r>
              <a:rPr lang="fa-IR" sz="4400" b="1" dirty="0" smtClean="0">
                <a:cs typeface="B Nazanin" pitchFamily="2" charset="-78"/>
              </a:rPr>
              <a:t>است که کلیه ترکیب های ممکن از دو کالا یا خدمت را </a:t>
            </a:r>
            <a:r>
              <a:rPr lang="fa-IR" sz="4400" b="1" smtClean="0">
                <a:cs typeface="B Nazanin" pitchFamily="2" charset="-78"/>
              </a:rPr>
              <a:t>که می‏توانند تولید شوند، نشان می‏دهد </a:t>
            </a:r>
            <a:r>
              <a:rPr lang="fa-IR" sz="4400" b="1" dirty="0" smtClean="0">
                <a:cs typeface="B Nazanin" pitchFamily="2" charset="-78"/>
              </a:rPr>
              <a:t>مشروط برآن که از کلیه منابع تولیدی بصورت </a:t>
            </a:r>
            <a:r>
              <a:rPr lang="fa-IR" sz="4400" b="1" dirty="0" smtClean="0">
                <a:solidFill>
                  <a:srgbClr val="FFFF00"/>
                </a:solidFill>
                <a:cs typeface="B Nazanin" pitchFamily="2" charset="-78"/>
              </a:rPr>
              <a:t>کارآمد</a:t>
            </a:r>
            <a:r>
              <a:rPr lang="fa-IR" sz="4400" b="1" dirty="0" smtClean="0">
                <a:cs typeface="B Nazanin" pitchFamily="2" charset="-78"/>
              </a:rPr>
              <a:t> استفاده شود.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p:txBody>
          <a:bodyPr/>
          <a:lstStyle/>
          <a:p>
            <a:pPr algn="just" eaLnBrk="1" hangingPunct="1">
              <a:defRPr/>
            </a:pPr>
            <a:r>
              <a:rPr lang="fa-IR" dirty="0" smtClean="0"/>
              <a:t>÷</a:t>
            </a:r>
            <a:endParaRPr lang="en-US" dirty="0" smtClean="0"/>
          </a:p>
        </p:txBody>
      </p:sp>
      <p:sp>
        <p:nvSpPr>
          <p:cNvPr id="260099" name="Rectangle 3"/>
          <p:cNvSpPr>
            <a:spLocks noGrp="1" noChangeArrowheads="1"/>
          </p:cNvSpPr>
          <p:nvPr>
            <p:ph idx="1"/>
          </p:nvPr>
        </p:nvSpPr>
        <p:spPr>
          <a:xfrm>
            <a:off x="457200" y="1600200"/>
            <a:ext cx="5410200" cy="4530725"/>
          </a:xfrm>
        </p:spPr>
        <p:txBody>
          <a:bodyPr/>
          <a:lstStyle/>
          <a:p>
            <a:pPr eaLnBrk="1" hangingPunct="1">
              <a:defRPr/>
            </a:pPr>
            <a:endParaRPr lang="en-US" smtClean="0"/>
          </a:p>
        </p:txBody>
      </p:sp>
      <p:pic>
        <p:nvPicPr>
          <p:cNvPr id="26628" name="Picture 4" descr="a17"/>
          <p:cNvPicPr>
            <a:picLocks noChangeAspect="1" noChangeArrowheads="1"/>
          </p:cNvPicPr>
          <p:nvPr/>
        </p:nvPicPr>
        <p:blipFill rotWithShape="1">
          <a:blip r:embed="rId2" cstate="print">
            <a:lum bright="2000"/>
          </a:blip>
          <a:srcRect l="9091" b="5111"/>
          <a:stretch/>
        </p:blipFill>
        <p:spPr bwMode="auto">
          <a:xfrm>
            <a:off x="0" y="128091"/>
            <a:ext cx="9144000" cy="6685285"/>
          </a:xfrm>
          <a:prstGeom prst="rect">
            <a:avLst/>
          </a:prstGeom>
          <a:noFill/>
          <a:ln w="9525">
            <a:noFill/>
            <a:miter lim="800000"/>
            <a:headEnd/>
            <a:tailEnd/>
          </a:ln>
        </p:spPr>
      </p:pic>
      <p:sp>
        <p:nvSpPr>
          <p:cNvPr id="8" name="Rounded Rectangular Callout 7"/>
          <p:cNvSpPr/>
          <p:nvPr/>
        </p:nvSpPr>
        <p:spPr bwMode="auto">
          <a:xfrm>
            <a:off x="4644008" y="-27384"/>
            <a:ext cx="4452900" cy="2952328"/>
          </a:xfrm>
          <a:prstGeom prst="wedgeRoundRectCallout">
            <a:avLst>
              <a:gd name="adj1" fmla="val -34341"/>
              <a:gd name="adj2" fmla="val 72378"/>
              <a:gd name="adj3" fmla="val 16667"/>
            </a:avLst>
          </a:prstGeom>
          <a:solidFill>
            <a:schemeClr val="bg1">
              <a:lumMod val="90000"/>
              <a:lumOff val="10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eaLnBrk="1" hangingPunct="1">
              <a:buFont typeface="Wingdings" pitchFamily="2" charset="2"/>
              <a:buNone/>
              <a:defRPr/>
            </a:pPr>
            <a:r>
              <a:rPr lang="fa-IR" sz="2800" b="1" smtClean="0">
                <a:cs typeface="B Nazanin" pitchFamily="2" charset="-78"/>
              </a:rPr>
              <a:t>تولید </a:t>
            </a:r>
            <a:r>
              <a:rPr lang="fa-IR" sz="2800" b="1">
                <a:cs typeface="B Nazanin" pitchFamily="2" charset="-78"/>
              </a:rPr>
              <a:t>غذای بیشترمستلزم تولید پوشاک کمتراست </a:t>
            </a:r>
            <a:r>
              <a:rPr lang="fa-IR" sz="2000" b="1">
                <a:cs typeface="B Nazanin" pitchFamily="2" charset="-78"/>
              </a:rPr>
              <a:t>(به علت محدودیت منابع)</a:t>
            </a:r>
            <a:r>
              <a:rPr lang="fa-IR" sz="2800" b="1">
                <a:cs typeface="B Nazanin" pitchFamily="2" charset="-78"/>
              </a:rPr>
              <a:t>. به عبارت دیگرهزینه فرصت تولید غذای </a:t>
            </a:r>
            <a:r>
              <a:rPr lang="fa-IR" sz="2800" b="1" smtClean="0">
                <a:cs typeface="B Nazanin" pitchFamily="2" charset="-78"/>
              </a:rPr>
              <a:t>بیشتر، صرفنظرکردن </a:t>
            </a:r>
            <a:r>
              <a:rPr lang="fa-IR" sz="2800" b="1">
                <a:cs typeface="B Nazanin" pitchFamily="2" charset="-78"/>
              </a:rPr>
              <a:t>ازتولید پوشاک است.</a:t>
            </a:r>
            <a:endParaRPr lang="en-US" sz="2800" b="1" dirty="0">
              <a:cs typeface="B Nazanin" pitchFamily="2" charset="-78"/>
            </a:endParaRPr>
          </a:p>
        </p:txBody>
      </p:sp>
      <p:sp>
        <p:nvSpPr>
          <p:cNvPr id="7" name="Rounded Rectangular Callout 6"/>
          <p:cNvSpPr/>
          <p:nvPr/>
        </p:nvSpPr>
        <p:spPr bwMode="auto">
          <a:xfrm>
            <a:off x="4644008" y="152567"/>
            <a:ext cx="4452900" cy="2268321"/>
          </a:xfrm>
          <a:prstGeom prst="wedgeRoundRectCallout">
            <a:avLst>
              <a:gd name="adj1" fmla="val -121997"/>
              <a:gd name="adj2" fmla="val -31658"/>
              <a:gd name="adj3" fmla="val 16667"/>
            </a:avLst>
          </a:prstGeom>
          <a:solidFill>
            <a:srgbClr val="0070C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eaLnBrk="1" hangingPunct="1">
              <a:buFont typeface="Wingdings" pitchFamily="2" charset="2"/>
              <a:buNone/>
              <a:defRPr/>
            </a:pPr>
            <a:r>
              <a:rPr lang="fa-IR" sz="3200" b="1">
                <a:cs typeface="B Nazanin" pitchFamily="2" charset="-78"/>
              </a:rPr>
              <a:t>در نقطه</a:t>
            </a:r>
            <a:r>
              <a:rPr lang="en-US" sz="3200" b="1">
                <a:solidFill>
                  <a:srgbClr val="FFFF00"/>
                </a:solidFill>
                <a:latin typeface="Times New Roman" panose="02020603050405020304" pitchFamily="18" charset="0"/>
                <a:cs typeface="Times New Roman" panose="02020603050405020304" pitchFamily="18" charset="0"/>
              </a:rPr>
              <a:t>B</a:t>
            </a:r>
            <a:r>
              <a:rPr lang="en-US" sz="3200" b="1">
                <a:solidFill>
                  <a:srgbClr val="FFFF00"/>
                </a:solidFill>
                <a:cs typeface="B Nazanin" pitchFamily="2" charset="-78"/>
              </a:rPr>
              <a:t> </a:t>
            </a:r>
            <a:r>
              <a:rPr lang="fa-IR" sz="3200" b="1">
                <a:solidFill>
                  <a:srgbClr val="FFFF00"/>
                </a:solidFill>
                <a:cs typeface="B Nazanin" pitchFamily="2" charset="-78"/>
              </a:rPr>
              <a:t> </a:t>
            </a:r>
            <a:r>
              <a:rPr lang="fa-IR" sz="3200" b="1">
                <a:cs typeface="B Nazanin" pitchFamily="2" charset="-78"/>
              </a:rPr>
              <a:t>میزان تولید غذا صفراست زیرا همه عوامل تولید صرف تولید </a:t>
            </a:r>
            <a:r>
              <a:rPr lang="fa-IR" sz="3200" b="1" smtClean="0">
                <a:cs typeface="B Nazanin" pitchFamily="2" charset="-78"/>
              </a:rPr>
              <a:t>پوشاک شده </a:t>
            </a:r>
            <a:r>
              <a:rPr lang="fa-IR" sz="3200" b="1">
                <a:cs typeface="B Nazanin" pitchFamily="2" charset="-78"/>
              </a:rPr>
              <a:t>است.</a:t>
            </a:r>
            <a:endParaRPr lang="en-US" sz="3200" b="1" dirty="0">
              <a:cs typeface="B Nazanin" pitchFamily="2" charset="-78"/>
            </a:endParaRPr>
          </a:p>
        </p:txBody>
      </p:sp>
      <p:sp>
        <p:nvSpPr>
          <p:cNvPr id="5" name="Rounded Rectangular Callout 4"/>
          <p:cNvSpPr/>
          <p:nvPr/>
        </p:nvSpPr>
        <p:spPr bwMode="auto">
          <a:xfrm>
            <a:off x="4679917" y="158923"/>
            <a:ext cx="4452900" cy="2268321"/>
          </a:xfrm>
          <a:prstGeom prst="wedgeRoundRectCallout">
            <a:avLst>
              <a:gd name="adj1" fmla="val -14418"/>
              <a:gd name="adj2" fmla="val 184942"/>
              <a:gd name="adj3" fmla="val 16667"/>
            </a:avLst>
          </a:prstGeom>
          <a:solidFill>
            <a:srgbClr val="00800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eaLnBrk="1" hangingPunct="1">
              <a:buFont typeface="Wingdings" pitchFamily="2" charset="2"/>
              <a:buNone/>
              <a:defRPr/>
            </a:pPr>
            <a:r>
              <a:rPr lang="fa-IR" sz="3200" b="1">
                <a:cs typeface="B Nazanin" pitchFamily="2" charset="-78"/>
              </a:rPr>
              <a:t>در نقطه </a:t>
            </a:r>
            <a:r>
              <a:rPr lang="en-US" sz="3200" b="1">
                <a:solidFill>
                  <a:srgbClr val="FFFF00"/>
                </a:solidFill>
                <a:latin typeface="Times New Roman" panose="02020603050405020304" pitchFamily="18" charset="0"/>
                <a:cs typeface="Times New Roman" panose="02020603050405020304" pitchFamily="18" charset="0"/>
              </a:rPr>
              <a:t>A</a:t>
            </a:r>
            <a:r>
              <a:rPr lang="fa-IR" sz="3200" b="1">
                <a:cs typeface="B Nazanin" pitchFamily="2" charset="-78"/>
              </a:rPr>
              <a:t>، میزان تولید پوشاک صفراست زیرا همه عوامل تولید صرف تولید </a:t>
            </a:r>
            <a:r>
              <a:rPr lang="fa-IR" sz="3200" b="1" smtClean="0">
                <a:cs typeface="B Nazanin" pitchFamily="2" charset="-78"/>
              </a:rPr>
              <a:t>مواد غذایی شده </a:t>
            </a:r>
            <a:r>
              <a:rPr lang="fa-IR" sz="3200" b="1">
                <a:cs typeface="B Nazanin" pitchFamily="2" charset="-78"/>
              </a:rPr>
              <a:t>است</a:t>
            </a:r>
            <a:r>
              <a:rPr lang="fa-IR" sz="3200" b="1" smtClean="0">
                <a:cs typeface="B Nazanin" pitchFamily="2" charset="-78"/>
              </a:rPr>
              <a:t>.</a:t>
            </a:r>
            <a:endParaRPr lang="fa-IR" sz="3200" b="1">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xit" presetSubtype="4" fill="hold" grpId="1" nodeType="clickEffect">
                                  <p:stCondLst>
                                    <p:cond delay="0"/>
                                  </p:stCondLst>
                                  <p:iterate type="lt">
                                    <p:tmPct val="0"/>
                                  </p:iterate>
                                  <p:childTnLst>
                                    <p:animEffect transition="out" filter="wipe(down)">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2" presetClass="entr" presetSubtype="4" fill="hold" grpId="0" nodeType="withEffect">
                                  <p:stCondLst>
                                    <p:cond delay="0"/>
                                  </p:stCondLst>
                                  <p:iterate type="lt">
                                    <p:tmPct val="0"/>
                                  </p:iterate>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1" nodeType="clickEffect">
                                  <p:stCondLst>
                                    <p:cond delay="0"/>
                                  </p:stCondLst>
                                  <p:iterate type="lt">
                                    <p:tmPct val="0"/>
                                  </p:iterate>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2" presetClass="entr" presetSubtype="4" fill="hold" grpId="0" nodeType="withEffect">
                                  <p:stCondLst>
                                    <p:cond delay="0"/>
                                  </p:stCondLst>
                                  <p:iterate type="lt">
                                    <p:tmPct val="0"/>
                                  </p:iterate>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7" grpId="1" animBg="1"/>
      <p:bldP spid="5" grpId="0" animBg="1"/>
      <p:bldP spid="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4" y="212136"/>
            <a:ext cx="8792308" cy="1370824"/>
          </a:xfrm>
          <a:effectLst>
            <a:outerShdw blurRad="152400" dist="114300" dir="2700000" algn="tl" rotWithShape="0">
              <a:prstClr val="black">
                <a:alpha val="40000"/>
              </a:prstClr>
            </a:outerShdw>
          </a:effectLst>
        </p:spPr>
        <p:txBody>
          <a:bodyPr rtlCol="1">
            <a:spAutoFit/>
          </a:bodyPr>
          <a:lstStyle/>
          <a:p>
            <a:pPr algn="ctr">
              <a:defRPr/>
            </a:pPr>
            <a:r>
              <a:rPr lang="fa-IR" sz="4985" b="1" dirty="0">
                <a:solidFill>
                  <a:srgbClr val="FF0000"/>
                </a:solidFill>
                <a:cs typeface="B Titr" panose="00000700000000000000" pitchFamily="2" charset="-78"/>
              </a:rPr>
              <a:t>مهندسی صنایع چه تخصصی است؟ </a:t>
            </a:r>
            <a:r>
              <a:rPr lang="fa-IR" sz="3323" b="1" dirty="0">
                <a:solidFill>
                  <a:srgbClr val="FF0000"/>
                </a:solidFill>
                <a:cs typeface="B Titr" panose="00000700000000000000" pitchFamily="2" charset="-78"/>
              </a:rPr>
              <a:t>(ادامه)</a:t>
            </a:r>
            <a:endParaRPr lang="en-US" sz="3323" b="1" dirty="0">
              <a:solidFill>
                <a:srgbClr val="FF0000"/>
              </a:solidFill>
              <a:cs typeface="B Titr" panose="00000700000000000000" pitchFamily="2" charset="-78"/>
            </a:endParaRPr>
          </a:p>
        </p:txBody>
      </p:sp>
      <p:sp>
        <p:nvSpPr>
          <p:cNvPr id="2969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0AED9318-29F9-4DF1-8628-7E93A331A051}" type="slidenum">
              <a:rPr lang="fa-IR" altLang="fa-IR" sz="1108">
                <a:solidFill>
                  <a:srgbClr val="045C75"/>
                </a:solidFill>
              </a:rPr>
              <a:pPr>
                <a:spcBef>
                  <a:spcPct val="0"/>
                </a:spcBef>
                <a:buClrTx/>
                <a:buSzTx/>
                <a:buFontTx/>
                <a:buNone/>
              </a:pPr>
              <a:t>4</a:t>
            </a:fld>
            <a:endParaRPr lang="fa-IR" altLang="fa-IR" sz="1108">
              <a:solidFill>
                <a:srgbClr val="045C75"/>
              </a:solidFill>
            </a:endParaRPr>
          </a:p>
        </p:txBody>
      </p:sp>
      <p:sp>
        <p:nvSpPr>
          <p:cNvPr id="8" name="Sun 7"/>
          <p:cNvSpPr/>
          <p:nvPr/>
        </p:nvSpPr>
        <p:spPr>
          <a:xfrm>
            <a:off x="219808" y="2540977"/>
            <a:ext cx="3297115" cy="2505808"/>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spcBef>
                <a:spcPct val="20000"/>
              </a:spcBef>
              <a:buClr>
                <a:srgbClr val="0BD0D9"/>
              </a:buClr>
              <a:buSzPct val="95000"/>
              <a:buFont typeface="Wingdings 2" panose="05020102010507070707" pitchFamily="18" charset="2"/>
              <a:buNone/>
              <a:defRPr/>
            </a:pPr>
            <a:r>
              <a:rPr lang="fa-IR" sz="2585" b="1" dirty="0">
                <a:cs typeface="B Mitra" panose="00000400000000000000" pitchFamily="2" charset="-78"/>
              </a:rPr>
              <a:t>اهداف مدیریت</a:t>
            </a:r>
          </a:p>
        </p:txBody>
      </p:sp>
      <p:sp>
        <p:nvSpPr>
          <p:cNvPr id="9" name="Flowchart: Display 8"/>
          <p:cNvSpPr/>
          <p:nvPr/>
        </p:nvSpPr>
        <p:spPr>
          <a:xfrm>
            <a:off x="6088674" y="2637693"/>
            <a:ext cx="2637692" cy="2307981"/>
          </a:xfrm>
          <a:prstGeom prst="flowChartDisplay">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spcBef>
                <a:spcPct val="20000"/>
              </a:spcBef>
              <a:buClr>
                <a:srgbClr val="0BD0D9"/>
              </a:buClr>
              <a:buSzPct val="95000"/>
              <a:buFont typeface="Wingdings 2" panose="05020102010507070707" pitchFamily="18" charset="2"/>
              <a:buNone/>
              <a:defRPr/>
            </a:pPr>
            <a:r>
              <a:rPr lang="fa-IR" sz="4431" b="1" dirty="0">
                <a:cs typeface="B Bardiya" panose="00000400000000000000" pitchFamily="2" charset="-78"/>
              </a:rPr>
              <a:t>عملکرد عملیاتی سازمان</a:t>
            </a:r>
          </a:p>
        </p:txBody>
      </p:sp>
      <p:sp>
        <p:nvSpPr>
          <p:cNvPr id="11" name="Left-Right Arrow 10"/>
          <p:cNvSpPr/>
          <p:nvPr/>
        </p:nvSpPr>
        <p:spPr>
          <a:xfrm>
            <a:off x="3371851" y="2980593"/>
            <a:ext cx="2703634" cy="1582615"/>
          </a:xfrm>
          <a:prstGeom prst="leftRightArrow">
            <a:avLst>
              <a:gd name="adj1" fmla="val 43334"/>
              <a:gd name="adj2" fmla="val 51111"/>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spcBef>
                <a:spcPct val="20000"/>
              </a:spcBef>
              <a:buClr>
                <a:srgbClr val="0BD0D9"/>
              </a:buClr>
              <a:buSzPct val="95000"/>
              <a:buFont typeface="Wingdings 2" panose="05020102010507070707" pitchFamily="18" charset="2"/>
              <a:buNone/>
              <a:defRPr/>
            </a:pPr>
            <a:r>
              <a:rPr lang="fa-IR" sz="2800" b="1" dirty="0">
                <a:solidFill>
                  <a:srgbClr val="FFFF00"/>
                </a:solidFill>
                <a:cs typeface="B Titr" pitchFamily="2" charset="-78"/>
              </a:rPr>
              <a:t>مهندس صنایع</a:t>
            </a:r>
          </a:p>
        </p:txBody>
      </p:sp>
    </p:spTree>
    <p:extLst>
      <p:ext uri="{BB962C8B-B14F-4D97-AF65-F5344CB8AC3E}">
        <p14:creationId xmlns:p14="http://schemas.microsoft.com/office/powerpoint/2010/main" val="1348660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indefinite" accel="50000" decel="50000" fill="hold" grpId="0" nodeType="afterEffect">
                                  <p:stCondLst>
                                    <p:cond delay="0"/>
                                  </p:stCondLst>
                                  <p:childTnLst>
                                    <p:animClr clrSpc="rgb" dir="cw">
                                      <p:cBhvr override="childStyle">
                                        <p:cTn id="6" dur="2000" fill="hold"/>
                                        <p:tgtEl>
                                          <p:spTgt spid="2"/>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p:cNvSpPr>
            <a:spLocks noGrp="1" noChangeArrowheads="1"/>
          </p:cNvSpPr>
          <p:nvPr>
            <p:ph idx="1"/>
          </p:nvPr>
        </p:nvSpPr>
        <p:spPr>
          <a:xfrm>
            <a:off x="457200" y="46061"/>
            <a:ext cx="8435975" cy="6191251"/>
          </a:xfrm>
        </p:spPr>
        <p:txBody>
          <a:bodyPr/>
          <a:lstStyle/>
          <a:p>
            <a:pPr algn="just" eaLnBrk="1" hangingPunct="1">
              <a:lnSpc>
                <a:spcPct val="150000"/>
              </a:lnSpc>
              <a:defRPr/>
            </a:pPr>
            <a:r>
              <a:rPr lang="fa-IR" sz="4000" b="1" dirty="0" smtClean="0">
                <a:solidFill>
                  <a:srgbClr val="FF0000"/>
                </a:solidFill>
                <a:cs typeface="B Nazanin" pitchFamily="2" charset="-78"/>
              </a:rPr>
              <a:t>منحنی امکانات تولید برای یک اقتصاد واقعی</a:t>
            </a:r>
            <a:r>
              <a:rPr lang="fa-IR" sz="4400" b="1" dirty="0" smtClean="0">
                <a:cs typeface="B Nazanin" pitchFamily="2" charset="-78"/>
              </a:rPr>
              <a:t>:</a:t>
            </a:r>
          </a:p>
          <a:p>
            <a:pPr marL="273050" indent="12700" eaLnBrk="1" hangingPunct="1">
              <a:lnSpc>
                <a:spcPct val="150000"/>
              </a:lnSpc>
              <a:buFont typeface="Wingdings" pitchFamily="2" charset="2"/>
              <a:buNone/>
              <a:defRPr/>
            </a:pPr>
            <a:r>
              <a:rPr lang="fa-IR" sz="4400" b="1" smtClean="0">
                <a:cs typeface="B Nazanin" pitchFamily="2" charset="-78"/>
              </a:rPr>
              <a:t>اگر </a:t>
            </a:r>
            <a:r>
              <a:rPr lang="fa-IR" sz="4400" b="1" dirty="0" smtClean="0">
                <a:cs typeface="B Nazanin" pitchFamily="2" charset="-78"/>
              </a:rPr>
              <a:t>کل کالاها را به دو قسمت مصرفی </a:t>
            </a:r>
            <a:r>
              <a:rPr lang="fa-IR" sz="4400" b="1" smtClean="0">
                <a:cs typeface="B Nazanin" pitchFamily="2" charset="-78"/>
              </a:rPr>
              <a:t>و سرمایه‏ای </a:t>
            </a:r>
            <a:r>
              <a:rPr lang="fa-IR" sz="4400" b="1" dirty="0" smtClean="0">
                <a:cs typeface="B Nazanin" pitchFamily="2" charset="-78"/>
              </a:rPr>
              <a:t>تقسیم کنیم </a:t>
            </a:r>
            <a:r>
              <a:rPr lang="fa-IR" sz="4400" b="1" smtClean="0">
                <a:cs typeface="B Nazanin" pitchFamily="2" charset="-78"/>
              </a:rPr>
              <a:t>آنگاه می‏توان </a:t>
            </a:r>
            <a:r>
              <a:rPr lang="fa-IR" sz="4400" b="1" dirty="0" smtClean="0">
                <a:cs typeface="B Nazanin" pitchFamily="2" charset="-78"/>
              </a:rPr>
              <a:t>موقعیت کشورهای مختلف روی منحنی امکانات تولید را نمایش داد.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algn="just" eaLnBrk="1" hangingPunct="1">
              <a:defRPr/>
            </a:pPr>
            <a:endParaRPr lang="en-US" smtClean="0"/>
          </a:p>
        </p:txBody>
      </p:sp>
      <p:sp>
        <p:nvSpPr>
          <p:cNvPr id="261123" name="Rectangle 3"/>
          <p:cNvSpPr>
            <a:spLocks noGrp="1" noChangeArrowheads="1"/>
          </p:cNvSpPr>
          <p:nvPr>
            <p:ph idx="1"/>
          </p:nvPr>
        </p:nvSpPr>
        <p:spPr/>
        <p:txBody>
          <a:bodyPr/>
          <a:lstStyle/>
          <a:p>
            <a:pPr eaLnBrk="1" hangingPunct="1">
              <a:defRPr/>
            </a:pPr>
            <a:endParaRPr lang="en-US" smtClean="0"/>
          </a:p>
        </p:txBody>
      </p:sp>
      <p:pic>
        <p:nvPicPr>
          <p:cNvPr id="29700" name="Picture 4" descr="a19"/>
          <p:cNvPicPr>
            <a:picLocks noChangeAspect="1" noChangeArrowheads="1"/>
          </p:cNvPicPr>
          <p:nvPr/>
        </p:nvPicPr>
        <p:blipFill rotWithShape="1">
          <a:blip r:embed="rId2" cstate="print">
            <a:lum bright="-4000" contrast="12000"/>
          </a:blip>
          <a:srcRect l="5885" t="651" r="398" b="6951"/>
          <a:stretch/>
        </p:blipFill>
        <p:spPr bwMode="auto">
          <a:xfrm>
            <a:off x="10147" y="0"/>
            <a:ext cx="9300276" cy="6858000"/>
          </a:xfrm>
          <a:prstGeom prst="rect">
            <a:avLst/>
          </a:prstGeom>
          <a:noFill/>
          <a:ln w="9525">
            <a:noFill/>
            <a:miter lim="800000"/>
            <a:headEnd/>
            <a:tailEnd/>
          </a:ln>
        </p:spPr>
      </p:pic>
      <p:sp>
        <p:nvSpPr>
          <p:cNvPr id="5" name="Rounded Rectangular Callout 4"/>
          <p:cNvSpPr/>
          <p:nvPr/>
        </p:nvSpPr>
        <p:spPr bwMode="auto">
          <a:xfrm>
            <a:off x="6012160" y="0"/>
            <a:ext cx="3121693" cy="5229200"/>
          </a:xfrm>
          <a:prstGeom prst="wedgeRoundRectCallout">
            <a:avLst>
              <a:gd name="adj1" fmla="val -86808"/>
              <a:gd name="adj2" fmla="val 35047"/>
              <a:gd name="adj3" fmla="val 16667"/>
            </a:avLst>
          </a:prstGeom>
          <a:solidFill>
            <a:schemeClr val="bg1">
              <a:lumMod val="90000"/>
              <a:lumOff val="10000"/>
            </a:schemeClr>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95250" indent="12700" eaLnBrk="1" hangingPunct="1">
              <a:buFont typeface="Wingdings" pitchFamily="2" charset="2"/>
              <a:buNone/>
              <a:defRPr/>
            </a:pPr>
            <a:r>
              <a:rPr lang="fa-IR" sz="3000" b="1">
                <a:cs typeface="B Nazanin" pitchFamily="2" charset="-78"/>
              </a:rPr>
              <a:t>وقتی در زیرمنحنی امکانات تولید هستیم عدم کارایی وجود دارد که آن به دو علت می‏تواند ایجاد شود: یا از همه منابع تولید استفاده نشده و یا با </a:t>
            </a:r>
            <a:r>
              <a:rPr lang="fa-IR" sz="3000" b="1">
                <a:solidFill>
                  <a:srgbClr val="FFFF00"/>
                </a:solidFill>
                <a:cs typeface="B Nazanin" pitchFamily="2" charset="-78"/>
              </a:rPr>
              <a:t>کارایی</a:t>
            </a:r>
            <a:r>
              <a:rPr lang="fa-IR" sz="3000" b="1">
                <a:cs typeface="B Nazanin" pitchFamily="2" charset="-78"/>
              </a:rPr>
              <a:t> همراه نبوده و یا هر دو عامل مزبور.  </a:t>
            </a:r>
            <a:endParaRPr lang="fa-IR" sz="3000" b="1" dirty="0">
              <a:cs typeface="B Nazanin" pitchFamily="2" charset="-78"/>
            </a:endParaRPr>
          </a:p>
        </p:txBody>
      </p:sp>
      <p:sp>
        <p:nvSpPr>
          <p:cNvPr id="6" name="Rounded Rectangle 5"/>
          <p:cNvSpPr/>
          <p:nvPr/>
        </p:nvSpPr>
        <p:spPr bwMode="auto">
          <a:xfrm>
            <a:off x="35496" y="908720"/>
            <a:ext cx="280630" cy="171372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vert270" rtlCol="1" anchor="ctr"/>
          <a:lstStyle/>
          <a:p>
            <a:pPr>
              <a:defRPr/>
            </a:pPr>
            <a:r>
              <a:rPr lang="fa-IR" sz="2000" b="1" smtClean="0">
                <a:solidFill>
                  <a:schemeClr val="tx2"/>
                </a:solidFill>
                <a:cs typeface="B Nazanin" pitchFamily="2" charset="-78"/>
              </a:rPr>
              <a:t>کالای مصرفی</a:t>
            </a:r>
            <a:endParaRPr lang="fa-IR" sz="2000" b="1" dirty="0">
              <a:solidFill>
                <a:schemeClr val="tx2"/>
              </a:solidFill>
              <a:cs typeface="B Nazanin" pitchFamily="2" charset="-78"/>
            </a:endParaRPr>
          </a:p>
        </p:txBody>
      </p:sp>
      <p:sp>
        <p:nvSpPr>
          <p:cNvPr id="7" name="Rounded Rectangle 6"/>
          <p:cNvSpPr/>
          <p:nvPr/>
        </p:nvSpPr>
        <p:spPr bwMode="auto">
          <a:xfrm rot="5400000">
            <a:off x="7329219" y="5280293"/>
            <a:ext cx="400561" cy="2314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vert270" rtlCol="1" anchor="ctr"/>
          <a:lstStyle/>
          <a:p>
            <a:pPr>
              <a:defRPr/>
            </a:pPr>
            <a:r>
              <a:rPr lang="fa-IR" sz="2400" b="1" smtClean="0">
                <a:cs typeface="B Nazanin" panose="00000400000000000000" pitchFamily="2" charset="-78"/>
              </a:rPr>
              <a:t>کالای سرمایه‏ای</a:t>
            </a:r>
            <a:endParaRPr lang="fa-IR" sz="2400" b="1" dirty="0">
              <a:cs typeface="B Nazanin" panose="00000400000000000000" pitchFamily="2" charset="-78"/>
            </a:endParaRPr>
          </a:p>
        </p:txBody>
      </p:sp>
      <p:sp>
        <p:nvSpPr>
          <p:cNvPr id="8" name="Rounded Rectangular Callout 7"/>
          <p:cNvSpPr/>
          <p:nvPr/>
        </p:nvSpPr>
        <p:spPr bwMode="auto">
          <a:xfrm>
            <a:off x="6012160" y="44624"/>
            <a:ext cx="3121693" cy="4752528"/>
          </a:xfrm>
          <a:prstGeom prst="wedgeRoundRectCallout">
            <a:avLst>
              <a:gd name="adj1" fmla="val -67134"/>
              <a:gd name="adj2" fmla="val 38023"/>
              <a:gd name="adj3" fmla="val 16667"/>
            </a:avLst>
          </a:prstGeom>
          <a:solidFill>
            <a:srgbClr val="002060"/>
          </a:solidFill>
          <a:ln w="9525" cap="flat" cmpd="sng" algn="ctr">
            <a:solidFill>
              <a:srgbClr val="002060"/>
            </a:solidFill>
            <a:prstDash val="solid"/>
            <a:round/>
            <a:headEnd type="none" w="med" len="med"/>
            <a:tailEnd type="none" w="med" len="med"/>
          </a:ln>
          <a:effectLst/>
        </p:spPr>
        <p:txBody>
          <a:bodyPr vert="horz" wrap="square" lIns="91440" tIns="45720" rIns="91440" bIns="45720" numCol="1" rtlCol="1" anchor="t" anchorCtr="0" compatLnSpc="1">
            <a:prstTxWarp prst="textNoShape">
              <a:avLst/>
            </a:prstTxWarp>
          </a:bodyPr>
          <a:lstStyle/>
          <a:p>
            <a:pPr marL="0" indent="12700" eaLnBrk="1" hangingPunct="1">
              <a:buFont typeface="Wingdings" pitchFamily="2" charset="2"/>
              <a:buNone/>
              <a:defRPr/>
            </a:pPr>
            <a:r>
              <a:rPr lang="fa-IR" sz="3200" b="1">
                <a:cs typeface="B Nazanin" pitchFamily="2" charset="-78"/>
              </a:rPr>
              <a:t>ممکن است روی منحنی امکانات تولید باشیم ولی بازعدم کارایی باشد این در صورتی است که نیازها وخواسته های مردم تولید نشود.</a:t>
            </a:r>
            <a:endParaRPr lang="en-US" sz="3200" b="1" dirty="0">
              <a:cs typeface="B Nazani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1" nodeType="clickEffect">
                                  <p:stCondLst>
                                    <p:cond delay="0"/>
                                  </p:stCondLst>
                                  <p:iterate type="lt">
                                    <p:tmPct val="0"/>
                                  </p:iterate>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2" presetClass="entr" presetSubtype="4" fill="hold" grpId="0" nodeType="withEffect">
                                  <p:stCondLst>
                                    <p:cond delay="0"/>
                                  </p:stCondLst>
                                  <p:iterate type="lt">
                                    <p:tmPct val="0"/>
                                  </p:iterate>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iterate type="lt">
                                    <p:tmPct val="0"/>
                                  </p:iterate>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xfrm>
            <a:off x="0" y="-25400"/>
            <a:ext cx="9180513" cy="6191250"/>
          </a:xfrm>
        </p:spPr>
        <p:txBody>
          <a:bodyPr/>
          <a:lstStyle/>
          <a:p>
            <a:pPr algn="just" eaLnBrk="1" hangingPunct="1">
              <a:defRPr/>
            </a:pPr>
            <a:r>
              <a:rPr lang="fa-IR" sz="4400" b="1" dirty="0" smtClean="0">
                <a:solidFill>
                  <a:srgbClr val="FF0000"/>
                </a:solidFill>
                <a:cs typeface="B Nazanin" pitchFamily="2" charset="-78"/>
              </a:rPr>
              <a:t>عدم کارایی      </a:t>
            </a:r>
          </a:p>
          <a:p>
            <a:pPr algn="just" eaLnBrk="1" hangingPunct="1">
              <a:buFont typeface="Wingdings" pitchFamily="2" charset="2"/>
              <a:buNone/>
              <a:defRPr/>
            </a:pPr>
            <a:r>
              <a:rPr lang="fa-IR" sz="4400" b="1" dirty="0" smtClean="0">
                <a:cs typeface="B Nazanin" pitchFamily="2" charset="-78"/>
              </a:rPr>
              <a:t>1- ازهمه منابع استفاده نشود. </a:t>
            </a:r>
          </a:p>
          <a:p>
            <a:pPr algn="just" eaLnBrk="1" hangingPunct="1">
              <a:lnSpc>
                <a:spcPct val="150000"/>
              </a:lnSpc>
              <a:buFont typeface="Wingdings" pitchFamily="2" charset="2"/>
              <a:buNone/>
              <a:defRPr/>
            </a:pPr>
            <a:r>
              <a:rPr lang="fa-IR" sz="4400" b="1" dirty="0" smtClean="0">
                <a:cs typeface="B Nazanin" pitchFamily="2" charset="-78"/>
              </a:rPr>
              <a:t>2- ازهمه منابع استفاده شود ولی بصورت کارا استفاده نشود. </a:t>
            </a:r>
          </a:p>
          <a:p>
            <a:pPr algn="just" eaLnBrk="1" hangingPunct="1">
              <a:lnSpc>
                <a:spcPct val="150000"/>
              </a:lnSpc>
              <a:buFont typeface="Wingdings" pitchFamily="2" charset="2"/>
              <a:buNone/>
              <a:defRPr/>
            </a:pPr>
            <a:r>
              <a:rPr lang="fa-IR" sz="4400" b="1" dirty="0" smtClean="0">
                <a:cs typeface="B Nazanin" pitchFamily="2" charset="-78"/>
              </a:rPr>
              <a:t>3- ازهمه منابع بصورت کارا استفاده شود ولی خواسته ها و نیازهای مصرف کنندگان مد نظر قرار نگیرد.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idx="1"/>
          </p:nvPr>
        </p:nvSpPr>
        <p:spPr>
          <a:xfrm>
            <a:off x="0" y="-25400"/>
            <a:ext cx="9180513" cy="6191250"/>
          </a:xfrm>
        </p:spPr>
        <p:txBody>
          <a:bodyPr/>
          <a:lstStyle/>
          <a:p>
            <a:pPr algn="justLow" eaLnBrk="1" hangingPunct="1">
              <a:defRPr/>
            </a:pPr>
            <a:r>
              <a:rPr lang="fa-IR" sz="4400" b="1" dirty="0" smtClean="0">
                <a:solidFill>
                  <a:srgbClr val="FF0000"/>
                </a:solidFill>
                <a:cs typeface="B Nazanin" pitchFamily="2" charset="-78"/>
              </a:rPr>
              <a:t>عدم کارایی      </a:t>
            </a:r>
          </a:p>
          <a:p>
            <a:pPr algn="justLow" eaLnBrk="1" hangingPunct="1">
              <a:lnSpc>
                <a:spcPct val="150000"/>
              </a:lnSpc>
              <a:buFont typeface="Wingdings" pitchFamily="2" charset="2"/>
              <a:buNone/>
              <a:defRPr/>
            </a:pPr>
            <a:r>
              <a:rPr lang="fa-IR" sz="4400" b="1" dirty="0" smtClean="0">
                <a:cs typeface="B Nazanin" pitchFamily="2" charset="-78"/>
              </a:rPr>
              <a:t>4- عدم تخصیص بهینه منابع منجر به عدم کارایی می شود مانند کشت برنج دراصفهان وگندم در گیلان. زیرا تخصیص بهینه منابع حکم می کند که برنج در گیلان و گندم در اصفهان کشت شوند.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Grp="1" noChangeArrowheads="1"/>
          </p:cNvSpPr>
          <p:nvPr>
            <p:ph idx="1"/>
          </p:nvPr>
        </p:nvSpPr>
        <p:spPr>
          <a:xfrm>
            <a:off x="144463" y="-26988"/>
            <a:ext cx="9036050" cy="6048376"/>
          </a:xfrm>
        </p:spPr>
        <p:txBody>
          <a:bodyPr/>
          <a:lstStyle/>
          <a:p>
            <a:pPr eaLnBrk="1" hangingPunct="1">
              <a:defRPr/>
            </a:pPr>
            <a:r>
              <a:rPr lang="fa-IR" sz="4400" b="1" dirty="0" smtClean="0">
                <a:solidFill>
                  <a:srgbClr val="FF0000"/>
                </a:solidFill>
                <a:cs typeface="B Nazanin" pitchFamily="2" charset="-78"/>
              </a:rPr>
              <a:t>شکل منحنی امکانات تولید</a:t>
            </a:r>
            <a:r>
              <a:rPr lang="fa-IR" sz="4400" b="1" dirty="0" smtClean="0">
                <a:cs typeface="B Nazanin" pitchFamily="2" charset="-78"/>
              </a:rPr>
              <a:t>: </a:t>
            </a:r>
          </a:p>
          <a:p>
            <a:pPr eaLnBrk="1" hangingPunct="1">
              <a:buFont typeface="Wingdings" pitchFamily="2" charset="2"/>
              <a:buNone/>
              <a:defRPr/>
            </a:pPr>
            <a:r>
              <a:rPr lang="fa-IR" sz="4400" b="1" dirty="0" smtClean="0">
                <a:cs typeface="B Nazanin" pitchFamily="2" charset="-78"/>
              </a:rPr>
              <a:t>این منحنی همیشه </a:t>
            </a:r>
            <a:r>
              <a:rPr lang="fa-IR" sz="4400" b="1" dirty="0" smtClean="0">
                <a:solidFill>
                  <a:srgbClr val="FF0000"/>
                </a:solidFill>
                <a:cs typeface="B Nazanin" pitchFamily="2" charset="-78"/>
              </a:rPr>
              <a:t>شیب منفی </a:t>
            </a:r>
            <a:r>
              <a:rPr lang="fa-IR" sz="4400" b="1" dirty="0" smtClean="0">
                <a:cs typeface="B Nazanin" pitchFamily="2" charset="-78"/>
              </a:rPr>
              <a:t>دارد. اگر شیب این منحنی </a:t>
            </a:r>
            <a:r>
              <a:rPr lang="fa-IR" sz="4400" b="1" dirty="0" smtClean="0">
                <a:solidFill>
                  <a:srgbClr val="FF0000"/>
                </a:solidFill>
                <a:cs typeface="B Nazanin" pitchFamily="2" charset="-78"/>
              </a:rPr>
              <a:t>صفر یا مثبت </a:t>
            </a:r>
            <a:r>
              <a:rPr lang="fa-IR" sz="4400" b="1" dirty="0" smtClean="0">
                <a:cs typeface="B Nazanin" pitchFamily="2" charset="-78"/>
              </a:rPr>
              <a:t>باشد می بایست بتوانیم تولید یکی از دو کالا را حداقل بدون </a:t>
            </a:r>
            <a:r>
              <a:rPr lang="fa-IR" sz="4400" b="1" dirty="0" smtClean="0">
                <a:solidFill>
                  <a:srgbClr val="FF0000"/>
                </a:solidFill>
                <a:cs typeface="B Nazanin" pitchFamily="2" charset="-78"/>
              </a:rPr>
              <a:t>کاهش</a:t>
            </a:r>
            <a:r>
              <a:rPr lang="fa-IR" sz="4400" b="1" dirty="0" smtClean="0">
                <a:cs typeface="B Nazanin" pitchFamily="2" charset="-78"/>
              </a:rPr>
              <a:t> در تولید کالای دیگر </a:t>
            </a:r>
            <a:r>
              <a:rPr lang="fa-IR" sz="4400" b="1" dirty="0" smtClean="0">
                <a:solidFill>
                  <a:srgbClr val="FF0000"/>
                </a:solidFill>
                <a:cs typeface="B Nazanin" pitchFamily="2" charset="-78"/>
              </a:rPr>
              <a:t>افزایش</a:t>
            </a:r>
            <a:r>
              <a:rPr lang="fa-IR" sz="4400" b="1" dirty="0" smtClean="0">
                <a:cs typeface="B Nazanin" pitchFamily="2" charset="-78"/>
              </a:rPr>
              <a:t> دهیم. چنین امکانی به دلیل </a:t>
            </a:r>
            <a:r>
              <a:rPr lang="fa-IR" sz="4400" b="1" dirty="0" smtClean="0">
                <a:solidFill>
                  <a:srgbClr val="FF0000"/>
                </a:solidFill>
                <a:cs typeface="B Nazanin" pitchFamily="2" charset="-78"/>
              </a:rPr>
              <a:t>محدودیت منابع </a:t>
            </a:r>
            <a:r>
              <a:rPr lang="fa-IR" sz="4400" b="1" dirty="0" smtClean="0">
                <a:cs typeface="B Nazanin" pitchFamily="2" charset="-78"/>
              </a:rPr>
              <a:t>و ثابت بودن تکنولوژی وجود ندارد، بلکه افزایش در تولید یک کالا فقط باانتقال و جابجایی منابع از تولیدات کالای دیگر عملی و </a:t>
            </a:r>
            <a:r>
              <a:rPr lang="fa-IR" sz="4400" b="1" smtClean="0">
                <a:cs typeface="B Nazanin" pitchFamily="2" charset="-78"/>
              </a:rPr>
              <a:t>ممکن می‏شود</a:t>
            </a:r>
            <a:r>
              <a:rPr lang="fa-IR" sz="4400" b="1" dirty="0" smtClean="0">
                <a:cs typeface="B Nazanin" pitchFamily="2" charset="-78"/>
              </a:rPr>
              <a:t>.</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p:cNvSpPr>
            <a:spLocks noGrp="1" noChangeArrowheads="1"/>
          </p:cNvSpPr>
          <p:nvPr>
            <p:ph idx="1"/>
          </p:nvPr>
        </p:nvSpPr>
        <p:spPr>
          <a:xfrm>
            <a:off x="0" y="-26988"/>
            <a:ext cx="9036050" cy="6191251"/>
          </a:xfrm>
        </p:spPr>
        <p:txBody>
          <a:bodyPr/>
          <a:lstStyle/>
          <a:p>
            <a:pPr eaLnBrk="1" hangingPunct="1">
              <a:defRPr/>
            </a:pPr>
            <a:r>
              <a:rPr lang="fa-IR" sz="4400" b="1" dirty="0" smtClean="0">
                <a:solidFill>
                  <a:srgbClr val="FF0000"/>
                </a:solidFill>
                <a:cs typeface="B Nazanin" pitchFamily="2" charset="-78"/>
              </a:rPr>
              <a:t>رشد اقتصادی</a:t>
            </a:r>
            <a:r>
              <a:rPr lang="fa-IR" sz="4400" b="1" dirty="0" smtClean="0">
                <a:cs typeface="B Nazanin" pitchFamily="2" charset="-78"/>
              </a:rPr>
              <a:t>:</a:t>
            </a:r>
          </a:p>
          <a:p>
            <a:pPr eaLnBrk="1" hangingPunct="1">
              <a:buFont typeface="Wingdings" pitchFamily="2" charset="2"/>
              <a:buNone/>
              <a:defRPr/>
            </a:pPr>
            <a:r>
              <a:rPr lang="fa-IR" sz="4400" b="1" dirty="0" smtClean="0">
                <a:cs typeface="B Nazanin" pitchFamily="2" charset="-78"/>
              </a:rPr>
              <a:t>رشد اقتصادی به دو صورت اتفاق  خواهد افتاد:</a:t>
            </a:r>
          </a:p>
          <a:p>
            <a:pPr eaLnBrk="1" hangingPunct="1">
              <a:buFont typeface="Wingdings" pitchFamily="2" charset="2"/>
              <a:buNone/>
              <a:defRPr/>
            </a:pPr>
            <a:r>
              <a:rPr lang="fa-IR" sz="4400" b="1" dirty="0" smtClean="0">
                <a:cs typeface="B Nazanin" pitchFamily="2" charset="-78"/>
              </a:rPr>
              <a:t>1-  </a:t>
            </a:r>
            <a:r>
              <a:rPr lang="fa-IR" sz="4400" b="1" dirty="0" smtClean="0">
                <a:solidFill>
                  <a:schemeClr val="bg2">
                    <a:lumMod val="40000"/>
                    <a:lumOff val="60000"/>
                  </a:schemeClr>
                </a:solidFill>
                <a:cs typeface="B Nazanin" pitchFamily="2" charset="-78"/>
              </a:rPr>
              <a:t>کشف و افزایش منابع تولیدی </a:t>
            </a:r>
            <a:r>
              <a:rPr lang="fa-IR" sz="4400" b="1" dirty="0" smtClean="0">
                <a:cs typeface="B Nazanin" pitchFamily="2" charset="-78"/>
              </a:rPr>
              <a:t>(نیروی کار، سرمایه ، زمین و...)</a:t>
            </a:r>
          </a:p>
          <a:p>
            <a:pPr eaLnBrk="1" hangingPunct="1">
              <a:buFont typeface="Wingdings" pitchFamily="2" charset="2"/>
              <a:buNone/>
              <a:defRPr/>
            </a:pPr>
            <a:r>
              <a:rPr lang="fa-IR" sz="4400" b="1" dirty="0" smtClean="0">
                <a:cs typeface="B Nazanin" pitchFamily="2" charset="-78"/>
              </a:rPr>
              <a:t> 2-  </a:t>
            </a:r>
            <a:r>
              <a:rPr lang="fa-IR" sz="4400" b="1" dirty="0" smtClean="0">
                <a:solidFill>
                  <a:schemeClr val="bg2">
                    <a:lumMod val="40000"/>
                    <a:lumOff val="60000"/>
                  </a:schemeClr>
                </a:solidFill>
                <a:cs typeface="B Nazanin" pitchFamily="2" charset="-78"/>
              </a:rPr>
              <a:t>پیشرفت تکنولوژی</a:t>
            </a:r>
          </a:p>
          <a:p>
            <a:pPr eaLnBrk="1" hangingPunct="1">
              <a:buFont typeface="Wingdings" pitchFamily="2" charset="2"/>
              <a:buNone/>
              <a:defRPr/>
            </a:pPr>
            <a:r>
              <a:rPr lang="fa-IR" sz="4400" b="1" dirty="0" smtClean="0">
                <a:cs typeface="B Nazanin" pitchFamily="2" charset="-78"/>
              </a:rPr>
              <a:t>بهنگام تحقق </a:t>
            </a:r>
            <a:r>
              <a:rPr lang="fa-IR" sz="4400" b="1" dirty="0" smtClean="0">
                <a:solidFill>
                  <a:srgbClr val="FFFF00"/>
                </a:solidFill>
                <a:cs typeface="B Nazanin" pitchFamily="2" charset="-78"/>
              </a:rPr>
              <a:t>رشد اقتصادی </a:t>
            </a:r>
            <a:r>
              <a:rPr lang="fa-IR" sz="4400" b="1" dirty="0" smtClean="0">
                <a:cs typeface="B Nazanin" pitchFamily="2" charset="-78"/>
              </a:rPr>
              <a:t>منحنی امکانات تولید به سمت راست جابجا می شود و بسیاری از نقاط که قبلا ًدردسترس نبودند روی منحنی یا داخل آن قرارخواهند گرفت.</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pPr algn="just" eaLnBrk="1" hangingPunct="1">
              <a:defRPr/>
            </a:pPr>
            <a:endParaRPr lang="en-US" smtClean="0"/>
          </a:p>
        </p:txBody>
      </p:sp>
      <p:sp>
        <p:nvSpPr>
          <p:cNvPr id="263171" name="Rectangle 3"/>
          <p:cNvSpPr>
            <a:spLocks noGrp="1" noChangeArrowheads="1"/>
          </p:cNvSpPr>
          <p:nvPr>
            <p:ph idx="1"/>
          </p:nvPr>
        </p:nvSpPr>
        <p:spPr/>
        <p:txBody>
          <a:bodyPr/>
          <a:lstStyle/>
          <a:p>
            <a:pPr eaLnBrk="1" hangingPunct="1">
              <a:defRPr/>
            </a:pPr>
            <a:endParaRPr lang="en-US" smtClean="0"/>
          </a:p>
        </p:txBody>
      </p:sp>
      <p:pic>
        <p:nvPicPr>
          <p:cNvPr id="37892" name="Picture 4" descr="a21"/>
          <p:cNvPicPr>
            <a:picLocks noChangeAspect="1" noChangeArrowheads="1"/>
          </p:cNvPicPr>
          <p:nvPr/>
        </p:nvPicPr>
        <p:blipFill>
          <a:blip r:embed="rId2" cstate="print">
            <a:lum bright="2000" contrast="2000"/>
          </a:blip>
          <a:srcRect/>
          <a:stretch>
            <a:fillRect/>
          </a:stretch>
        </p:blipFill>
        <p:spPr bwMode="auto">
          <a:xfrm>
            <a:off x="34925" y="188913"/>
            <a:ext cx="9182100" cy="6669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0" y="44450"/>
            <a:ext cx="9056688" cy="5726113"/>
          </a:xfrm>
        </p:spPr>
        <p:txBody>
          <a:bodyPr/>
          <a:lstStyle/>
          <a:p>
            <a:pPr eaLnBrk="1" hangingPunct="1">
              <a:defRPr/>
            </a:pPr>
            <a:r>
              <a:rPr lang="fa-IR" sz="4400" b="1" dirty="0" smtClean="0">
                <a:solidFill>
                  <a:srgbClr val="FF0000"/>
                </a:solidFill>
                <a:cs typeface="B Nazanin" pitchFamily="2" charset="-78"/>
              </a:rPr>
              <a:t>مهمترین علت فقر کشورهای فقیر و غیر صنعتی</a:t>
            </a:r>
            <a:r>
              <a:rPr lang="fa-IR" sz="4400" b="1" dirty="0" smtClean="0">
                <a:cs typeface="B Nazanin" pitchFamily="2" charset="-78"/>
              </a:rPr>
              <a:t>:</a:t>
            </a:r>
          </a:p>
          <a:p>
            <a:pPr eaLnBrk="1" hangingPunct="1">
              <a:buFont typeface="Wingdings" pitchFamily="2" charset="2"/>
              <a:buNone/>
              <a:defRPr/>
            </a:pPr>
            <a:r>
              <a:rPr lang="fa-IR" sz="4400" b="1" dirty="0" smtClean="0">
                <a:cs typeface="B Nazanin" pitchFamily="2" charset="-78"/>
              </a:rPr>
              <a:t>1- عدم امکان تولید سرمایه جدید</a:t>
            </a:r>
          </a:p>
          <a:p>
            <a:pPr eaLnBrk="1" hangingPunct="1">
              <a:buFont typeface="Wingdings" pitchFamily="2" charset="2"/>
              <a:buNone/>
              <a:defRPr/>
            </a:pPr>
            <a:endParaRPr lang="fa-IR" sz="4400" b="1" dirty="0" smtClean="0">
              <a:cs typeface="B Nazanin" pitchFamily="2" charset="-78"/>
            </a:endParaRPr>
          </a:p>
          <a:p>
            <a:pPr eaLnBrk="1" hangingPunct="1">
              <a:buFont typeface="Wingdings" pitchFamily="2" charset="2"/>
              <a:buNone/>
              <a:defRPr/>
            </a:pPr>
            <a:r>
              <a:rPr lang="fa-IR" sz="4400" b="1" dirty="0" smtClean="0">
                <a:cs typeface="B Nazanin" pitchFamily="2" charset="-78"/>
              </a:rPr>
              <a:t>2- عدم برخورداری از تکنولوژی پیشرفته</a:t>
            </a:r>
          </a:p>
          <a:p>
            <a:pPr eaLnBrk="1" hangingPunct="1">
              <a:buFont typeface="Wingdings" pitchFamily="2" charset="2"/>
              <a:buNone/>
              <a:defRPr/>
            </a:pPr>
            <a:endParaRPr lang="fa-IR" sz="4400" b="1" dirty="0" smtClean="0">
              <a:cs typeface="B Nazanin" pitchFamily="2" charset="-78"/>
            </a:endParaRPr>
          </a:p>
          <a:p>
            <a:pPr eaLnBrk="1" hangingPunct="1">
              <a:defRPr/>
            </a:pPr>
            <a:r>
              <a:rPr lang="fa-IR" sz="4400" b="1" dirty="0" smtClean="0">
                <a:cs typeface="B Nazanin" pitchFamily="2" charset="-78"/>
              </a:rPr>
              <a:t>لازمه هر دو مورد فوق صرفنظر کردن از تولید کالاهای مصرفی است که این امر خود به گسترش فقر دامن می زند.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Rectangle 3"/>
          <p:cNvSpPr>
            <a:spLocks noGrp="1" noChangeArrowheads="1"/>
          </p:cNvSpPr>
          <p:nvPr>
            <p:ph idx="1"/>
          </p:nvPr>
        </p:nvSpPr>
        <p:spPr>
          <a:xfrm>
            <a:off x="0" y="115888"/>
            <a:ext cx="9109075" cy="5654675"/>
          </a:xfrm>
        </p:spPr>
        <p:txBody>
          <a:bodyPr/>
          <a:lstStyle/>
          <a:p>
            <a:pPr algn="just" eaLnBrk="1" hangingPunct="1">
              <a:defRPr/>
            </a:pPr>
            <a:r>
              <a:rPr lang="fa-IR" sz="4400" b="1" dirty="0" smtClean="0">
                <a:solidFill>
                  <a:srgbClr val="FF0000"/>
                </a:solidFill>
                <a:cs typeface="B Nazanin" pitchFamily="2" charset="-78"/>
              </a:rPr>
              <a:t>سیستم های اقتصادی </a:t>
            </a:r>
            <a:r>
              <a:rPr lang="fa-IR" sz="4400" b="1" dirty="0" smtClean="0">
                <a:cs typeface="B Nazanin" pitchFamily="2" charset="-78"/>
              </a:rPr>
              <a:t>:</a:t>
            </a:r>
          </a:p>
          <a:p>
            <a:pPr algn="just" eaLnBrk="1" hangingPunct="1">
              <a:buFont typeface="Wingdings" pitchFamily="2" charset="2"/>
              <a:buNone/>
              <a:defRPr/>
            </a:pPr>
            <a:endParaRPr lang="fa-IR" sz="4400" b="1" dirty="0" smtClean="0">
              <a:cs typeface="B Nazanin" pitchFamily="2" charset="-78"/>
            </a:endParaRPr>
          </a:p>
          <a:p>
            <a:pPr algn="just" eaLnBrk="1" hangingPunct="1">
              <a:buFont typeface="Wingdings" pitchFamily="2" charset="2"/>
              <a:buNone/>
              <a:defRPr/>
            </a:pPr>
            <a:r>
              <a:rPr lang="fa-IR" sz="4400" b="1" dirty="0" smtClean="0">
                <a:cs typeface="B Nazanin" pitchFamily="2" charset="-78"/>
              </a:rPr>
              <a:t> نحوه تولید و توزیع کالاها و خدمات و نقش دولت در فعالیت های اقتصادی بیان کننده یک سیستم اقتصادی می باشد. </a:t>
            </a:r>
          </a:p>
          <a:p>
            <a:pPr algn="just" eaLnBrk="1" hangingPunct="1">
              <a:buFont typeface="Wingdings" pitchFamily="2" charset="2"/>
              <a:buNone/>
              <a:defRPr/>
            </a:pPr>
            <a:endParaRPr lang="fa-IR" sz="4400" b="1" dirty="0" smtClean="0">
              <a:cs typeface="B Nazanin" pitchFamily="2" charset="-78"/>
            </a:endParaRPr>
          </a:p>
          <a:p>
            <a:pPr algn="just" eaLnBrk="1" hangingPunct="1">
              <a:buFont typeface="Wingdings" pitchFamily="2" charset="2"/>
              <a:buNone/>
              <a:defRPr/>
            </a:pPr>
            <a:r>
              <a:rPr lang="fa-IR" sz="4400" b="1" dirty="0" smtClean="0">
                <a:cs typeface="B Nazanin" pitchFamily="2" charset="-78"/>
              </a:rPr>
              <a:t>به عبارت دیگر از نحوه تولید و توزیع کالاها و خدمات و نقش دولت در فعالیت های اقتصادی می توان به نوع سیستم اقتصادی پی برد.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idx="1"/>
          </p:nvPr>
        </p:nvSpPr>
        <p:spPr>
          <a:xfrm>
            <a:off x="71438" y="260350"/>
            <a:ext cx="9037637" cy="6264275"/>
          </a:xfrm>
        </p:spPr>
        <p:txBody>
          <a:bodyPr/>
          <a:lstStyle/>
          <a:p>
            <a:pPr eaLnBrk="1" hangingPunct="1">
              <a:lnSpc>
                <a:spcPct val="90000"/>
              </a:lnSpc>
              <a:buFont typeface="Wingdings" pitchFamily="2" charset="2"/>
              <a:buNone/>
              <a:defRPr/>
            </a:pPr>
            <a:r>
              <a:rPr lang="fa-IR" sz="4400" b="1" dirty="0" smtClean="0">
                <a:solidFill>
                  <a:srgbClr val="FF0000"/>
                </a:solidFill>
                <a:cs typeface="B Nazanin" pitchFamily="2" charset="-78"/>
              </a:rPr>
              <a:t>انواع سیستم های اقتصادی</a:t>
            </a:r>
            <a:r>
              <a:rPr lang="fa-IR" sz="4400" b="1" dirty="0" smtClean="0">
                <a:cs typeface="B Nazanin" pitchFamily="2" charset="-78"/>
              </a:rPr>
              <a:t>:  </a:t>
            </a:r>
          </a:p>
          <a:p>
            <a:pPr eaLnBrk="1" hangingPunct="1">
              <a:lnSpc>
                <a:spcPct val="90000"/>
              </a:lnSpc>
              <a:buFont typeface="Wingdings" pitchFamily="2" charset="2"/>
              <a:buNone/>
              <a:defRPr/>
            </a:pPr>
            <a:r>
              <a:rPr lang="fa-IR" sz="4400" b="1" dirty="0" smtClean="0">
                <a:cs typeface="B Nazanin" pitchFamily="2" charset="-78"/>
              </a:rPr>
              <a:t>1-  </a:t>
            </a:r>
            <a:r>
              <a:rPr lang="fa-IR" sz="4400" b="1" dirty="0" smtClean="0">
                <a:solidFill>
                  <a:srgbClr val="FF0000"/>
                </a:solidFill>
                <a:cs typeface="B Nazanin" pitchFamily="2" charset="-78"/>
              </a:rPr>
              <a:t>سوسیالیسم </a:t>
            </a:r>
            <a:r>
              <a:rPr lang="fa-IR" sz="4000" b="1" dirty="0" smtClean="0">
                <a:solidFill>
                  <a:srgbClr val="FF0000"/>
                </a:solidFill>
                <a:cs typeface="B Nazanin" pitchFamily="2" charset="-78"/>
              </a:rPr>
              <a:t>(اقتصاد </a:t>
            </a:r>
            <a:r>
              <a:rPr lang="fa-IR" sz="4000" b="1" smtClean="0">
                <a:solidFill>
                  <a:srgbClr val="FF0000"/>
                </a:solidFill>
                <a:cs typeface="B Nazanin" pitchFamily="2" charset="-78"/>
              </a:rPr>
              <a:t>با برنامه‏ریزی </a:t>
            </a:r>
            <a:r>
              <a:rPr lang="fa-IR" sz="4000" b="1" dirty="0" smtClean="0">
                <a:solidFill>
                  <a:srgbClr val="FF0000"/>
                </a:solidFill>
                <a:cs typeface="B Nazanin" pitchFamily="2" charset="-78"/>
              </a:rPr>
              <a:t>متمرکز) </a:t>
            </a:r>
            <a:r>
              <a:rPr lang="en-US" sz="4400" b="1" dirty="0" smtClean="0">
                <a:solidFill>
                  <a:srgbClr val="FF0000"/>
                </a:solidFill>
                <a:latin typeface="Times New Roman" panose="02020603050405020304" pitchFamily="18" charset="0"/>
                <a:cs typeface="Times New Roman" panose="02020603050405020304" pitchFamily="18" charset="0"/>
              </a:rPr>
              <a:t>Socialism</a:t>
            </a:r>
            <a:r>
              <a:rPr lang="fa-IR" sz="4400" b="1" dirty="0" smtClean="0">
                <a:solidFill>
                  <a:srgbClr val="FF0000"/>
                </a:solidFill>
                <a:cs typeface="B Nazanin" pitchFamily="2" charset="-78"/>
              </a:rPr>
              <a:t> </a:t>
            </a:r>
          </a:p>
          <a:p>
            <a:pPr eaLnBrk="1" hangingPunct="1">
              <a:lnSpc>
                <a:spcPct val="90000"/>
              </a:lnSpc>
              <a:buFont typeface="Wingdings" pitchFamily="2" charset="2"/>
              <a:buNone/>
              <a:defRPr/>
            </a:pPr>
            <a:endParaRPr lang="fa-IR" sz="4400" b="1" dirty="0" smtClean="0">
              <a:cs typeface="B Nazanin" pitchFamily="2" charset="-78"/>
            </a:endParaRPr>
          </a:p>
          <a:p>
            <a:pPr eaLnBrk="1" hangingPunct="1">
              <a:lnSpc>
                <a:spcPct val="90000"/>
              </a:lnSpc>
              <a:buFont typeface="Wingdings" pitchFamily="2" charset="2"/>
              <a:buNone/>
              <a:defRPr/>
            </a:pPr>
            <a:r>
              <a:rPr lang="fa-IR" sz="4400" b="1" dirty="0" smtClean="0">
                <a:cs typeface="B Nazanin" pitchFamily="2" charset="-78"/>
              </a:rPr>
              <a:t> </a:t>
            </a:r>
            <a:r>
              <a:rPr lang="fa-IR" sz="4400" b="1" smtClean="0">
                <a:cs typeface="B Nazanin" pitchFamily="2" charset="-78"/>
              </a:rPr>
              <a:t>دراین سیستم، </a:t>
            </a:r>
            <a:r>
              <a:rPr lang="fa-IR" sz="4400" b="1" dirty="0" smtClean="0">
                <a:solidFill>
                  <a:srgbClr val="FFFF00"/>
                </a:solidFill>
                <a:cs typeface="B Nazanin" pitchFamily="2" charset="-78"/>
              </a:rPr>
              <a:t>دولت</a:t>
            </a:r>
            <a:r>
              <a:rPr lang="fa-IR" sz="4400" b="1" dirty="0" smtClean="0">
                <a:cs typeface="B Nazanin" pitchFamily="2" charset="-78"/>
              </a:rPr>
              <a:t> از جایگاه بسیار بالا و والایی </a:t>
            </a:r>
            <a:r>
              <a:rPr lang="fa-IR" sz="4400" b="1" smtClean="0">
                <a:cs typeface="B Nazanin" pitchFamily="2" charset="-78"/>
              </a:rPr>
              <a:t>برخوردار است.</a:t>
            </a:r>
          </a:p>
          <a:p>
            <a:pPr eaLnBrk="1" hangingPunct="1">
              <a:lnSpc>
                <a:spcPct val="90000"/>
              </a:lnSpc>
              <a:buFont typeface="Wingdings" pitchFamily="2" charset="2"/>
              <a:buNone/>
              <a:defRPr/>
            </a:pPr>
            <a:r>
              <a:rPr lang="fa-IR" sz="4400" b="1" smtClean="0">
                <a:cs typeface="B Nazanin" pitchFamily="2" charset="-78"/>
              </a:rPr>
              <a:t>برخی </a:t>
            </a:r>
            <a:r>
              <a:rPr lang="fa-IR" sz="4400" b="1" dirty="0" smtClean="0">
                <a:cs typeface="B Nazanin" pitchFamily="2" charset="-78"/>
              </a:rPr>
              <a:t>عبارات طرفداران سوسیالیسم در مورد دولت عبارتند از:</a:t>
            </a:r>
          </a:p>
          <a:p>
            <a:pPr eaLnBrk="1" hangingPunct="1">
              <a:lnSpc>
                <a:spcPct val="90000"/>
              </a:lnSpc>
              <a:defRPr/>
            </a:pPr>
            <a:r>
              <a:rPr lang="fa-IR" sz="4400" b="1" smtClean="0">
                <a:cs typeface="B Nazanin" pitchFamily="2" charset="-78"/>
              </a:rPr>
              <a:t>  </a:t>
            </a:r>
            <a:r>
              <a:rPr lang="fa-IR" sz="4400" b="1" dirty="0" smtClean="0">
                <a:cs typeface="B Nazanin" pitchFamily="2" charset="-78"/>
              </a:rPr>
              <a:t>دولت جانشین خداست برروی زمین.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692" y="1302727"/>
            <a:ext cx="8540262" cy="4945673"/>
          </a:xfrm>
        </p:spPr>
        <p:txBody>
          <a:bodyPr/>
          <a:lstStyle/>
          <a:p>
            <a:pPr algn="ctr">
              <a:lnSpc>
                <a:spcPct val="160000"/>
              </a:lnSpc>
              <a:buFont typeface="Wingdings 2" panose="05020102010507070707" pitchFamily="18" charset="2"/>
              <a:buNone/>
            </a:pPr>
            <a:r>
              <a:rPr lang="fa-IR" altLang="fa-IR" sz="4616" b="1">
                <a:cs typeface="B Mitra" panose="00000400000000000000" pitchFamily="2" charset="-78"/>
              </a:rPr>
              <a:t>  </a:t>
            </a:r>
            <a:r>
              <a:rPr lang="ar-SA" altLang="fa-IR" sz="4616" b="1">
                <a:cs typeface="B Mitra" panose="00000400000000000000" pitchFamily="2" charset="-78"/>
              </a:rPr>
              <a:t>مهندسان صنايع بيشتر درگير </a:t>
            </a:r>
            <a:endParaRPr lang="fa-IR" altLang="fa-IR" sz="4616" b="1">
              <a:cs typeface="B Mitra" panose="00000400000000000000" pitchFamily="2" charset="-78"/>
            </a:endParaRPr>
          </a:p>
          <a:p>
            <a:pPr algn="ctr">
              <a:lnSpc>
                <a:spcPct val="160000"/>
              </a:lnSpc>
              <a:buFont typeface="Wingdings 2" panose="05020102010507070707" pitchFamily="18" charset="2"/>
              <a:buNone/>
            </a:pPr>
            <a:r>
              <a:rPr lang="ar-SA" altLang="fa-IR" sz="4616" b="1">
                <a:solidFill>
                  <a:srgbClr val="C00000"/>
                </a:solidFill>
                <a:cs typeface="B Mitra" panose="00000400000000000000" pitchFamily="2" charset="-78"/>
              </a:rPr>
              <a:t>افزايش بهره</a:t>
            </a:r>
            <a:r>
              <a:rPr lang="fa-IR" altLang="fa-IR" sz="4616" b="1">
                <a:solidFill>
                  <a:srgbClr val="C00000"/>
                </a:solidFill>
                <a:cs typeface="B Mitra" panose="00000400000000000000" pitchFamily="2" charset="-78"/>
              </a:rPr>
              <a:t>‌</a:t>
            </a:r>
            <a:r>
              <a:rPr lang="ar-SA" altLang="fa-IR" sz="4616" b="1">
                <a:solidFill>
                  <a:srgbClr val="C00000"/>
                </a:solidFill>
                <a:cs typeface="B Mitra" panose="00000400000000000000" pitchFamily="2" charset="-78"/>
              </a:rPr>
              <a:t>ورى </a:t>
            </a:r>
            <a:endParaRPr lang="fa-IR" altLang="fa-IR" sz="4616" b="1">
              <a:solidFill>
                <a:srgbClr val="C00000"/>
              </a:solidFill>
              <a:cs typeface="B Mitra" panose="00000400000000000000" pitchFamily="2" charset="-78"/>
            </a:endParaRPr>
          </a:p>
          <a:p>
            <a:pPr algn="ctr">
              <a:lnSpc>
                <a:spcPct val="160000"/>
              </a:lnSpc>
              <a:buFont typeface="Wingdings 2" panose="05020102010507070707" pitchFamily="18" charset="2"/>
              <a:buNone/>
            </a:pPr>
            <a:r>
              <a:rPr lang="ar-SA" altLang="fa-IR" sz="4616" b="1">
                <a:solidFill>
                  <a:srgbClr val="C00000"/>
                </a:solidFill>
                <a:cs typeface="B Mitra" panose="00000400000000000000" pitchFamily="2" charset="-78"/>
              </a:rPr>
              <a:t>در مديريت منابع انسانى، روش</a:t>
            </a:r>
            <a:r>
              <a:rPr lang="fa-IR" altLang="fa-IR" sz="4616" b="1">
                <a:solidFill>
                  <a:srgbClr val="C00000"/>
                </a:solidFill>
                <a:cs typeface="B Mitra" panose="00000400000000000000" pitchFamily="2" charset="-78"/>
              </a:rPr>
              <a:t>‌</a:t>
            </a:r>
            <a:r>
              <a:rPr lang="ar-SA" altLang="fa-IR" sz="4616" b="1">
                <a:solidFill>
                  <a:srgbClr val="C00000"/>
                </a:solidFill>
                <a:cs typeface="B Mitra" panose="00000400000000000000" pitchFamily="2" charset="-78"/>
              </a:rPr>
              <a:t>ها و</a:t>
            </a:r>
            <a:r>
              <a:rPr lang="fa-IR" altLang="fa-IR" sz="4616" b="1">
                <a:solidFill>
                  <a:srgbClr val="C00000"/>
                </a:solidFill>
                <a:cs typeface="B Mitra" panose="00000400000000000000" pitchFamily="2" charset="-78"/>
              </a:rPr>
              <a:t>فناوری‌اند</a:t>
            </a:r>
            <a:r>
              <a:rPr lang="fa-IR" altLang="fa-IR" sz="4616" b="1">
                <a:cs typeface="B Mitra" panose="00000400000000000000" pitchFamily="2" charset="-78"/>
              </a:rPr>
              <a:t>.</a:t>
            </a:r>
            <a:r>
              <a:rPr lang="ar-SA" altLang="fa-IR" sz="4616" b="1">
                <a:cs typeface="B Mitra" panose="00000400000000000000" pitchFamily="2" charset="-78"/>
              </a:rPr>
              <a:t> </a:t>
            </a:r>
            <a:endParaRPr lang="en-US" altLang="fa-IR" sz="4616" b="1">
              <a:cs typeface="B Mitra" panose="00000400000000000000" pitchFamily="2" charset="-78"/>
            </a:endParaRPr>
          </a:p>
        </p:txBody>
      </p:sp>
      <p:sp>
        <p:nvSpPr>
          <p:cNvPr id="30723"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98A0F000-7B63-4CA9-A57F-7102EC2E08C0}" type="slidenum">
              <a:rPr lang="fa-IR" altLang="fa-IR" sz="1108">
                <a:solidFill>
                  <a:srgbClr val="045C75"/>
                </a:solidFill>
              </a:rPr>
              <a:pPr>
                <a:spcBef>
                  <a:spcPct val="0"/>
                </a:spcBef>
                <a:buClrTx/>
                <a:buSzTx/>
                <a:buFontTx/>
                <a:buNone/>
              </a:pPr>
              <a:t>5</a:t>
            </a:fld>
            <a:endParaRPr lang="fa-IR" altLang="fa-IR" sz="1108">
              <a:solidFill>
                <a:srgbClr val="045C75"/>
              </a:solidFill>
            </a:endParaRPr>
          </a:p>
        </p:txBody>
      </p:sp>
      <p:sp>
        <p:nvSpPr>
          <p:cNvPr id="7" name="Title 1"/>
          <p:cNvSpPr txBox="1">
            <a:spLocks/>
          </p:cNvSpPr>
          <p:nvPr/>
        </p:nvSpPr>
        <p:spPr bwMode="auto">
          <a:xfrm>
            <a:off x="-14654" y="489427"/>
            <a:ext cx="8792308" cy="813300"/>
          </a:xfrm>
          <a:prstGeom prst="rect">
            <a:avLst/>
          </a:prstGeom>
          <a:noFill/>
          <a:ln>
            <a:noFill/>
          </a:ln>
          <a:effectLst>
            <a:outerShdw blurRad="152400" dist="1143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rtlCol="1" anchor="b">
            <a:spAutoFit/>
          </a:bodyPr>
          <a:lstStyle>
            <a:lvl1pPr algn="l" rtl="0" eaLnBrk="0" fontAlgn="base" hangingPunct="0">
              <a:spcBef>
                <a:spcPct val="0"/>
              </a:spcBef>
              <a:spcAft>
                <a:spcPct val="0"/>
              </a:spcAft>
              <a:defRPr sz="5000" kern="1200">
                <a:solidFill>
                  <a:schemeClr val="tx2"/>
                </a:solidFill>
                <a:latin typeface="B Lotus" panose="00000400000000000000" pitchFamily="2" charset="-78"/>
                <a:ea typeface="+mj-ea"/>
                <a:cs typeface="+mj-cs"/>
              </a:defRPr>
            </a:lvl1pPr>
            <a:lvl2pPr algn="l" rtl="0" eaLnBrk="0" fontAlgn="base" hangingPunct="0">
              <a:spcBef>
                <a:spcPct val="0"/>
              </a:spcBef>
              <a:spcAft>
                <a:spcPct val="0"/>
              </a:spcAft>
              <a:defRPr sz="5000">
                <a:solidFill>
                  <a:schemeClr val="tx2"/>
                </a:solidFill>
                <a:latin typeface="B Lotus" panose="00000400000000000000" pitchFamily="2" charset="-78"/>
              </a:defRPr>
            </a:lvl2pPr>
            <a:lvl3pPr algn="l" rtl="0" eaLnBrk="0" fontAlgn="base" hangingPunct="0">
              <a:spcBef>
                <a:spcPct val="0"/>
              </a:spcBef>
              <a:spcAft>
                <a:spcPct val="0"/>
              </a:spcAft>
              <a:defRPr sz="5000">
                <a:solidFill>
                  <a:schemeClr val="tx2"/>
                </a:solidFill>
                <a:latin typeface="B Lotus" panose="00000400000000000000" pitchFamily="2" charset="-78"/>
              </a:defRPr>
            </a:lvl3pPr>
            <a:lvl4pPr algn="l" rtl="0" eaLnBrk="0" fontAlgn="base" hangingPunct="0">
              <a:spcBef>
                <a:spcPct val="0"/>
              </a:spcBef>
              <a:spcAft>
                <a:spcPct val="0"/>
              </a:spcAft>
              <a:defRPr sz="5000">
                <a:solidFill>
                  <a:schemeClr val="tx2"/>
                </a:solidFill>
                <a:latin typeface="B Lotus" panose="00000400000000000000" pitchFamily="2" charset="-78"/>
              </a:defRPr>
            </a:lvl4pPr>
            <a:lvl5pPr algn="l" rtl="0" eaLnBrk="0" fontAlgn="base" hangingPunct="0">
              <a:spcBef>
                <a:spcPct val="0"/>
              </a:spcBef>
              <a:spcAft>
                <a:spcPct val="0"/>
              </a:spcAft>
              <a:defRPr sz="5000">
                <a:solidFill>
                  <a:schemeClr val="tx2"/>
                </a:solidFill>
                <a:latin typeface="B Lotus" panose="00000400000000000000" pitchFamily="2" charset="-78"/>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algn="ctr">
              <a:defRPr/>
            </a:pPr>
            <a:r>
              <a:rPr lang="fa-IR" sz="4985" b="1">
                <a:solidFill>
                  <a:srgbClr val="FF0000"/>
                </a:solidFill>
                <a:cs typeface="B Titr" panose="00000700000000000000" pitchFamily="2" charset="-78"/>
              </a:rPr>
              <a:t>مهندسی صنایع چه تخصصی است؟ </a:t>
            </a:r>
            <a:r>
              <a:rPr lang="fa-IR" sz="3323" b="1">
                <a:solidFill>
                  <a:srgbClr val="FF0000"/>
                </a:solidFill>
                <a:cs typeface="B Titr" panose="00000700000000000000" pitchFamily="2" charset="-78"/>
              </a:rPr>
              <a:t>(ادامه)</a:t>
            </a:r>
            <a:endParaRPr lang="en-US" sz="3323" b="1" dirty="0">
              <a:solidFill>
                <a:srgbClr val="FF0000"/>
              </a:solidFill>
              <a:cs typeface="B Titr" panose="00000700000000000000" pitchFamily="2" charset="-78"/>
            </a:endParaRPr>
          </a:p>
        </p:txBody>
      </p:sp>
    </p:spTree>
    <p:extLst>
      <p:ext uri="{BB962C8B-B14F-4D97-AF65-F5344CB8AC3E}">
        <p14:creationId xmlns:p14="http://schemas.microsoft.com/office/powerpoint/2010/main" val="2399154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par>
                                <p:cTn id="8" presetID="22" presetClass="entr" presetSubtype="1" fill="hold" grpId="0" nodeType="withEffect">
                                  <p:stCondLst>
                                    <p:cond delay="0"/>
                                  </p:stCondLst>
                                  <p:iterate type="wd">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up)">
                                      <p:cBhvr>
                                        <p:cTn id="10" dur="2000"/>
                                        <p:tgtEl>
                                          <p:spTgt spid="3">
                                            <p:txEl>
                                              <p:pRg st="1" end="1"/>
                                            </p:txEl>
                                          </p:spTgt>
                                        </p:tgtEl>
                                      </p:cBhvr>
                                    </p:animEffect>
                                  </p:childTnLst>
                                </p:cTn>
                              </p:par>
                              <p:par>
                                <p:cTn id="11" presetID="22" presetClass="entr" presetSubtype="1" fill="hold" grpId="0" nodeType="withEffect">
                                  <p:stCondLst>
                                    <p:cond delay="0"/>
                                  </p:stCondLst>
                                  <p:iterate type="wd">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up)">
                                      <p:cBhvr>
                                        <p:cTn id="13" dur="2000"/>
                                        <p:tgtEl>
                                          <p:spTgt spid="3">
                                            <p:txEl>
                                              <p:pRg st="2" end="2"/>
                                            </p:txEl>
                                          </p:spTgt>
                                        </p:tgtEl>
                                      </p:cBhvr>
                                    </p:animEffect>
                                  </p:childTnLst>
                                </p:cTn>
                              </p:par>
                            </p:childTnLst>
                          </p:cTn>
                        </p:par>
                        <p:par>
                          <p:cTn id="14" fill="hold" nodeType="afterGroup">
                            <p:stCondLst>
                              <p:cond delay="4000"/>
                            </p:stCondLst>
                            <p:childTnLst>
                              <p:par>
                                <p:cTn id="15" presetID="3" presetClass="emph" presetSubtype="2" repeatCount="indefinite" accel="50000" decel="50000" fill="hold" grpId="0" nodeType="afterEffect">
                                  <p:stCondLst>
                                    <p:cond delay="0"/>
                                  </p:stCondLst>
                                  <p:childTnLst>
                                    <p:animClr clrSpc="rgb" dir="cw">
                                      <p:cBhvr override="childStyle">
                                        <p:cTn id="16" dur="2000" fill="hold"/>
                                        <p:tgtEl>
                                          <p:spTgt spid="7"/>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3"/>
          <p:cNvSpPr>
            <a:spLocks noGrp="1" noChangeArrowheads="1"/>
          </p:cNvSpPr>
          <p:nvPr>
            <p:ph idx="1"/>
          </p:nvPr>
        </p:nvSpPr>
        <p:spPr>
          <a:xfrm>
            <a:off x="71438" y="404813"/>
            <a:ext cx="9037637" cy="6264275"/>
          </a:xfrm>
        </p:spPr>
        <p:txBody>
          <a:bodyPr/>
          <a:lstStyle/>
          <a:p>
            <a:pPr eaLnBrk="1" hangingPunct="1">
              <a:lnSpc>
                <a:spcPct val="90000"/>
              </a:lnSpc>
              <a:buFont typeface="Wingdings" pitchFamily="2" charset="2"/>
              <a:buNone/>
              <a:defRPr/>
            </a:pPr>
            <a:r>
              <a:rPr lang="fa-IR" sz="4400" b="1" dirty="0" smtClean="0">
                <a:solidFill>
                  <a:srgbClr val="FF0000"/>
                </a:solidFill>
                <a:cs typeface="B Nazanin" pitchFamily="2" charset="-78"/>
              </a:rPr>
              <a:t>انواع سیستم های اقتصادی</a:t>
            </a:r>
            <a:r>
              <a:rPr lang="fa-IR" sz="4400" b="1" dirty="0" smtClean="0">
                <a:cs typeface="B Nazanin" pitchFamily="2" charset="-78"/>
              </a:rPr>
              <a:t>:  </a:t>
            </a:r>
          </a:p>
          <a:p>
            <a:pPr eaLnBrk="1" hangingPunct="1">
              <a:lnSpc>
                <a:spcPct val="90000"/>
              </a:lnSpc>
              <a:defRPr/>
            </a:pPr>
            <a:r>
              <a:rPr lang="fa-IR" sz="4400" b="1" smtClean="0">
                <a:cs typeface="B Nazanin" pitchFamily="2" charset="-78"/>
              </a:rPr>
              <a:t>  اگر </a:t>
            </a:r>
            <a:r>
              <a:rPr lang="fa-IR" sz="4400" b="1" dirty="0" smtClean="0">
                <a:cs typeface="B Nazanin" pitchFamily="2" charset="-78"/>
              </a:rPr>
              <a:t>هرکس به فکر خویش است، </a:t>
            </a:r>
            <a:r>
              <a:rPr lang="fa-IR" sz="4400" b="1" dirty="0" smtClean="0">
                <a:solidFill>
                  <a:srgbClr val="FFFF00"/>
                </a:solidFill>
                <a:cs typeface="B Nazanin" pitchFamily="2" charset="-78"/>
              </a:rPr>
              <a:t>دولت</a:t>
            </a:r>
            <a:r>
              <a:rPr lang="fa-IR" sz="4400" b="1" dirty="0" smtClean="0">
                <a:cs typeface="B Nazanin" pitchFamily="2" charset="-78"/>
              </a:rPr>
              <a:t> در فکر همه است.</a:t>
            </a:r>
          </a:p>
          <a:p>
            <a:pPr eaLnBrk="1" hangingPunct="1">
              <a:lnSpc>
                <a:spcPct val="90000"/>
              </a:lnSpc>
              <a:buFont typeface="Wingdings" pitchFamily="2" charset="2"/>
              <a:buNone/>
              <a:defRPr/>
            </a:pPr>
            <a:r>
              <a:rPr lang="fa-IR" sz="4400" b="1" dirty="0" smtClean="0">
                <a:solidFill>
                  <a:srgbClr val="FFFF00"/>
                </a:solidFill>
                <a:cs typeface="B Nazanin" pitchFamily="2" charset="-78"/>
              </a:rPr>
              <a:t>دولت</a:t>
            </a:r>
            <a:r>
              <a:rPr lang="fa-IR" sz="4400" b="1" dirty="0" smtClean="0">
                <a:cs typeface="B Nazanin" pitchFamily="2" charset="-78"/>
              </a:rPr>
              <a:t> </a:t>
            </a:r>
            <a:r>
              <a:rPr lang="fa-IR" sz="4400" b="1" smtClean="0">
                <a:cs typeface="B Nazanin" pitchFamily="2" charset="-78"/>
              </a:rPr>
              <a:t>نقش عمده‏ای </a:t>
            </a:r>
            <a:r>
              <a:rPr lang="fa-IR" sz="4400" b="1" dirty="0" smtClean="0">
                <a:cs typeface="B Nazanin" pitchFamily="2" charset="-78"/>
              </a:rPr>
              <a:t>دراقتصاد دارد و مالک عمده محسوب می شود و </a:t>
            </a:r>
            <a:r>
              <a:rPr lang="fa-IR" sz="4400" b="1" dirty="0" smtClean="0">
                <a:solidFill>
                  <a:srgbClr val="FFFF00"/>
                </a:solidFill>
                <a:cs typeface="B Nazanin" pitchFamily="2" charset="-78"/>
              </a:rPr>
              <a:t>مالکیت خصوصی در ابعاد بسیار کوچکی</a:t>
            </a:r>
            <a:r>
              <a:rPr lang="fa-IR" sz="4400" b="1" dirty="0" smtClean="0">
                <a:cs typeface="B Nazanin" pitchFamily="2" charset="-78"/>
              </a:rPr>
              <a:t> است. </a:t>
            </a:r>
          </a:p>
          <a:p>
            <a:pPr eaLnBrk="1" hangingPunct="1">
              <a:lnSpc>
                <a:spcPct val="90000"/>
              </a:lnSpc>
              <a:buFont typeface="Wingdings" pitchFamily="2" charset="2"/>
              <a:buNone/>
              <a:defRPr/>
            </a:pPr>
            <a:r>
              <a:rPr lang="fa-IR" sz="4400" b="1" dirty="0" smtClean="0">
                <a:cs typeface="B Nazanin" pitchFamily="2" charset="-78"/>
              </a:rPr>
              <a:t>تصمیم گیری در مورد تولید و توزیع به عهده </a:t>
            </a:r>
            <a:r>
              <a:rPr lang="fa-IR" sz="4400" b="1" smtClean="0">
                <a:cs typeface="B Nazanin" pitchFamily="2" charset="-78"/>
              </a:rPr>
              <a:t>دولت </a:t>
            </a:r>
            <a:r>
              <a:rPr lang="fa-IR" sz="4000" b="1" smtClean="0">
                <a:cs typeface="B Nazanin" pitchFamily="2" charset="-78"/>
              </a:rPr>
              <a:t>است </a:t>
            </a:r>
            <a:r>
              <a:rPr lang="fa-IR" sz="3600" b="1" smtClean="0">
                <a:cs typeface="B Nazanin" pitchFamily="2" charset="-78"/>
              </a:rPr>
              <a:t>(</a:t>
            </a:r>
            <a:r>
              <a:rPr lang="fa-IR" sz="3600" b="1" dirty="0" smtClean="0">
                <a:cs typeface="B Nazanin" pitchFamily="2" charset="-78"/>
              </a:rPr>
              <a:t>چه تولید شود؟ چقدرتولید شود؟ و...)</a:t>
            </a:r>
            <a:endParaRPr lang="en-US" sz="3600" b="1" dirty="0" smtClean="0">
              <a:cs typeface="B Nazanin" pitchFamily="2" charset="-78"/>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xfrm>
            <a:off x="0" y="115888"/>
            <a:ext cx="9036050" cy="6191250"/>
          </a:xfrm>
        </p:spPr>
        <p:txBody>
          <a:bodyPr/>
          <a:lstStyle/>
          <a:p>
            <a:pPr eaLnBrk="1" hangingPunct="1">
              <a:lnSpc>
                <a:spcPct val="150000"/>
              </a:lnSpc>
              <a:buFont typeface="Wingdings" pitchFamily="2" charset="2"/>
              <a:buNone/>
              <a:defRPr/>
            </a:pPr>
            <a:r>
              <a:rPr lang="fa-IR" sz="4400" b="1" dirty="0" smtClean="0">
                <a:cs typeface="B Nazanin" pitchFamily="2" charset="-78"/>
              </a:rPr>
              <a:t> 2- </a:t>
            </a:r>
            <a:r>
              <a:rPr lang="fa-IR" sz="4400" b="1" dirty="0" smtClean="0">
                <a:solidFill>
                  <a:srgbClr val="FF0000"/>
                </a:solidFill>
                <a:cs typeface="B Nazanin" pitchFamily="2" charset="-78"/>
              </a:rPr>
              <a:t>کاپیتالیسم، اقتصاد بازارآزاد</a:t>
            </a:r>
          </a:p>
          <a:p>
            <a:pPr algn="l" eaLnBrk="1" hangingPunct="1">
              <a:lnSpc>
                <a:spcPct val="150000"/>
              </a:lnSpc>
              <a:buFont typeface="Wingdings" pitchFamily="2" charset="2"/>
              <a:buNone/>
              <a:defRPr/>
            </a:pPr>
            <a:r>
              <a:rPr lang="fa-IR" sz="4400" b="1" dirty="0" smtClean="0">
                <a:solidFill>
                  <a:srgbClr val="FF0000"/>
                </a:solidFill>
                <a:cs typeface="B Nazanin" pitchFamily="2" charset="-78"/>
              </a:rPr>
              <a:t> </a:t>
            </a:r>
            <a:r>
              <a:rPr lang="en-US" sz="4400" b="1" dirty="0" smtClean="0">
                <a:solidFill>
                  <a:srgbClr val="FF0000"/>
                </a:solidFill>
                <a:latin typeface="Times New Roman" panose="02020603050405020304" pitchFamily="18" charset="0"/>
                <a:cs typeface="Times New Roman" panose="02020603050405020304" pitchFamily="18" charset="0"/>
              </a:rPr>
              <a:t>Capitalism</a:t>
            </a:r>
            <a:r>
              <a:rPr lang="en-US" sz="4400" b="1" dirty="0" smtClean="0">
                <a:solidFill>
                  <a:srgbClr val="FF0000"/>
                </a:solidFill>
                <a:cs typeface="B Nazanin" pitchFamily="2" charset="-78"/>
              </a:rPr>
              <a:t>   </a:t>
            </a:r>
            <a:endParaRPr lang="fa-IR" sz="4400" b="1" dirty="0" smtClean="0">
              <a:solidFill>
                <a:srgbClr val="FF0000"/>
              </a:solidFill>
              <a:cs typeface="B Nazanin" pitchFamily="2" charset="-78"/>
            </a:endParaRPr>
          </a:p>
          <a:p>
            <a:pPr eaLnBrk="1" hangingPunct="1">
              <a:lnSpc>
                <a:spcPct val="150000"/>
              </a:lnSpc>
              <a:defRPr/>
            </a:pPr>
            <a:r>
              <a:rPr lang="fa-IR" sz="4400" b="1" dirty="0" smtClean="0">
                <a:cs typeface="B Nazanin" pitchFamily="2" charset="-78"/>
              </a:rPr>
              <a:t> درنقطه مقابل اقتصاد برنامه ریزی شده، </a:t>
            </a:r>
            <a:r>
              <a:rPr lang="fa-IR" sz="4400" b="1" dirty="0" smtClean="0">
                <a:solidFill>
                  <a:srgbClr val="FFFF00"/>
                </a:solidFill>
                <a:cs typeface="B Nazanin" pitchFamily="2" charset="-78"/>
              </a:rPr>
              <a:t>اقتصاد بازار </a:t>
            </a:r>
            <a:r>
              <a:rPr lang="fa-IR" sz="4400" b="1" smtClean="0">
                <a:solidFill>
                  <a:srgbClr val="FFFF00"/>
                </a:solidFill>
                <a:cs typeface="B Nazanin" pitchFamily="2" charset="-78"/>
              </a:rPr>
              <a:t>آزاد </a:t>
            </a:r>
            <a:r>
              <a:rPr lang="fa-IR" sz="4400" b="1" smtClean="0">
                <a:cs typeface="B Nazanin" pitchFamily="2" charset="-78"/>
              </a:rPr>
              <a:t>قرارمی‏گیرد.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xfrm>
            <a:off x="0" y="766763"/>
            <a:ext cx="9036050" cy="6191250"/>
          </a:xfrm>
        </p:spPr>
        <p:txBody>
          <a:bodyPr/>
          <a:lstStyle/>
          <a:p>
            <a:pPr eaLnBrk="1" hangingPunct="1">
              <a:lnSpc>
                <a:spcPct val="150000"/>
              </a:lnSpc>
              <a:defRPr/>
            </a:pPr>
            <a:r>
              <a:rPr lang="fa-IR" sz="4400" b="1" dirty="0" smtClean="0">
                <a:cs typeface="B Nazanin" pitchFamily="2" charset="-78"/>
              </a:rPr>
              <a:t>دراین اقتصاد، </a:t>
            </a:r>
            <a:r>
              <a:rPr lang="fa-IR" sz="4400" b="1" smtClean="0">
                <a:cs typeface="B Nazanin" pitchFamily="2" charset="-78"/>
              </a:rPr>
              <a:t>دولت معمولا در </a:t>
            </a:r>
            <a:r>
              <a:rPr lang="fa-IR" sz="4400" b="1" dirty="0" smtClean="0">
                <a:cs typeface="B Nazanin" pitchFamily="2" charset="-78"/>
              </a:rPr>
              <a:t>امور اقتصادی </a:t>
            </a:r>
            <a:r>
              <a:rPr lang="fa-IR" sz="4400" b="1" smtClean="0">
                <a:cs typeface="B Nazanin" pitchFamily="2" charset="-78"/>
              </a:rPr>
              <a:t>مداخله نمی‏کند. </a:t>
            </a:r>
          </a:p>
          <a:p>
            <a:pPr marL="0" indent="0" eaLnBrk="1" hangingPunct="1">
              <a:lnSpc>
                <a:spcPct val="150000"/>
              </a:lnSpc>
              <a:buNone/>
              <a:defRPr/>
            </a:pPr>
            <a:r>
              <a:rPr lang="fa-IR" sz="4400" b="1" smtClean="0">
                <a:cs typeface="B Nazanin" pitchFamily="2" charset="-78"/>
              </a:rPr>
              <a:t>یک </a:t>
            </a:r>
            <a:r>
              <a:rPr lang="fa-IR" sz="4400" b="1" dirty="0" smtClean="0">
                <a:cs typeface="B Nazanin" pitchFamily="2" charset="-78"/>
              </a:rPr>
              <a:t>دست نامرئی به طور اتوماتیک تعادل و هماهنگی را در اقتصاد ایجاد خواهد کرد و نیازی به دخالت دولت نیست.</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3"/>
          <p:cNvSpPr>
            <a:spLocks noGrp="1" noChangeArrowheads="1"/>
          </p:cNvSpPr>
          <p:nvPr>
            <p:ph idx="1"/>
          </p:nvPr>
        </p:nvSpPr>
        <p:spPr>
          <a:xfrm>
            <a:off x="323850" y="1485900"/>
            <a:ext cx="8569325" cy="6191250"/>
          </a:xfrm>
        </p:spPr>
        <p:txBody>
          <a:bodyPr/>
          <a:lstStyle/>
          <a:p>
            <a:pPr eaLnBrk="1" hangingPunct="1">
              <a:lnSpc>
                <a:spcPct val="150000"/>
              </a:lnSpc>
              <a:defRPr/>
            </a:pPr>
            <a:r>
              <a:rPr lang="fa-IR" sz="4400" b="1" dirty="0" smtClean="0">
                <a:cs typeface="B Nazanin" pitchFamily="2" charset="-78"/>
              </a:rPr>
              <a:t>از تلاقی و برخورد متقاضیان و عرضه کنندگان </a:t>
            </a:r>
            <a:r>
              <a:rPr lang="fa-IR" sz="4400" b="1" smtClean="0">
                <a:cs typeface="B Nazanin" pitchFamily="2" charset="-78"/>
              </a:rPr>
              <a:t>در بازار، </a:t>
            </a:r>
            <a:r>
              <a:rPr lang="fa-IR" sz="4400" b="1" dirty="0" smtClean="0">
                <a:cs typeface="B Nazanin" pitchFamily="2" charset="-78"/>
              </a:rPr>
              <a:t>میزان قیمت کالا و میزان عرضه آن مشخص می شود.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idx="1"/>
          </p:nvPr>
        </p:nvSpPr>
        <p:spPr>
          <a:xfrm>
            <a:off x="250825" y="333375"/>
            <a:ext cx="8686800" cy="6264275"/>
          </a:xfrm>
        </p:spPr>
        <p:txBody>
          <a:bodyPr/>
          <a:lstStyle/>
          <a:p>
            <a:pPr eaLnBrk="1" hangingPunct="1">
              <a:lnSpc>
                <a:spcPct val="150000"/>
              </a:lnSpc>
              <a:defRPr/>
            </a:pPr>
            <a:r>
              <a:rPr lang="en-US" sz="4400" b="1" dirty="0" smtClean="0">
                <a:cs typeface="B Nazanin" pitchFamily="2" charset="-78"/>
              </a:rPr>
              <a:t> </a:t>
            </a:r>
            <a:r>
              <a:rPr lang="fa-IR" sz="4400" b="1" dirty="0" smtClean="0">
                <a:cs typeface="B Nazanin" pitchFamily="2" charset="-78"/>
              </a:rPr>
              <a:t>رفتارخریداران و فروشندگان </a:t>
            </a:r>
            <a:r>
              <a:rPr lang="fa-IR" sz="4400" b="1" smtClean="0">
                <a:cs typeface="B Nazanin" pitchFamily="2" charset="-78"/>
              </a:rPr>
              <a:t>تعیین می‏کند </a:t>
            </a:r>
            <a:r>
              <a:rPr lang="fa-IR" sz="4400" b="1" dirty="0" smtClean="0">
                <a:cs typeface="B Nazanin" pitchFamily="2" charset="-78"/>
              </a:rPr>
              <a:t>که چه تولید شود؟ به چه مقدار تولید شود؟ چگونه تولید شود؟ و...</a:t>
            </a:r>
          </a:p>
          <a:p>
            <a:pPr eaLnBrk="1" hangingPunct="1">
              <a:lnSpc>
                <a:spcPct val="150000"/>
              </a:lnSpc>
              <a:defRPr/>
            </a:pPr>
            <a:r>
              <a:rPr lang="fa-IR" sz="4400" b="1" dirty="0" smtClean="0">
                <a:cs typeface="B Nazanin" pitchFamily="2" charset="-78"/>
              </a:rPr>
              <a:t>  مصرف کنندگان با این تصمیم که کالا یا خدمتی را خریداری بکنند یا نکنند رأی به تولید یا عدم تولید آن </a:t>
            </a:r>
            <a:r>
              <a:rPr lang="fa-IR" sz="4400" b="1" smtClean="0">
                <a:cs typeface="B Nazanin" pitchFamily="2" charset="-78"/>
              </a:rPr>
              <a:t>کالا می‏دهند</a:t>
            </a:r>
            <a:r>
              <a:rPr lang="fa-IR" sz="4400" b="1" dirty="0" smtClean="0">
                <a:cs typeface="B Nazanin" pitchFamily="2" charset="-78"/>
              </a:rPr>
              <a:t>.</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Grp="1" noChangeArrowheads="1"/>
          </p:cNvSpPr>
          <p:nvPr>
            <p:ph idx="1"/>
          </p:nvPr>
        </p:nvSpPr>
        <p:spPr>
          <a:xfrm>
            <a:off x="250825" y="333375"/>
            <a:ext cx="8686800" cy="6264275"/>
          </a:xfrm>
        </p:spPr>
        <p:txBody>
          <a:bodyPr/>
          <a:lstStyle/>
          <a:p>
            <a:pPr eaLnBrk="1" hangingPunct="1">
              <a:lnSpc>
                <a:spcPct val="150000"/>
              </a:lnSpc>
              <a:defRPr/>
            </a:pPr>
            <a:r>
              <a:rPr lang="fa-IR" sz="4400" b="1" dirty="0" smtClean="0">
                <a:cs typeface="B Nazanin" pitchFamily="2" charset="-78"/>
              </a:rPr>
              <a:t> توزیع کالاها و خدمات دراین اقتصاد ازطریق مکانیزم بازار و بصورت غیرمتمرکز </a:t>
            </a:r>
            <a:r>
              <a:rPr lang="fa-IR" sz="4400" b="1" smtClean="0">
                <a:cs typeface="B Nazanin" pitchFamily="2" charset="-78"/>
              </a:rPr>
              <a:t>صورت می‏گیرد</a:t>
            </a:r>
            <a:r>
              <a:rPr lang="fa-IR" sz="4400" b="1" dirty="0" smtClean="0">
                <a:cs typeface="B Nazanin" pitchFamily="2" charset="-78"/>
              </a:rPr>
              <a:t>. به عبارت دیگر مقدار کالا و یا خدمتی که یک مصرف کننده </a:t>
            </a:r>
            <a:r>
              <a:rPr lang="fa-IR" sz="4400" b="1" smtClean="0">
                <a:cs typeface="B Nazanin" pitchFamily="2" charset="-78"/>
              </a:rPr>
              <a:t>دریافت می‏کند </a:t>
            </a:r>
            <a:r>
              <a:rPr lang="fa-IR" sz="4400" b="1" dirty="0" smtClean="0">
                <a:cs typeface="B Nazanin" pitchFamily="2" charset="-78"/>
              </a:rPr>
              <a:t>بستگی به درآمد و ثروت او دارد.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a:xfrm>
            <a:off x="144463" y="260350"/>
            <a:ext cx="9036050" cy="6191250"/>
          </a:xfrm>
        </p:spPr>
        <p:txBody>
          <a:bodyPr/>
          <a:lstStyle/>
          <a:p>
            <a:pPr algn="just" eaLnBrk="1" hangingPunct="1">
              <a:lnSpc>
                <a:spcPct val="150000"/>
              </a:lnSpc>
              <a:buFont typeface="Wingdings" pitchFamily="2" charset="2"/>
              <a:buNone/>
              <a:defRPr/>
            </a:pPr>
            <a:r>
              <a:rPr lang="fa-IR" sz="4400" b="1" dirty="0" smtClean="0">
                <a:cs typeface="B Nazanin" pitchFamily="2" charset="-78"/>
              </a:rPr>
              <a:t>3- </a:t>
            </a:r>
            <a:r>
              <a:rPr lang="fa-IR" sz="4400" b="1" dirty="0" smtClean="0">
                <a:solidFill>
                  <a:srgbClr val="FF0000"/>
                </a:solidFill>
                <a:cs typeface="B Nazanin" pitchFamily="2" charset="-78"/>
              </a:rPr>
              <a:t>سیستم اقتصادی مخلوط</a:t>
            </a:r>
          </a:p>
          <a:p>
            <a:pPr algn="l" eaLnBrk="1" hangingPunct="1">
              <a:lnSpc>
                <a:spcPct val="150000"/>
              </a:lnSpc>
              <a:buFont typeface="Wingdings" pitchFamily="2" charset="2"/>
              <a:buNone/>
              <a:defRPr/>
            </a:pPr>
            <a:r>
              <a:rPr lang="en-US" sz="4400" b="1" dirty="0" smtClean="0">
                <a:solidFill>
                  <a:srgbClr val="FF0000"/>
                </a:solidFill>
                <a:latin typeface="Times New Roman" panose="02020603050405020304" pitchFamily="18" charset="0"/>
                <a:cs typeface="Times New Roman" panose="02020603050405020304" pitchFamily="18" charset="0"/>
              </a:rPr>
              <a:t>(Mixed Economy)</a:t>
            </a:r>
            <a:endParaRPr lang="fa-IR" sz="4400" b="1" dirty="0" smtClean="0">
              <a:solidFill>
                <a:srgbClr val="FF0000"/>
              </a:solidFill>
              <a:latin typeface="Times New Roman" panose="02020603050405020304" pitchFamily="18" charset="0"/>
              <a:cs typeface="Times New Roman" panose="02020603050405020304" pitchFamily="18" charset="0"/>
            </a:endParaRPr>
          </a:p>
          <a:p>
            <a:pPr eaLnBrk="1" hangingPunct="1">
              <a:lnSpc>
                <a:spcPct val="150000"/>
              </a:lnSpc>
              <a:defRPr/>
            </a:pPr>
            <a:r>
              <a:rPr lang="fa-IR" sz="4400" b="1" smtClean="0">
                <a:cs typeface="B Nazanin" pitchFamily="2" charset="-78"/>
              </a:rPr>
              <a:t>درجهان واقعی، </a:t>
            </a:r>
            <a:r>
              <a:rPr lang="fa-IR" sz="4400" b="1" dirty="0" smtClean="0">
                <a:cs typeface="B Nazanin" pitchFamily="2" charset="-78"/>
              </a:rPr>
              <a:t>اقتصاد کاملا </a:t>
            </a:r>
            <a:r>
              <a:rPr lang="fa-IR" sz="4400" b="1" smtClean="0">
                <a:cs typeface="B Nazanin" pitchFamily="2" charset="-78"/>
              </a:rPr>
              <a:t>ًبا برنامه‏ریزی </a:t>
            </a:r>
            <a:r>
              <a:rPr lang="fa-IR" sz="4400" b="1" dirty="0" smtClean="0">
                <a:cs typeface="B Nazanin" pitchFamily="2" charset="-78"/>
              </a:rPr>
              <a:t>متمرکز و نیز </a:t>
            </a:r>
            <a:r>
              <a:rPr lang="fa-IR" sz="4400" b="1" smtClean="0">
                <a:cs typeface="B Nazanin" pitchFamily="2" charset="-78"/>
              </a:rPr>
              <a:t>اقتصاد کاملا آزاد یافت نمی‏شوند</a:t>
            </a:r>
            <a:r>
              <a:rPr lang="fa-IR" sz="4400" b="1" dirty="0" smtClean="0">
                <a:cs typeface="B Nazanin" pitchFamily="2" charset="-78"/>
              </a:rPr>
              <a:t>. </a:t>
            </a:r>
            <a:r>
              <a:rPr lang="fa-IR" sz="4400" b="1" smtClean="0">
                <a:cs typeface="B Nazanin" pitchFamily="2" charset="-78"/>
              </a:rPr>
              <a:t>بلکه سیستم‏های اقتصادی، </a:t>
            </a:r>
            <a:r>
              <a:rPr lang="fa-IR" sz="4400" b="1" dirty="0" smtClean="0">
                <a:cs typeface="B Nazanin" pitchFamily="2" charset="-78"/>
              </a:rPr>
              <a:t>ترکیبی از دو سیستم فوق هستند.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idx="1"/>
          </p:nvPr>
        </p:nvSpPr>
        <p:spPr>
          <a:xfrm>
            <a:off x="144463" y="-169962"/>
            <a:ext cx="9036050" cy="6191250"/>
          </a:xfrm>
        </p:spPr>
        <p:txBody>
          <a:bodyPr/>
          <a:lstStyle/>
          <a:p>
            <a:pPr eaLnBrk="1" hangingPunct="1">
              <a:lnSpc>
                <a:spcPct val="150000"/>
              </a:lnSpc>
              <a:buFont typeface="Wingdings" pitchFamily="2" charset="2"/>
              <a:buNone/>
              <a:defRPr/>
            </a:pPr>
            <a:r>
              <a:rPr lang="fa-IR" sz="4000" b="1" dirty="0" smtClean="0">
                <a:cs typeface="B Nazanin" pitchFamily="2" charset="-78"/>
              </a:rPr>
              <a:t>تجربه هر دو گروه از کشورهای فوق (سوسیالیست و </a:t>
            </a:r>
            <a:r>
              <a:rPr lang="fa-IR" sz="4000" b="1" smtClean="0">
                <a:cs typeface="B Nazanin" pitchFamily="2" charset="-78"/>
              </a:rPr>
              <a:t>سرمایه داری) </a:t>
            </a:r>
            <a:r>
              <a:rPr lang="fa-IR" sz="4000" b="1" dirty="0" smtClean="0">
                <a:cs typeface="B Nazanin" pitchFamily="2" charset="-78"/>
              </a:rPr>
              <a:t>نشان داده که ترکیبی از </a:t>
            </a:r>
            <a:r>
              <a:rPr lang="fa-IR" sz="4000" b="1" smtClean="0">
                <a:cs typeface="B Nazanin" pitchFamily="2" charset="-78"/>
              </a:rPr>
              <a:t>دوسیستم موفق‏تر </a:t>
            </a:r>
            <a:r>
              <a:rPr lang="fa-IR" sz="4000" b="1" dirty="0" smtClean="0">
                <a:cs typeface="B Nazanin" pitchFamily="2" charset="-78"/>
              </a:rPr>
              <a:t>خواهد بود.</a:t>
            </a:r>
          </a:p>
          <a:p>
            <a:pPr eaLnBrk="1" hangingPunct="1">
              <a:lnSpc>
                <a:spcPct val="150000"/>
              </a:lnSpc>
              <a:defRPr/>
            </a:pPr>
            <a:r>
              <a:rPr lang="fa-IR" sz="4000" b="1" dirty="0" smtClean="0">
                <a:cs typeface="B Nazanin" pitchFamily="2" charset="-78"/>
              </a:rPr>
              <a:t>اکثریت قریب به </a:t>
            </a:r>
            <a:r>
              <a:rPr lang="fa-IR" sz="4000" b="1" smtClean="0">
                <a:cs typeface="B Nazanin" pitchFamily="2" charset="-78"/>
              </a:rPr>
              <a:t>اتفاق اقتصاد‏های </a:t>
            </a:r>
            <a:r>
              <a:rPr lang="fa-IR" sz="4000" b="1" dirty="0" smtClean="0">
                <a:cs typeface="B Nazanin" pitchFamily="2" charset="-78"/>
              </a:rPr>
              <a:t>جهان ازاین </a:t>
            </a:r>
            <a:r>
              <a:rPr lang="fa-IR" sz="4000" b="1" smtClean="0">
                <a:cs typeface="B Nazanin" pitchFamily="2" charset="-78"/>
              </a:rPr>
              <a:t>نوع می‏باشند</a:t>
            </a:r>
            <a:r>
              <a:rPr lang="fa-IR" sz="4000" b="1" dirty="0" smtClean="0">
                <a:cs typeface="B Nazanin" pitchFamily="2" charset="-78"/>
              </a:rPr>
              <a:t>.</a:t>
            </a:r>
          </a:p>
          <a:p>
            <a:pPr eaLnBrk="1" hangingPunct="1">
              <a:lnSpc>
                <a:spcPct val="150000"/>
              </a:lnSpc>
              <a:defRPr/>
            </a:pPr>
            <a:r>
              <a:rPr lang="fa-IR" sz="4000" b="1" dirty="0" smtClean="0">
                <a:cs typeface="B Nazanin" pitchFamily="2" charset="-78"/>
              </a:rPr>
              <a:t>اقتصاد ایران نیز یک سیستم اقتصادی مخلوط مبتنی بر احکام اسلامی است.</a:t>
            </a:r>
            <a:endParaRPr lang="en-US" sz="4000" b="1" dirty="0" smtClean="0">
              <a:cs typeface="B Nazanin" pitchFamily="2" charset="-7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r>
              <a:rPr lang="fa-IR" b="1" dirty="0" smtClean="0">
                <a:solidFill>
                  <a:srgbClr val="FF0000"/>
                </a:solidFill>
                <a:latin typeface="+mn-lt"/>
                <a:ea typeface="+mn-ea"/>
                <a:cs typeface="B Nazanin" pitchFamily="2" charset="-78"/>
              </a:rPr>
              <a:t>دلایل طرفداران حضور دولت در اقتصاد:      </a:t>
            </a:r>
            <a:r>
              <a:rPr lang="fa-IR" dirty="0" smtClean="0">
                <a:solidFill>
                  <a:srgbClr val="FFFF00"/>
                </a:solidFill>
              </a:rPr>
              <a:t/>
            </a:r>
            <a:br>
              <a:rPr lang="fa-IR" dirty="0" smtClean="0">
                <a:solidFill>
                  <a:srgbClr val="FFFF00"/>
                </a:solidFill>
              </a:rPr>
            </a:br>
            <a:endParaRPr lang="en-US" dirty="0" smtClean="0">
              <a:solidFill>
                <a:srgbClr val="FFFF00"/>
              </a:solidFill>
            </a:endParaRPr>
          </a:p>
        </p:txBody>
      </p:sp>
      <p:sp>
        <p:nvSpPr>
          <p:cNvPr id="90115" name="Rectangle 3"/>
          <p:cNvSpPr>
            <a:spLocks noGrp="1" noChangeArrowheads="1"/>
          </p:cNvSpPr>
          <p:nvPr>
            <p:ph idx="1"/>
          </p:nvPr>
        </p:nvSpPr>
        <p:spPr>
          <a:xfrm>
            <a:off x="0" y="1125538"/>
            <a:ext cx="9144000" cy="5327650"/>
          </a:xfrm>
        </p:spPr>
        <p:txBody>
          <a:bodyPr/>
          <a:lstStyle/>
          <a:p>
            <a:pPr eaLnBrk="1" hangingPunct="1">
              <a:lnSpc>
                <a:spcPct val="150000"/>
              </a:lnSpc>
              <a:buFont typeface="Wingdings" pitchFamily="2" charset="2"/>
              <a:buNone/>
              <a:defRPr/>
            </a:pPr>
            <a:r>
              <a:rPr lang="fa-IR" sz="4400" b="1" dirty="0" smtClean="0">
                <a:solidFill>
                  <a:schemeClr val="bg2">
                    <a:lumMod val="20000"/>
                    <a:lumOff val="80000"/>
                  </a:schemeClr>
                </a:solidFill>
                <a:cs typeface="B Nazanin" pitchFamily="2" charset="-78"/>
              </a:rPr>
              <a:t>1-</a:t>
            </a:r>
            <a:r>
              <a:rPr lang="fa-IR" sz="4400" b="1" dirty="0" smtClean="0">
                <a:cs typeface="B Nazanin" pitchFamily="2" charset="-78"/>
              </a:rPr>
              <a:t> </a:t>
            </a:r>
            <a:r>
              <a:rPr lang="fa-IR" sz="4400" b="1" dirty="0" smtClean="0">
                <a:solidFill>
                  <a:schemeClr val="bg2">
                    <a:lumMod val="20000"/>
                    <a:lumOff val="80000"/>
                  </a:schemeClr>
                </a:solidFill>
                <a:cs typeface="B Nazanin" pitchFamily="2" charset="-78"/>
              </a:rPr>
              <a:t>عدم کارایی: </a:t>
            </a:r>
          </a:p>
          <a:p>
            <a:pPr eaLnBrk="1" hangingPunct="1">
              <a:lnSpc>
                <a:spcPct val="150000"/>
              </a:lnSpc>
              <a:defRPr/>
            </a:pPr>
            <a:r>
              <a:rPr lang="fa-IR" sz="4400" b="1" dirty="0" smtClean="0">
                <a:cs typeface="B Nazanin" pitchFamily="2" charset="-78"/>
              </a:rPr>
              <a:t>سیستم بازار آزاد در زمینه تولید کالاهای عمومی </a:t>
            </a:r>
            <a:r>
              <a:rPr lang="fa-IR" sz="4400" b="1" dirty="0" smtClean="0">
                <a:latin typeface="Times New Roman" panose="02020603050405020304" pitchFamily="18" charset="0"/>
                <a:cs typeface="Times New Roman" panose="02020603050405020304" pitchFamily="18" charset="0"/>
              </a:rPr>
              <a:t>(</a:t>
            </a:r>
            <a:r>
              <a:rPr lang="en-US" sz="4400" b="1" dirty="0" smtClean="0">
                <a:latin typeface="Times New Roman" panose="02020603050405020304" pitchFamily="18" charset="0"/>
                <a:cs typeface="Times New Roman" panose="02020603050405020304" pitchFamily="18" charset="0"/>
              </a:rPr>
              <a:t>Public  Goods</a:t>
            </a:r>
            <a:r>
              <a:rPr lang="fa-IR" sz="4400" b="1" dirty="0" smtClean="0">
                <a:latin typeface="Times New Roman" panose="02020603050405020304" pitchFamily="18" charset="0"/>
                <a:cs typeface="Times New Roman" panose="02020603050405020304" pitchFamily="18" charset="0"/>
              </a:rPr>
              <a:t>) </a:t>
            </a:r>
            <a:r>
              <a:rPr lang="fa-IR" sz="4400" b="1" dirty="0" smtClean="0">
                <a:cs typeface="B Nazanin" pitchFamily="2" charset="-78"/>
              </a:rPr>
              <a:t>با </a:t>
            </a:r>
            <a:r>
              <a:rPr lang="fa-IR" sz="4400" b="1" dirty="0" smtClean="0">
                <a:solidFill>
                  <a:srgbClr val="FF0000"/>
                </a:solidFill>
                <a:cs typeface="B Nazanin" pitchFamily="2" charset="-78"/>
              </a:rPr>
              <a:t>عدم</a:t>
            </a:r>
            <a:r>
              <a:rPr lang="fa-IR" sz="4400" b="1" dirty="0" smtClean="0">
                <a:cs typeface="B Nazanin" pitchFamily="2" charset="-78"/>
              </a:rPr>
              <a:t> </a:t>
            </a:r>
            <a:r>
              <a:rPr lang="fa-IR" sz="4400" b="1" dirty="0" smtClean="0">
                <a:solidFill>
                  <a:srgbClr val="FF0000"/>
                </a:solidFill>
                <a:cs typeface="B Nazanin" pitchFamily="2" charset="-78"/>
              </a:rPr>
              <a:t>کارایی</a:t>
            </a:r>
            <a:r>
              <a:rPr lang="fa-IR" sz="4400" b="1" dirty="0" smtClean="0">
                <a:cs typeface="B Nazanin" pitchFamily="2" charset="-78"/>
              </a:rPr>
              <a:t> همراه است.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idx="1"/>
          </p:nvPr>
        </p:nvSpPr>
        <p:spPr>
          <a:xfrm>
            <a:off x="107950" y="-242888"/>
            <a:ext cx="9144000" cy="5327651"/>
          </a:xfrm>
        </p:spPr>
        <p:txBody>
          <a:bodyPr/>
          <a:lstStyle/>
          <a:p>
            <a:pPr eaLnBrk="1" hangingPunct="1">
              <a:lnSpc>
                <a:spcPct val="150000"/>
              </a:lnSpc>
              <a:defRPr/>
            </a:pPr>
            <a:r>
              <a:rPr lang="fa-IR" sz="4400" b="1" dirty="0" smtClean="0">
                <a:cs typeface="B Nazanin" pitchFamily="2" charset="-78"/>
              </a:rPr>
              <a:t>کالاهای عمومی کالاهایی هستند که جنبه اجتماعی داشته و به صورت جمعی مورد استفاده مصرف کنندگان </a:t>
            </a:r>
            <a:r>
              <a:rPr lang="fa-IR" sz="4400" b="1" smtClean="0">
                <a:cs typeface="B Nazanin" pitchFamily="2" charset="-78"/>
              </a:rPr>
              <a:t>قرار می‏گیرند</a:t>
            </a:r>
            <a:r>
              <a:rPr lang="fa-IR" sz="4400" b="1" dirty="0" smtClean="0">
                <a:cs typeface="B Nazanin" pitchFamily="2" charset="-78"/>
              </a:rPr>
              <a:t>. بخشی از منابع تولید باید صرف تولید اینگونه کالاها شود، چون مورد نیاز </a:t>
            </a:r>
            <a:r>
              <a:rPr lang="fa-IR" sz="4400" b="1" smtClean="0">
                <a:cs typeface="B Nazanin" pitchFamily="2" charset="-78"/>
              </a:rPr>
              <a:t>مردم می‏باشد </a:t>
            </a:r>
            <a:r>
              <a:rPr lang="fa-IR" sz="4400" b="1" dirty="0" smtClean="0">
                <a:cs typeface="B Nazanin" pitchFamily="2" charset="-78"/>
              </a:rPr>
              <a:t>در حالیکه بخش خصوصی معمولاٌ به تولید آنها </a:t>
            </a:r>
            <a:r>
              <a:rPr lang="fa-IR" sz="4400" b="1" smtClean="0">
                <a:cs typeface="B Nazanin" pitchFamily="2" charset="-78"/>
              </a:rPr>
              <a:t>اقدام نمی‏نماید</a:t>
            </a:r>
            <a:r>
              <a:rPr lang="fa-IR" sz="4400" b="1" dirty="0" smtClean="0">
                <a:cs typeface="B Nazanin" pitchFamily="2" charset="-78"/>
              </a:rPr>
              <a:t>.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693" y="1274885"/>
            <a:ext cx="8374674" cy="4945674"/>
          </a:xfrm>
        </p:spPr>
        <p:txBody>
          <a:bodyPr/>
          <a:lstStyle/>
          <a:p>
            <a:pPr algn="ctr">
              <a:lnSpc>
                <a:spcPct val="160000"/>
              </a:lnSpc>
              <a:buFont typeface="Wingdings 2" panose="05020102010507070707" pitchFamily="18" charset="2"/>
              <a:buNone/>
            </a:pPr>
            <a:r>
              <a:rPr lang="ar-SA" altLang="fa-IR" sz="4616" b="1">
                <a:cs typeface="B Mitra" panose="00000400000000000000" pitchFamily="2" charset="-78"/>
              </a:rPr>
              <a:t>حال آنکه ساير رشته‌هاى مهندسى بيشتر درگير </a:t>
            </a:r>
            <a:endParaRPr lang="fa-IR" altLang="fa-IR" sz="4616" b="1">
              <a:cs typeface="B Mitra" panose="00000400000000000000" pitchFamily="2" charset="-78"/>
            </a:endParaRPr>
          </a:p>
          <a:p>
            <a:pPr algn="ctr">
              <a:lnSpc>
                <a:spcPct val="160000"/>
              </a:lnSpc>
              <a:buFont typeface="Wingdings 2" panose="05020102010507070707" pitchFamily="18" charset="2"/>
              <a:buNone/>
            </a:pPr>
            <a:r>
              <a:rPr lang="ar-SA" altLang="fa-IR" sz="4616" b="1">
                <a:solidFill>
                  <a:srgbClr val="0000FF"/>
                </a:solidFill>
                <a:cs typeface="B Mitra" panose="00000400000000000000" pitchFamily="2" charset="-78"/>
              </a:rPr>
              <a:t>ماهيت فنى فرآيندها و فرآورده</a:t>
            </a:r>
            <a:r>
              <a:rPr lang="fa-IR" altLang="fa-IR" sz="4616" b="1">
                <a:solidFill>
                  <a:srgbClr val="0000FF"/>
                </a:solidFill>
                <a:cs typeface="B Mitra" panose="00000400000000000000" pitchFamily="2" charset="-78"/>
              </a:rPr>
              <a:t>‌</a:t>
            </a:r>
            <a:r>
              <a:rPr lang="ar-SA" altLang="fa-IR" sz="4616" b="1">
                <a:solidFill>
                  <a:srgbClr val="0000FF"/>
                </a:solidFill>
                <a:cs typeface="B Mitra" panose="00000400000000000000" pitchFamily="2" charset="-78"/>
              </a:rPr>
              <a:t>ها</a:t>
            </a:r>
            <a:endParaRPr lang="fa-IR" altLang="fa-IR" sz="4616" b="1">
              <a:solidFill>
                <a:srgbClr val="0000FF"/>
              </a:solidFill>
              <a:cs typeface="B Mitra" panose="00000400000000000000" pitchFamily="2" charset="-78"/>
            </a:endParaRPr>
          </a:p>
          <a:p>
            <a:pPr algn="ctr">
              <a:lnSpc>
                <a:spcPct val="160000"/>
              </a:lnSpc>
              <a:buFont typeface="Wingdings 2" panose="05020102010507070707" pitchFamily="18" charset="2"/>
              <a:buNone/>
            </a:pPr>
            <a:r>
              <a:rPr lang="ar-SA" altLang="fa-IR" sz="4616" b="1">
                <a:cs typeface="B Mitra" panose="00000400000000000000" pitchFamily="2" charset="-78"/>
              </a:rPr>
              <a:t>مى</a:t>
            </a:r>
            <a:r>
              <a:rPr lang="fa-IR" altLang="fa-IR" sz="4616" b="1">
                <a:cs typeface="B Mitra" panose="00000400000000000000" pitchFamily="2" charset="-78"/>
              </a:rPr>
              <a:t>‏</a:t>
            </a:r>
            <a:r>
              <a:rPr lang="ar-SA" altLang="fa-IR" sz="4616" b="1">
                <a:cs typeface="B Mitra" panose="00000400000000000000" pitchFamily="2" charset="-78"/>
              </a:rPr>
              <a:t>باشند. </a:t>
            </a:r>
            <a:endParaRPr lang="en-US" altLang="fa-IR" sz="4616" b="1">
              <a:cs typeface="B Mitra" panose="00000400000000000000" pitchFamily="2" charset="-78"/>
            </a:endParaRPr>
          </a:p>
        </p:txBody>
      </p:sp>
      <p:sp>
        <p:nvSpPr>
          <p:cNvPr id="3174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BF714E25-9452-4539-9893-B6830BB4E8BC}" type="slidenum">
              <a:rPr lang="fa-IR" altLang="fa-IR" sz="1108">
                <a:solidFill>
                  <a:srgbClr val="045C75"/>
                </a:solidFill>
              </a:rPr>
              <a:pPr>
                <a:spcBef>
                  <a:spcPct val="0"/>
                </a:spcBef>
                <a:buClrTx/>
                <a:buSzTx/>
                <a:buFontTx/>
                <a:buNone/>
              </a:pPr>
              <a:t>6</a:t>
            </a:fld>
            <a:endParaRPr lang="fa-IR" altLang="fa-IR" sz="1108">
              <a:solidFill>
                <a:srgbClr val="045C75"/>
              </a:solidFill>
            </a:endParaRPr>
          </a:p>
        </p:txBody>
      </p:sp>
      <p:sp>
        <p:nvSpPr>
          <p:cNvPr id="7" name="Title 1"/>
          <p:cNvSpPr>
            <a:spLocks noGrp="1"/>
          </p:cNvSpPr>
          <p:nvPr>
            <p:ph type="title"/>
          </p:nvPr>
        </p:nvSpPr>
        <p:spPr>
          <a:xfrm>
            <a:off x="167054" y="212136"/>
            <a:ext cx="8792308" cy="1370824"/>
          </a:xfrm>
          <a:effectLst>
            <a:outerShdw blurRad="152400" dist="114300" dir="2700000" algn="tl" rotWithShape="0">
              <a:prstClr val="black">
                <a:alpha val="40000"/>
              </a:prstClr>
            </a:outerShdw>
          </a:effectLst>
        </p:spPr>
        <p:txBody>
          <a:bodyPr rtlCol="1">
            <a:spAutoFit/>
          </a:bodyPr>
          <a:lstStyle/>
          <a:p>
            <a:pPr algn="ctr">
              <a:defRPr/>
            </a:pPr>
            <a:r>
              <a:rPr lang="fa-IR" sz="4985" b="1" dirty="0">
                <a:solidFill>
                  <a:srgbClr val="FF0000"/>
                </a:solidFill>
                <a:cs typeface="B Titr" panose="00000700000000000000" pitchFamily="2" charset="-78"/>
              </a:rPr>
              <a:t>مهندسی صنایع چه تخصصی است؟ </a:t>
            </a:r>
            <a:r>
              <a:rPr lang="fa-IR" sz="3323" b="1" dirty="0">
                <a:solidFill>
                  <a:srgbClr val="FF0000"/>
                </a:solidFill>
                <a:cs typeface="B Titr" panose="00000700000000000000" pitchFamily="2" charset="-78"/>
              </a:rPr>
              <a:t>(ادامه)</a:t>
            </a:r>
            <a:endParaRPr lang="en-US" sz="3323" b="1" dirty="0">
              <a:solidFill>
                <a:srgbClr val="FF0000"/>
              </a:solidFill>
              <a:cs typeface="B Titr" panose="00000700000000000000" pitchFamily="2" charset="-78"/>
            </a:endParaRPr>
          </a:p>
        </p:txBody>
      </p:sp>
    </p:spTree>
    <p:extLst>
      <p:ext uri="{BB962C8B-B14F-4D97-AF65-F5344CB8AC3E}">
        <p14:creationId xmlns:p14="http://schemas.microsoft.com/office/powerpoint/2010/main" val="700387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nodeType="afterGroup">
                            <p:stCondLst>
                              <p:cond delay="3200"/>
                            </p:stCondLst>
                            <p:childTnLst>
                              <p:par>
                                <p:cTn id="9" presetID="22" presetClass="entr" presetSubtype="1" fill="hold" grpId="0" nodeType="afterEffect">
                                  <p:stCondLst>
                                    <p:cond delay="0"/>
                                  </p:stCondLst>
                                  <p:iterate type="wd">
                                    <p:tmPct val="10000"/>
                                  </p:iterate>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2000"/>
                                        <p:tgtEl>
                                          <p:spTgt spid="3">
                                            <p:txEl>
                                              <p:pRg st="1" end="1"/>
                                            </p:txEl>
                                          </p:spTgt>
                                        </p:tgtEl>
                                      </p:cBhvr>
                                    </p:animEffect>
                                  </p:childTnLst>
                                </p:cTn>
                              </p:par>
                            </p:childTnLst>
                          </p:cTn>
                        </p:par>
                        <p:par>
                          <p:cTn id="12" fill="hold" nodeType="afterGroup">
                            <p:stCondLst>
                              <p:cond delay="6400"/>
                            </p:stCondLst>
                            <p:childTnLst>
                              <p:par>
                                <p:cTn id="13" presetID="22" presetClass="entr" presetSubtype="1" fill="hold" grpId="0" nodeType="afterEffect">
                                  <p:stCondLst>
                                    <p:cond delay="0"/>
                                  </p:stCondLst>
                                  <p:iterate type="wd">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up)">
                                      <p:cBhvr>
                                        <p:cTn id="15" dur="2000"/>
                                        <p:tgtEl>
                                          <p:spTgt spid="3">
                                            <p:txEl>
                                              <p:pRg st="2" end="2"/>
                                            </p:txEl>
                                          </p:spTgt>
                                        </p:tgtEl>
                                      </p:cBhvr>
                                    </p:animEffect>
                                  </p:childTnLst>
                                </p:cTn>
                              </p:par>
                            </p:childTnLst>
                          </p:cTn>
                        </p:par>
                        <p:par>
                          <p:cTn id="16" fill="hold" nodeType="afterGroup">
                            <p:stCondLst>
                              <p:cond delay="9000"/>
                            </p:stCondLst>
                            <p:childTnLst>
                              <p:par>
                                <p:cTn id="17" presetID="3" presetClass="emph" presetSubtype="2" repeatCount="indefinite" accel="50000" decel="50000" fill="hold" grpId="0" nodeType="afterEffect">
                                  <p:stCondLst>
                                    <p:cond delay="0"/>
                                  </p:stCondLst>
                                  <p:childTnLst>
                                    <p:animClr clrSpc="rgb" dir="cw">
                                      <p:cBhvr override="childStyle">
                                        <p:cTn id="18" dur="2000" fill="hold"/>
                                        <p:tgtEl>
                                          <p:spTgt spid="7"/>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idx="1"/>
          </p:nvPr>
        </p:nvSpPr>
        <p:spPr>
          <a:xfrm>
            <a:off x="0" y="765175"/>
            <a:ext cx="9251950" cy="5472113"/>
          </a:xfrm>
        </p:spPr>
        <p:txBody>
          <a:bodyPr/>
          <a:lstStyle/>
          <a:p>
            <a:pPr eaLnBrk="1" hangingPunct="1">
              <a:lnSpc>
                <a:spcPct val="150000"/>
              </a:lnSpc>
              <a:defRPr/>
            </a:pPr>
            <a:r>
              <a:rPr lang="fa-IR" sz="4400" b="1" dirty="0" smtClean="0">
                <a:cs typeface="B Nazanin" pitchFamily="2" charset="-78"/>
              </a:rPr>
              <a:t>-عدم کارایی دربرخورد با وضعیت انحصاری، دخالت دولت را </a:t>
            </a:r>
            <a:r>
              <a:rPr lang="fa-IR" sz="4400" b="1" smtClean="0">
                <a:cs typeface="B Nazanin" pitchFamily="2" charset="-78"/>
              </a:rPr>
              <a:t>ضروری می‏نماید</a:t>
            </a:r>
            <a:r>
              <a:rPr lang="fa-IR" sz="4400" b="1" dirty="0" smtClean="0">
                <a:cs typeface="B Nazanin" pitchFamily="2" charset="-78"/>
              </a:rPr>
              <a:t>.</a:t>
            </a:r>
            <a:endParaRPr lang="en-US" sz="4400" b="1" dirty="0" smtClean="0">
              <a:cs typeface="B Nazanin" pitchFamily="2" charset="-78"/>
            </a:endParaRPr>
          </a:p>
          <a:p>
            <a:pPr eaLnBrk="1" hangingPunct="1">
              <a:lnSpc>
                <a:spcPct val="150000"/>
              </a:lnSpc>
              <a:defRPr/>
            </a:pPr>
            <a:r>
              <a:rPr lang="fa-IR" sz="4400" b="1" dirty="0" smtClean="0">
                <a:cs typeface="B Nazanin" pitchFamily="2" charset="-78"/>
              </a:rPr>
              <a:t>-  عدم کارایی درجلوگیری ازآلودگی محیط زیست، دخالت دولت را </a:t>
            </a:r>
            <a:r>
              <a:rPr lang="fa-IR" sz="4400" b="1" smtClean="0">
                <a:cs typeface="B Nazanin" pitchFamily="2" charset="-78"/>
              </a:rPr>
              <a:t>ضروری می‏نماید</a:t>
            </a:r>
            <a:r>
              <a:rPr lang="fa-IR" sz="4400" b="1" dirty="0" smtClean="0">
                <a:cs typeface="B Nazanin" pitchFamily="2" charset="-78"/>
              </a:rPr>
              <a:t>.</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Grp="1" noChangeArrowheads="1"/>
          </p:cNvSpPr>
          <p:nvPr>
            <p:ph type="title"/>
          </p:nvPr>
        </p:nvSpPr>
        <p:spPr>
          <a:xfrm>
            <a:off x="457200" y="277813"/>
            <a:ext cx="8229600" cy="774700"/>
          </a:xfrm>
        </p:spPr>
        <p:txBody>
          <a:bodyPr/>
          <a:lstStyle/>
          <a:p>
            <a:pPr eaLnBrk="1" hangingPunct="1">
              <a:defRPr/>
            </a:pPr>
            <a:r>
              <a:rPr lang="fa-IR" b="1" dirty="0" smtClean="0">
                <a:solidFill>
                  <a:srgbClr val="FF0000"/>
                </a:solidFill>
                <a:latin typeface="+mn-lt"/>
                <a:ea typeface="+mn-ea"/>
                <a:cs typeface="B Nazanin" pitchFamily="2" charset="-78"/>
              </a:rPr>
              <a:t>دلایل طرفداران حضور دولت در اقتصاد</a:t>
            </a:r>
            <a:r>
              <a:rPr lang="fa-IR" sz="4000" dirty="0" smtClean="0">
                <a:solidFill>
                  <a:srgbClr val="FFFF00"/>
                </a:solidFill>
              </a:rPr>
              <a:t>:</a:t>
            </a:r>
            <a:r>
              <a:rPr lang="fa-IR" sz="4000" dirty="0" smtClean="0"/>
              <a:t>      </a:t>
            </a:r>
            <a:br>
              <a:rPr lang="fa-IR" sz="4000" dirty="0" smtClean="0"/>
            </a:br>
            <a:endParaRPr lang="en-US" sz="4000" dirty="0" smtClean="0"/>
          </a:p>
        </p:txBody>
      </p:sp>
      <p:sp>
        <p:nvSpPr>
          <p:cNvPr id="92163" name="Rectangle 3"/>
          <p:cNvSpPr>
            <a:spLocks noGrp="1" noChangeArrowheads="1"/>
          </p:cNvSpPr>
          <p:nvPr>
            <p:ph idx="1"/>
          </p:nvPr>
        </p:nvSpPr>
        <p:spPr>
          <a:xfrm>
            <a:off x="0" y="620713"/>
            <a:ext cx="9144000" cy="5543550"/>
          </a:xfrm>
        </p:spPr>
        <p:txBody>
          <a:bodyPr/>
          <a:lstStyle/>
          <a:p>
            <a:pPr eaLnBrk="1" hangingPunct="1">
              <a:lnSpc>
                <a:spcPct val="150000"/>
              </a:lnSpc>
              <a:buFont typeface="Wingdings" pitchFamily="2" charset="2"/>
              <a:buNone/>
              <a:defRPr/>
            </a:pPr>
            <a:r>
              <a:rPr lang="fa-IR" sz="4400" b="1" dirty="0" smtClean="0">
                <a:solidFill>
                  <a:schemeClr val="bg2">
                    <a:lumMod val="20000"/>
                    <a:lumOff val="80000"/>
                  </a:schemeClr>
                </a:solidFill>
                <a:cs typeface="B Nazanin" pitchFamily="2" charset="-78"/>
              </a:rPr>
              <a:t>2-  توزیع مجدد درآمد :</a:t>
            </a:r>
          </a:p>
          <a:p>
            <a:pPr eaLnBrk="1" hangingPunct="1">
              <a:lnSpc>
                <a:spcPct val="150000"/>
              </a:lnSpc>
              <a:defRPr/>
            </a:pPr>
            <a:r>
              <a:rPr lang="fa-IR" sz="4400" b="1" dirty="0" smtClean="0">
                <a:cs typeface="B Nazanin" pitchFamily="2" charset="-78"/>
              </a:rPr>
              <a:t> در سیستم بازار آزاد الزاما ً توزیع درآمد، عادلانه و </a:t>
            </a:r>
            <a:r>
              <a:rPr lang="fa-IR" sz="4400" b="1" smtClean="0">
                <a:cs typeface="B Nazanin" pitchFamily="2" charset="-78"/>
              </a:rPr>
              <a:t>مناسب نمی‏تواند </a:t>
            </a:r>
            <a:r>
              <a:rPr lang="fa-IR" sz="4400" b="1" dirty="0" smtClean="0">
                <a:cs typeface="B Nazanin" pitchFamily="2" charset="-78"/>
              </a:rPr>
              <a:t>باشد. بعضی افراد با توجه به امکانات بیشتر و یا به دلیل شرایط انحصاری سهم بیشتری از درآمد جامعه را به خود </a:t>
            </a:r>
            <a:r>
              <a:rPr lang="fa-IR" sz="4400" b="1" smtClean="0">
                <a:cs typeface="B Nazanin" pitchFamily="2" charset="-78"/>
              </a:rPr>
              <a:t>اختصاص می‏دهند</a:t>
            </a:r>
            <a:r>
              <a:rPr lang="fa-IR" sz="4400" b="1" dirty="0" smtClean="0">
                <a:cs typeface="B Nazanin" pitchFamily="2" charset="-78"/>
              </a:rPr>
              <a:t>.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Grp="1" noChangeArrowheads="1"/>
          </p:cNvSpPr>
          <p:nvPr>
            <p:ph type="title"/>
          </p:nvPr>
        </p:nvSpPr>
        <p:spPr>
          <a:xfrm>
            <a:off x="457200" y="277813"/>
            <a:ext cx="8229600" cy="774700"/>
          </a:xfrm>
        </p:spPr>
        <p:txBody>
          <a:bodyPr/>
          <a:lstStyle/>
          <a:p>
            <a:pPr eaLnBrk="1" hangingPunct="1">
              <a:defRPr/>
            </a:pPr>
            <a:r>
              <a:rPr lang="fa-IR" b="1" dirty="0" smtClean="0">
                <a:solidFill>
                  <a:srgbClr val="FF0000"/>
                </a:solidFill>
                <a:latin typeface="+mn-lt"/>
                <a:ea typeface="+mn-ea"/>
                <a:cs typeface="B Nazanin" pitchFamily="2" charset="-78"/>
              </a:rPr>
              <a:t>دلایل طرفداران حضور دولت در اقتصاد</a:t>
            </a:r>
            <a:r>
              <a:rPr lang="fa-IR" sz="4000" dirty="0" smtClean="0">
                <a:solidFill>
                  <a:srgbClr val="FFFF00"/>
                </a:solidFill>
              </a:rPr>
              <a:t>:</a:t>
            </a:r>
            <a:r>
              <a:rPr lang="fa-IR" sz="4000" dirty="0" smtClean="0"/>
              <a:t>      </a:t>
            </a:r>
            <a:br>
              <a:rPr lang="fa-IR" sz="4000" dirty="0" smtClean="0"/>
            </a:br>
            <a:endParaRPr lang="en-US" sz="4000" dirty="0" smtClean="0"/>
          </a:p>
        </p:txBody>
      </p:sp>
      <p:sp>
        <p:nvSpPr>
          <p:cNvPr id="92163" name="Rectangle 3"/>
          <p:cNvSpPr>
            <a:spLocks noGrp="1" noChangeArrowheads="1"/>
          </p:cNvSpPr>
          <p:nvPr>
            <p:ph idx="1"/>
          </p:nvPr>
        </p:nvSpPr>
        <p:spPr>
          <a:xfrm>
            <a:off x="0" y="1125538"/>
            <a:ext cx="9144000" cy="5543550"/>
          </a:xfrm>
        </p:spPr>
        <p:txBody>
          <a:bodyPr/>
          <a:lstStyle/>
          <a:p>
            <a:pPr eaLnBrk="1" hangingPunct="1">
              <a:lnSpc>
                <a:spcPct val="150000"/>
              </a:lnSpc>
              <a:defRPr/>
            </a:pPr>
            <a:r>
              <a:rPr lang="fa-IR" sz="4400" b="1" dirty="0" smtClean="0">
                <a:cs typeface="B Nazanin" pitchFamily="2" charset="-78"/>
              </a:rPr>
              <a:t>دولت ها از طریق برنامه های مختلف همانند بیمه های اجتماعی، بیمه بیکاری، آموزش و بهداشت و درمان رایگان و... باید به توزیع مجدد درآمد اقدام نموده و به کمک فقرا روند.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Grp="1" noChangeArrowheads="1"/>
          </p:cNvSpPr>
          <p:nvPr>
            <p:ph type="title"/>
          </p:nvPr>
        </p:nvSpPr>
        <p:spPr>
          <a:xfrm>
            <a:off x="457200" y="277813"/>
            <a:ext cx="8229600" cy="774700"/>
          </a:xfrm>
        </p:spPr>
        <p:txBody>
          <a:bodyPr/>
          <a:lstStyle/>
          <a:p>
            <a:pPr eaLnBrk="1" hangingPunct="1">
              <a:defRPr/>
            </a:pPr>
            <a:r>
              <a:rPr lang="fa-IR" b="1" dirty="0" smtClean="0">
                <a:solidFill>
                  <a:srgbClr val="FF0000"/>
                </a:solidFill>
                <a:latin typeface="+mn-lt"/>
                <a:ea typeface="+mn-ea"/>
                <a:cs typeface="B Nazanin" pitchFamily="2" charset="-78"/>
              </a:rPr>
              <a:t>دلایل طرفداران حضور دولت در اقتصاد:      </a:t>
            </a:r>
            <a:r>
              <a:rPr lang="fa-IR" sz="4000" dirty="0" smtClean="0">
                <a:solidFill>
                  <a:srgbClr val="FFFF00"/>
                </a:solidFill>
              </a:rPr>
              <a:t/>
            </a:r>
            <a:br>
              <a:rPr lang="fa-IR" sz="4000" dirty="0" smtClean="0">
                <a:solidFill>
                  <a:srgbClr val="FFFF00"/>
                </a:solidFill>
              </a:rPr>
            </a:br>
            <a:endParaRPr lang="en-US" sz="4000" dirty="0" smtClean="0">
              <a:solidFill>
                <a:srgbClr val="FFFF00"/>
              </a:solidFill>
            </a:endParaRPr>
          </a:p>
        </p:txBody>
      </p:sp>
      <p:sp>
        <p:nvSpPr>
          <p:cNvPr id="93187" name="Rectangle 3"/>
          <p:cNvSpPr>
            <a:spLocks noGrp="1" noChangeArrowheads="1"/>
          </p:cNvSpPr>
          <p:nvPr>
            <p:ph idx="1"/>
          </p:nvPr>
        </p:nvSpPr>
        <p:spPr>
          <a:xfrm>
            <a:off x="0" y="981075"/>
            <a:ext cx="9144000" cy="5472113"/>
          </a:xfrm>
        </p:spPr>
        <p:txBody>
          <a:bodyPr/>
          <a:lstStyle/>
          <a:p>
            <a:pPr algn="just" eaLnBrk="1" hangingPunct="1">
              <a:buFont typeface="Wingdings" pitchFamily="2" charset="2"/>
              <a:buNone/>
              <a:defRPr/>
            </a:pPr>
            <a:r>
              <a:rPr lang="fa-IR" sz="4400" b="1" dirty="0" smtClean="0">
                <a:solidFill>
                  <a:schemeClr val="bg2">
                    <a:lumMod val="20000"/>
                    <a:lumOff val="80000"/>
                  </a:schemeClr>
                </a:solidFill>
                <a:cs typeface="B Nazanin" pitchFamily="2" charset="-78"/>
              </a:rPr>
              <a:t>3- ایجاد ثبات اقتصادی: </a:t>
            </a:r>
          </a:p>
          <a:p>
            <a:pPr indent="12700" eaLnBrk="1" hangingPunct="1">
              <a:buFont typeface="Wingdings" pitchFamily="2" charset="2"/>
              <a:buNone/>
              <a:defRPr/>
            </a:pPr>
            <a:r>
              <a:rPr lang="fa-IR" sz="4400" b="1" dirty="0" smtClean="0">
                <a:cs typeface="B Nazanin" pitchFamily="2" charset="-78"/>
              </a:rPr>
              <a:t>وجود عدم تعادل ها دراقتصاد نظیر تورم و بیکاری، دخالت دولت دراقتصاد را </a:t>
            </a:r>
            <a:r>
              <a:rPr lang="fa-IR" sz="4400" b="1" smtClean="0">
                <a:cs typeface="B Nazanin" pitchFamily="2" charset="-78"/>
              </a:rPr>
              <a:t>توجیه می‏نماید</a:t>
            </a:r>
            <a:r>
              <a:rPr lang="fa-IR" sz="4400" b="1" dirty="0" smtClean="0">
                <a:cs typeface="B Nazanin" pitchFamily="2" charset="-78"/>
              </a:rPr>
              <a:t>. مثلا  </a:t>
            </a:r>
            <a:r>
              <a:rPr lang="fa-IR" sz="4400" b="1" smtClean="0">
                <a:cs typeface="B Nazanin" pitchFamily="2" charset="-78"/>
              </a:rPr>
              <a:t>ًبهنگام تورم، </a:t>
            </a:r>
            <a:r>
              <a:rPr lang="fa-IR" sz="4400" b="1" dirty="0" smtClean="0">
                <a:cs typeface="B Nazanin" pitchFamily="2" charset="-78"/>
              </a:rPr>
              <a:t>دولت می تواند با اخذ مالیات بیشتر یا </a:t>
            </a:r>
            <a:r>
              <a:rPr lang="fa-IR" sz="4400" b="1" smtClean="0">
                <a:cs typeface="B Nazanin" pitchFamily="2" charset="-78"/>
              </a:rPr>
              <a:t>کاهش هزینه‏های </a:t>
            </a:r>
            <a:r>
              <a:rPr lang="fa-IR" sz="4400" b="1" dirty="0" smtClean="0">
                <a:cs typeface="B Nazanin" pitchFamily="2" charset="-78"/>
              </a:rPr>
              <a:t>خویش تورم را تعدیل کند و درمورد بیکاری با پرداخت سوبسید بیشتر، کاهش مالیات و افزایش هزینه های خویش عمل نماید.</a:t>
            </a:r>
            <a:r>
              <a:rPr lang="en-US" sz="4400" b="1" dirty="0" smtClean="0">
                <a:cs typeface="B Nazanin" pitchFamily="2" charset="-78"/>
              </a:rPr>
              <a:t> </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6988"/>
            <a:ext cx="8229600" cy="1139826"/>
          </a:xfrm>
        </p:spPr>
        <p:txBody>
          <a:bodyPr/>
          <a:lstStyle/>
          <a:p>
            <a:pPr marL="342900" indent="-342900" algn="just" eaLnBrk="1" hangingPunct="1">
              <a:spcBef>
                <a:spcPct val="20000"/>
              </a:spcBef>
              <a:buClr>
                <a:schemeClr val="hlink"/>
              </a:buClr>
              <a:buSzPct val="70000"/>
              <a:buFont typeface="Wingdings" pitchFamily="2" charset="2"/>
              <a:buChar char="u"/>
              <a:defRPr/>
            </a:pPr>
            <a:r>
              <a:rPr lang="fa-IR" b="1" dirty="0" smtClean="0">
                <a:solidFill>
                  <a:srgbClr val="FF0000"/>
                </a:solidFill>
                <a:latin typeface="+mn-lt"/>
                <a:ea typeface="+mn-ea"/>
                <a:cs typeface="B Nazanin" pitchFamily="2" charset="-78"/>
              </a:rPr>
              <a:t>خانوارها و بنگاه ها :</a:t>
            </a:r>
            <a:endParaRPr lang="en-US" b="1" dirty="0" smtClean="0">
              <a:solidFill>
                <a:srgbClr val="FF0000"/>
              </a:solidFill>
              <a:latin typeface="+mn-lt"/>
              <a:ea typeface="+mn-ea"/>
              <a:cs typeface="B Nazanin" pitchFamily="2" charset="-78"/>
            </a:endParaRPr>
          </a:p>
        </p:txBody>
      </p:sp>
      <p:sp>
        <p:nvSpPr>
          <p:cNvPr id="94211" name="Rectangle 3"/>
          <p:cNvSpPr>
            <a:spLocks noGrp="1" noChangeArrowheads="1"/>
          </p:cNvSpPr>
          <p:nvPr>
            <p:ph idx="1"/>
          </p:nvPr>
        </p:nvSpPr>
        <p:spPr>
          <a:xfrm>
            <a:off x="0" y="1196975"/>
            <a:ext cx="9144000" cy="4530725"/>
          </a:xfrm>
        </p:spPr>
        <p:txBody>
          <a:bodyPr/>
          <a:lstStyle/>
          <a:p>
            <a:pPr eaLnBrk="1" hangingPunct="1">
              <a:defRPr/>
            </a:pPr>
            <a:r>
              <a:rPr lang="fa-IR" sz="4400" b="1" dirty="0" smtClean="0">
                <a:solidFill>
                  <a:srgbClr val="FF0000"/>
                </a:solidFill>
                <a:cs typeface="B Nazanin" pitchFamily="2" charset="-78"/>
              </a:rPr>
              <a:t>بنگاه</a:t>
            </a:r>
            <a:r>
              <a:rPr lang="fa-IR" sz="4400" b="1" dirty="0" smtClean="0">
                <a:cs typeface="B Nazanin" pitchFamily="2" charset="-78"/>
              </a:rPr>
              <a:t> کوچکترین واحد تولید دراقتصاد است. کارش تبدیل </a:t>
            </a:r>
            <a:r>
              <a:rPr lang="fa-IR" sz="4400" b="1" dirty="0" smtClean="0">
                <a:solidFill>
                  <a:schemeClr val="bg2">
                    <a:lumMod val="20000"/>
                    <a:lumOff val="80000"/>
                  </a:schemeClr>
                </a:solidFill>
                <a:cs typeface="B Nazanin" pitchFamily="2" charset="-78"/>
              </a:rPr>
              <a:t>نهاده</a:t>
            </a:r>
            <a:r>
              <a:rPr lang="fa-IR" sz="4400" b="1" dirty="0" smtClean="0">
                <a:cs typeface="B Nazanin" pitchFamily="2" charset="-78"/>
              </a:rPr>
              <a:t> به </a:t>
            </a:r>
            <a:r>
              <a:rPr lang="fa-IR" sz="4400" b="1" dirty="0" smtClean="0">
                <a:solidFill>
                  <a:schemeClr val="bg2">
                    <a:lumMod val="20000"/>
                    <a:lumOff val="80000"/>
                  </a:schemeClr>
                </a:solidFill>
                <a:cs typeface="B Nazanin" pitchFamily="2" charset="-78"/>
              </a:rPr>
              <a:t>ستاده</a:t>
            </a:r>
            <a:r>
              <a:rPr lang="fa-IR" sz="4400" b="1" dirty="0" smtClean="0">
                <a:cs typeface="B Nazanin" pitchFamily="2" charset="-78"/>
              </a:rPr>
              <a:t> است. هدف بنگاه حداکثر کردن سود می باشد. </a:t>
            </a:r>
          </a:p>
          <a:p>
            <a:pPr eaLnBrk="1" hangingPunct="1">
              <a:defRPr/>
            </a:pPr>
            <a:r>
              <a:rPr lang="fa-IR" sz="4400" b="1" dirty="0" smtClean="0">
                <a:solidFill>
                  <a:srgbClr val="FF0000"/>
                </a:solidFill>
                <a:cs typeface="B Nazanin" pitchFamily="2" charset="-78"/>
              </a:rPr>
              <a:t>خانوار</a:t>
            </a:r>
            <a:r>
              <a:rPr lang="fa-IR" sz="4400" b="1" dirty="0" smtClean="0">
                <a:cs typeface="B Nazanin" pitchFamily="2" charset="-78"/>
              </a:rPr>
              <a:t> کوچکترین واحد مصرف در اقتصاد است. فصل مشترک همه </a:t>
            </a:r>
            <a:r>
              <a:rPr lang="fa-IR" sz="4400" b="1" smtClean="0">
                <a:cs typeface="B Nazanin" pitchFamily="2" charset="-78"/>
              </a:rPr>
              <a:t>خانوارها (یک نفره </a:t>
            </a:r>
            <a:r>
              <a:rPr lang="fa-IR" sz="4400" b="1" dirty="0" smtClean="0">
                <a:cs typeface="B Nazanin" pitchFamily="2" charset="-78"/>
              </a:rPr>
              <a:t>یا چند نفره) این است که در مصرف سبدی ازکالاها و خدمات اشتراک دارند. هدف خانوار حداکثرکردن </a:t>
            </a:r>
            <a:r>
              <a:rPr lang="fa-IR" sz="4400" b="1" smtClean="0">
                <a:solidFill>
                  <a:srgbClr val="FFFF00"/>
                </a:solidFill>
                <a:cs typeface="B Nazanin" pitchFamily="2" charset="-78"/>
              </a:rPr>
              <a:t>مطلوبیت</a:t>
            </a:r>
            <a:r>
              <a:rPr lang="fa-IR" sz="4400" b="1" smtClean="0">
                <a:cs typeface="B Nazanin" pitchFamily="2" charset="-78"/>
              </a:rPr>
              <a:t> می‏باشد</a:t>
            </a:r>
            <a:r>
              <a:rPr lang="fa-IR" sz="4400" b="1" dirty="0" smtClean="0">
                <a:cs typeface="B Nazanin" pitchFamily="2" charset="-78"/>
              </a:rPr>
              <a:t>.</a:t>
            </a:r>
            <a:r>
              <a:rPr lang="en-US" sz="4400" b="1" dirty="0" smtClean="0">
                <a:cs typeface="B Nazanin" pitchFamily="2" charset="-78"/>
              </a:rPr>
              <a:t> </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457200" y="-171450"/>
            <a:ext cx="8229600" cy="1139825"/>
          </a:xfrm>
        </p:spPr>
        <p:txBody>
          <a:bodyPr/>
          <a:lstStyle/>
          <a:p>
            <a:pPr marL="342900" indent="-342900" algn="just" eaLnBrk="1" hangingPunct="1">
              <a:spcBef>
                <a:spcPct val="20000"/>
              </a:spcBef>
              <a:buClr>
                <a:schemeClr val="hlink"/>
              </a:buClr>
              <a:buSzPct val="70000"/>
              <a:buFont typeface="Wingdings" pitchFamily="2" charset="2"/>
              <a:buChar char="u"/>
              <a:defRPr/>
            </a:pPr>
            <a:r>
              <a:rPr lang="fa-IR" b="1" dirty="0" smtClean="0">
                <a:solidFill>
                  <a:srgbClr val="FF0000"/>
                </a:solidFill>
                <a:latin typeface="+mn-lt"/>
                <a:ea typeface="+mn-ea"/>
                <a:cs typeface="B Nazanin" pitchFamily="2" charset="-78"/>
              </a:rPr>
              <a:t>بازار نهاده و ستاده :</a:t>
            </a:r>
            <a:endParaRPr lang="en-US" b="1" dirty="0" smtClean="0">
              <a:solidFill>
                <a:srgbClr val="FF0000"/>
              </a:solidFill>
              <a:latin typeface="+mn-lt"/>
              <a:ea typeface="+mn-ea"/>
              <a:cs typeface="B Nazanin" pitchFamily="2" charset="-78"/>
            </a:endParaRPr>
          </a:p>
        </p:txBody>
      </p:sp>
      <p:sp>
        <p:nvSpPr>
          <p:cNvPr id="95235" name="Rectangle 3"/>
          <p:cNvSpPr>
            <a:spLocks noGrp="1" noChangeArrowheads="1"/>
          </p:cNvSpPr>
          <p:nvPr>
            <p:ph idx="1"/>
          </p:nvPr>
        </p:nvSpPr>
        <p:spPr>
          <a:xfrm>
            <a:off x="0" y="1600200"/>
            <a:ext cx="9144000" cy="4852988"/>
          </a:xfrm>
        </p:spPr>
        <p:txBody>
          <a:bodyPr/>
          <a:lstStyle/>
          <a:p>
            <a:pPr eaLnBrk="1" hangingPunct="1">
              <a:defRPr/>
            </a:pPr>
            <a:r>
              <a:rPr lang="fa-IR" sz="4400" b="1" dirty="0" smtClean="0">
                <a:solidFill>
                  <a:srgbClr val="FF0000"/>
                </a:solidFill>
                <a:cs typeface="B Nazanin" pitchFamily="2" charset="-78"/>
              </a:rPr>
              <a:t>خانوارها</a:t>
            </a:r>
            <a:r>
              <a:rPr lang="fa-IR" sz="4400" b="1" dirty="0" smtClean="0">
                <a:cs typeface="B Nazanin" pitchFamily="2" charset="-78"/>
              </a:rPr>
              <a:t> و </a:t>
            </a:r>
            <a:r>
              <a:rPr lang="fa-IR" sz="4400" b="1" dirty="0" smtClean="0">
                <a:solidFill>
                  <a:srgbClr val="FFFF00"/>
                </a:solidFill>
                <a:cs typeface="B Nazanin" pitchFamily="2" charset="-78"/>
              </a:rPr>
              <a:t>بنگاه ها </a:t>
            </a:r>
            <a:r>
              <a:rPr lang="fa-IR" sz="4400" b="1" dirty="0" smtClean="0">
                <a:cs typeface="B Nazanin" pitchFamily="2" charset="-78"/>
              </a:rPr>
              <a:t>در دو </a:t>
            </a:r>
            <a:r>
              <a:rPr lang="fa-IR" sz="4400" b="1" dirty="0" smtClean="0">
                <a:solidFill>
                  <a:srgbClr val="FF0000"/>
                </a:solidFill>
                <a:cs typeface="B Nazanin" pitchFamily="2" charset="-78"/>
              </a:rPr>
              <a:t>بازار</a:t>
            </a:r>
            <a:r>
              <a:rPr lang="fa-IR" sz="4400" b="1" dirty="0" smtClean="0">
                <a:cs typeface="B Nazanin" pitchFamily="2" charset="-78"/>
              </a:rPr>
              <a:t> با یکدیگر </a:t>
            </a:r>
            <a:r>
              <a:rPr lang="fa-IR" sz="4400" b="1" smtClean="0">
                <a:cs typeface="B Nazanin" pitchFamily="2" charset="-78"/>
              </a:rPr>
              <a:t>روبرو می‏شوند</a:t>
            </a:r>
            <a:r>
              <a:rPr lang="fa-IR" sz="4400" b="1" dirty="0" smtClean="0">
                <a:cs typeface="B Nazanin" pitchFamily="2" charset="-78"/>
              </a:rPr>
              <a:t>.</a:t>
            </a:r>
          </a:p>
          <a:p>
            <a:pPr eaLnBrk="1" hangingPunct="1">
              <a:defRPr/>
            </a:pPr>
            <a:r>
              <a:rPr lang="fa-IR" sz="4400" b="1" dirty="0" smtClean="0">
                <a:cs typeface="B Nazanin" pitchFamily="2" charset="-78"/>
              </a:rPr>
              <a:t> در </a:t>
            </a:r>
            <a:r>
              <a:rPr lang="fa-IR" sz="4400" b="1" dirty="0" smtClean="0">
                <a:solidFill>
                  <a:srgbClr val="FF0000"/>
                </a:solidFill>
                <a:cs typeface="B Nazanin" pitchFamily="2" charset="-78"/>
              </a:rPr>
              <a:t>بازار</a:t>
            </a:r>
            <a:r>
              <a:rPr lang="fa-IR" sz="4400" b="1" dirty="0" smtClean="0">
                <a:cs typeface="B Nazanin" pitchFamily="2" charset="-78"/>
              </a:rPr>
              <a:t> </a:t>
            </a:r>
            <a:r>
              <a:rPr lang="fa-IR" sz="4400" b="1" dirty="0" smtClean="0">
                <a:solidFill>
                  <a:schemeClr val="bg2">
                    <a:lumMod val="20000"/>
                    <a:lumOff val="80000"/>
                  </a:schemeClr>
                </a:solidFill>
                <a:cs typeface="B Nazanin" pitchFamily="2" charset="-78"/>
              </a:rPr>
              <a:t>نهاده</a:t>
            </a:r>
            <a:r>
              <a:rPr lang="fa-IR" sz="4400" b="1" dirty="0" smtClean="0">
                <a:cs typeface="B Nazanin" pitchFamily="2" charset="-78"/>
              </a:rPr>
              <a:t>، </a:t>
            </a:r>
            <a:r>
              <a:rPr lang="fa-IR" sz="4400" b="1" dirty="0" smtClean="0">
                <a:solidFill>
                  <a:srgbClr val="FF0000"/>
                </a:solidFill>
                <a:cs typeface="B Nazanin" pitchFamily="2" charset="-78"/>
              </a:rPr>
              <a:t>خانوارها</a:t>
            </a:r>
            <a:r>
              <a:rPr lang="fa-IR" sz="4400" b="1" dirty="0" smtClean="0">
                <a:cs typeface="B Nazanin" pitchFamily="2" charset="-78"/>
              </a:rPr>
              <a:t> </a:t>
            </a:r>
            <a:r>
              <a:rPr lang="fa-IR" sz="4400" b="1" dirty="0" smtClean="0">
                <a:solidFill>
                  <a:srgbClr val="FF0000"/>
                </a:solidFill>
                <a:cs typeface="B Nazanin" pitchFamily="2" charset="-78"/>
              </a:rPr>
              <a:t>عرضه</a:t>
            </a:r>
            <a:r>
              <a:rPr lang="fa-IR" sz="4400" b="1" dirty="0" smtClean="0">
                <a:cs typeface="B Nazanin" pitchFamily="2" charset="-78"/>
              </a:rPr>
              <a:t> کننده </a:t>
            </a:r>
            <a:r>
              <a:rPr lang="fa-IR" sz="4400" b="1" dirty="0" smtClean="0">
                <a:solidFill>
                  <a:schemeClr val="bg2">
                    <a:lumMod val="20000"/>
                    <a:lumOff val="80000"/>
                  </a:schemeClr>
                </a:solidFill>
                <a:cs typeface="B Nazanin" pitchFamily="2" charset="-78"/>
              </a:rPr>
              <a:t>نهاده</a:t>
            </a:r>
            <a:r>
              <a:rPr lang="fa-IR" sz="4400" b="1" dirty="0" smtClean="0">
                <a:cs typeface="B Nazanin" pitchFamily="2" charset="-78"/>
              </a:rPr>
              <a:t> و </a:t>
            </a:r>
            <a:r>
              <a:rPr lang="fa-IR" sz="4400" b="1" dirty="0" smtClean="0">
                <a:solidFill>
                  <a:srgbClr val="FFFF00"/>
                </a:solidFill>
                <a:cs typeface="B Nazanin" pitchFamily="2" charset="-78"/>
              </a:rPr>
              <a:t>بنگاه ها </a:t>
            </a:r>
            <a:r>
              <a:rPr lang="fa-IR" sz="4400" b="1" dirty="0" smtClean="0">
                <a:solidFill>
                  <a:srgbClr val="FF0000"/>
                </a:solidFill>
                <a:cs typeface="B Nazanin" pitchFamily="2" charset="-78"/>
              </a:rPr>
              <a:t>تقاضا</a:t>
            </a:r>
            <a:r>
              <a:rPr lang="fa-IR" sz="4400" b="1" dirty="0" smtClean="0">
                <a:cs typeface="B Nazanin" pitchFamily="2" charset="-78"/>
              </a:rPr>
              <a:t> کننده هستند.</a:t>
            </a:r>
          </a:p>
          <a:p>
            <a:pPr eaLnBrk="1" hangingPunct="1">
              <a:defRPr/>
            </a:pPr>
            <a:r>
              <a:rPr lang="fa-IR" sz="4400" b="1" dirty="0" smtClean="0">
                <a:cs typeface="B Nazanin" pitchFamily="2" charset="-78"/>
              </a:rPr>
              <a:t> در </a:t>
            </a:r>
            <a:r>
              <a:rPr lang="fa-IR" sz="4400" b="1" dirty="0" smtClean="0">
                <a:solidFill>
                  <a:srgbClr val="FF0000"/>
                </a:solidFill>
                <a:cs typeface="B Nazanin" pitchFamily="2" charset="-78"/>
              </a:rPr>
              <a:t>بازار</a:t>
            </a:r>
            <a:r>
              <a:rPr lang="fa-IR" sz="4400" b="1" dirty="0" smtClean="0">
                <a:cs typeface="B Nazanin" pitchFamily="2" charset="-78"/>
              </a:rPr>
              <a:t> </a:t>
            </a:r>
            <a:r>
              <a:rPr lang="fa-IR" sz="4400" b="1" dirty="0" smtClean="0">
                <a:solidFill>
                  <a:schemeClr val="bg2">
                    <a:lumMod val="20000"/>
                    <a:lumOff val="80000"/>
                  </a:schemeClr>
                </a:solidFill>
                <a:cs typeface="B Nazanin" pitchFamily="2" charset="-78"/>
              </a:rPr>
              <a:t>ستاده</a:t>
            </a:r>
            <a:r>
              <a:rPr lang="fa-IR" sz="4400" b="1" dirty="0" smtClean="0">
                <a:cs typeface="B Nazanin" pitchFamily="2" charset="-78"/>
              </a:rPr>
              <a:t>، </a:t>
            </a:r>
            <a:r>
              <a:rPr lang="fa-IR" sz="4400" b="1" dirty="0" smtClean="0">
                <a:solidFill>
                  <a:srgbClr val="FF0000"/>
                </a:solidFill>
                <a:cs typeface="B Nazanin" pitchFamily="2" charset="-78"/>
              </a:rPr>
              <a:t>خانوارها</a:t>
            </a:r>
            <a:r>
              <a:rPr lang="fa-IR" sz="4400" b="1" dirty="0" smtClean="0">
                <a:cs typeface="B Nazanin" pitchFamily="2" charset="-78"/>
              </a:rPr>
              <a:t> </a:t>
            </a:r>
            <a:r>
              <a:rPr lang="fa-IR" sz="4400" b="1" dirty="0" smtClean="0">
                <a:solidFill>
                  <a:srgbClr val="FF0000"/>
                </a:solidFill>
                <a:cs typeface="B Nazanin" pitchFamily="2" charset="-78"/>
              </a:rPr>
              <a:t>تقاضا</a:t>
            </a:r>
            <a:r>
              <a:rPr lang="fa-IR" sz="4400" b="1" dirty="0" smtClean="0">
                <a:cs typeface="B Nazanin" pitchFamily="2" charset="-78"/>
              </a:rPr>
              <a:t> </a:t>
            </a:r>
            <a:r>
              <a:rPr lang="fa-IR" sz="4400" b="1" smtClean="0">
                <a:cs typeface="B Nazanin" pitchFamily="2" charset="-78"/>
              </a:rPr>
              <a:t>کننده </a:t>
            </a:r>
            <a:r>
              <a:rPr lang="fa-IR" sz="4400" b="1" smtClean="0">
                <a:solidFill>
                  <a:schemeClr val="bg2">
                    <a:lumMod val="20000"/>
                    <a:lumOff val="80000"/>
                  </a:schemeClr>
                </a:solidFill>
                <a:cs typeface="B Nazanin" pitchFamily="2" charset="-78"/>
              </a:rPr>
              <a:t>ستاده </a:t>
            </a:r>
            <a:r>
              <a:rPr lang="fa-IR" sz="4400" b="1" smtClean="0">
                <a:cs typeface="B Nazanin" pitchFamily="2" charset="-78"/>
              </a:rPr>
              <a:t>و </a:t>
            </a:r>
            <a:r>
              <a:rPr lang="fa-IR" sz="4400" b="1" dirty="0" smtClean="0">
                <a:solidFill>
                  <a:srgbClr val="FFFF00"/>
                </a:solidFill>
                <a:cs typeface="B Nazanin" pitchFamily="2" charset="-78"/>
              </a:rPr>
              <a:t>بنگاه ها </a:t>
            </a:r>
            <a:r>
              <a:rPr lang="fa-IR" sz="4400" b="1" dirty="0" smtClean="0">
                <a:solidFill>
                  <a:srgbClr val="FF0000"/>
                </a:solidFill>
                <a:cs typeface="B Nazanin" pitchFamily="2" charset="-78"/>
              </a:rPr>
              <a:t>عرضه</a:t>
            </a:r>
            <a:r>
              <a:rPr lang="fa-IR" sz="4400" b="1" dirty="0" smtClean="0">
                <a:cs typeface="B Nazanin" pitchFamily="2" charset="-78"/>
              </a:rPr>
              <a:t> کننده هستند.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385763" y="277813"/>
            <a:ext cx="8229600" cy="1139825"/>
          </a:xfrm>
        </p:spPr>
        <p:txBody>
          <a:bodyPr/>
          <a:lstStyle/>
          <a:p>
            <a:pPr algn="just" eaLnBrk="1" hangingPunct="1">
              <a:defRPr/>
            </a:pPr>
            <a:endParaRPr lang="en-US" smtClean="0"/>
          </a:p>
        </p:txBody>
      </p:sp>
      <p:sp>
        <p:nvSpPr>
          <p:cNvPr id="264195" name="Rectangle 3"/>
          <p:cNvSpPr>
            <a:spLocks noGrp="1" noChangeArrowheads="1"/>
          </p:cNvSpPr>
          <p:nvPr>
            <p:ph idx="1"/>
          </p:nvPr>
        </p:nvSpPr>
        <p:spPr>
          <a:xfrm>
            <a:off x="385763" y="1600200"/>
            <a:ext cx="8229600" cy="4530725"/>
          </a:xfrm>
        </p:spPr>
        <p:txBody>
          <a:bodyPr/>
          <a:lstStyle/>
          <a:p>
            <a:pPr eaLnBrk="1" hangingPunct="1">
              <a:defRPr/>
            </a:pPr>
            <a:endParaRPr lang="en-US" smtClean="0"/>
          </a:p>
        </p:txBody>
      </p:sp>
      <p:grpSp>
        <p:nvGrpSpPr>
          <p:cNvPr id="58372" name="Group 28"/>
          <p:cNvGrpSpPr>
            <a:grpSpLocks/>
          </p:cNvGrpSpPr>
          <p:nvPr/>
        </p:nvGrpSpPr>
        <p:grpSpPr bwMode="auto">
          <a:xfrm>
            <a:off x="-252413" y="-26988"/>
            <a:ext cx="9912351" cy="6884988"/>
            <a:chOff x="-252413" y="-26988"/>
            <a:chExt cx="9912351" cy="6884988"/>
          </a:xfrm>
        </p:grpSpPr>
        <p:pic>
          <p:nvPicPr>
            <p:cNvPr id="58373" name="Picture 4" descr="a42"/>
            <p:cNvPicPr>
              <a:picLocks noChangeAspect="1" noChangeArrowheads="1"/>
            </p:cNvPicPr>
            <p:nvPr/>
          </p:nvPicPr>
          <p:blipFill>
            <a:blip r:embed="rId2" cstate="print">
              <a:lum bright="2000" contrast="2000"/>
            </a:blip>
            <a:srcRect/>
            <a:stretch>
              <a:fillRect/>
            </a:stretch>
          </p:blipFill>
          <p:spPr bwMode="auto">
            <a:xfrm>
              <a:off x="-252413" y="-26988"/>
              <a:ext cx="9912351" cy="6884988"/>
            </a:xfrm>
            <a:prstGeom prst="rect">
              <a:avLst/>
            </a:prstGeom>
            <a:noFill/>
            <a:ln w="9525">
              <a:solidFill>
                <a:srgbClr val="FF0000"/>
              </a:solidFill>
              <a:miter lim="800000"/>
              <a:headEnd/>
              <a:tailEnd/>
            </a:ln>
          </p:spPr>
        </p:pic>
        <p:cxnSp>
          <p:nvCxnSpPr>
            <p:cNvPr id="58374" name="Straight Connector 7"/>
            <p:cNvCxnSpPr>
              <a:cxnSpLocks noChangeShapeType="1"/>
            </p:cNvCxnSpPr>
            <p:nvPr/>
          </p:nvCxnSpPr>
          <p:spPr bwMode="auto">
            <a:xfrm>
              <a:off x="1042988" y="3284538"/>
              <a:ext cx="7129462" cy="0"/>
            </a:xfrm>
            <a:prstGeom prst="line">
              <a:avLst/>
            </a:prstGeom>
            <a:noFill/>
            <a:ln w="60325" algn="ctr">
              <a:solidFill>
                <a:srgbClr val="FF0000"/>
              </a:solidFill>
              <a:round/>
              <a:headEnd/>
              <a:tailEnd/>
            </a:ln>
          </p:spPr>
        </p:cxnSp>
        <p:sp>
          <p:nvSpPr>
            <p:cNvPr id="58375" name="Rounded Rectangle 13"/>
            <p:cNvSpPr>
              <a:spLocks noChangeArrowheads="1"/>
            </p:cNvSpPr>
            <p:nvPr/>
          </p:nvSpPr>
          <p:spPr bwMode="auto">
            <a:xfrm>
              <a:off x="755576" y="5229200"/>
              <a:ext cx="7776864" cy="1080120"/>
            </a:xfrm>
            <a:prstGeom prst="roundRect">
              <a:avLst>
                <a:gd name="adj" fmla="val 16667"/>
              </a:avLst>
            </a:prstGeom>
            <a:solidFill>
              <a:srgbClr val="00B0F0"/>
            </a:solidFill>
            <a:ln w="9525" algn="ctr">
              <a:solidFill>
                <a:schemeClr val="tx1"/>
              </a:solidFill>
              <a:round/>
              <a:headEnd/>
              <a:tailEnd/>
            </a:ln>
          </p:spPr>
          <p:txBody>
            <a:bodyPr anchor="ctr"/>
            <a:lstStyle/>
            <a:p>
              <a:r>
                <a:rPr lang="fa-IR" sz="3600" b="1">
                  <a:solidFill>
                    <a:srgbClr val="002060"/>
                  </a:solidFill>
                  <a:cs typeface="B Mitra" pitchFamily="2" charset="-78"/>
                </a:rPr>
                <a:t>بازار نهاده</a:t>
              </a:r>
            </a:p>
          </p:txBody>
        </p:sp>
        <p:sp>
          <p:nvSpPr>
            <p:cNvPr id="15" name="Rounded Rectangle 14"/>
            <p:cNvSpPr/>
            <p:nvPr/>
          </p:nvSpPr>
          <p:spPr bwMode="auto">
            <a:xfrm>
              <a:off x="684213" y="260350"/>
              <a:ext cx="7848600" cy="1081088"/>
            </a:xfrm>
            <a:prstGeom prst="roundRect">
              <a:avLst/>
            </a:prstGeom>
            <a:solidFill>
              <a:schemeClr val="tx2">
                <a:lumMod val="90000"/>
              </a:schemeClr>
            </a:solidFill>
            <a:ln w="9525" cap="flat" cmpd="sng" algn="ctr">
              <a:solidFill>
                <a:schemeClr val="tx1"/>
              </a:solidFill>
              <a:prstDash val="solid"/>
              <a:round/>
              <a:headEnd type="none" w="med" len="med"/>
              <a:tailEnd type="none" w="med" len="med"/>
            </a:ln>
            <a:effectLst/>
          </p:spPr>
          <p:txBody>
            <a:bodyPr rtlCol="1" anchor="ctr"/>
            <a:lstStyle/>
            <a:p>
              <a:pPr>
                <a:defRPr/>
              </a:pPr>
              <a:r>
                <a:rPr lang="fa-IR" sz="3600" b="1" dirty="0">
                  <a:solidFill>
                    <a:schemeClr val="accent1">
                      <a:lumMod val="50000"/>
                    </a:schemeClr>
                  </a:solidFill>
                  <a:cs typeface="B Mitra" pitchFamily="2" charset="-78"/>
                </a:rPr>
                <a:t>بازارستاده</a:t>
              </a:r>
            </a:p>
          </p:txBody>
        </p:sp>
        <p:cxnSp>
          <p:nvCxnSpPr>
            <p:cNvPr id="16" name="Straight Connector 8"/>
            <p:cNvCxnSpPr>
              <a:cxnSpLocks noChangeShapeType="1"/>
            </p:cNvCxnSpPr>
            <p:nvPr/>
          </p:nvCxnSpPr>
          <p:spPr bwMode="auto">
            <a:xfrm flipH="1" flipV="1">
              <a:off x="5508625" y="765175"/>
              <a:ext cx="2663825" cy="2303463"/>
            </a:xfrm>
            <a:prstGeom prst="line">
              <a:avLst/>
            </a:prstGeom>
            <a:noFill/>
            <a:ln w="79375" algn="ctr">
              <a:solidFill>
                <a:schemeClr val="accent1">
                  <a:lumMod val="50000"/>
                </a:schemeClr>
              </a:solidFill>
              <a:round/>
              <a:headEnd type="stealth" w="lg" len="lg"/>
              <a:tailEnd type="none" w="lg" len="lg"/>
            </a:ln>
          </p:spPr>
        </p:cxnSp>
        <p:cxnSp>
          <p:nvCxnSpPr>
            <p:cNvPr id="19" name="Straight Connector 8"/>
            <p:cNvCxnSpPr>
              <a:cxnSpLocks noChangeShapeType="1"/>
            </p:cNvCxnSpPr>
            <p:nvPr/>
          </p:nvCxnSpPr>
          <p:spPr bwMode="auto">
            <a:xfrm flipH="1">
              <a:off x="971550" y="692150"/>
              <a:ext cx="2736850" cy="2449513"/>
            </a:xfrm>
            <a:prstGeom prst="line">
              <a:avLst/>
            </a:prstGeom>
            <a:noFill/>
            <a:ln w="79375" algn="ctr">
              <a:solidFill>
                <a:schemeClr val="accent1">
                  <a:lumMod val="50000"/>
                </a:schemeClr>
              </a:solidFill>
              <a:round/>
              <a:headEnd type="stealth" w="lg" len="lg"/>
              <a:tailEnd type="none" w="lg" len="lg"/>
            </a:ln>
          </p:spPr>
        </p:cxnSp>
        <p:sp>
          <p:nvSpPr>
            <p:cNvPr id="25" name="Rounded Rectangle 24"/>
            <p:cNvSpPr/>
            <p:nvPr/>
          </p:nvSpPr>
          <p:spPr bwMode="auto">
            <a:xfrm>
              <a:off x="8172400" y="2204864"/>
              <a:ext cx="720080" cy="2160240"/>
            </a:xfrm>
            <a:prstGeom prst="roundRect">
              <a:avLst/>
            </a:prstGeom>
            <a:solidFill>
              <a:srgbClr val="FF0066"/>
            </a:solidFill>
            <a:ln w="9525" cap="flat" cmpd="sng" algn="ctr">
              <a:solidFill>
                <a:schemeClr val="tx1"/>
              </a:solidFill>
              <a:prstDash val="solid"/>
              <a:round/>
              <a:headEnd type="none" w="med" len="med"/>
              <a:tailEnd type="none" w="med" len="med"/>
            </a:ln>
            <a:effectLst/>
          </p:spPr>
          <p:txBody>
            <a:bodyPr vert="vert270" rtlCol="1" anchor="ctr"/>
            <a:lstStyle/>
            <a:p>
              <a:pPr>
                <a:defRPr/>
              </a:pPr>
              <a:r>
                <a:rPr lang="fa-IR" sz="4400" b="1" dirty="0">
                  <a:solidFill>
                    <a:schemeClr val="bg1">
                      <a:lumMod val="20000"/>
                      <a:lumOff val="80000"/>
                    </a:schemeClr>
                  </a:solidFill>
                  <a:cs typeface="B Mitra" pitchFamily="2" charset="-78"/>
                </a:rPr>
                <a:t>خانوارها</a:t>
              </a:r>
            </a:p>
          </p:txBody>
        </p:sp>
        <p:sp>
          <p:nvSpPr>
            <p:cNvPr id="26" name="Rounded Rectangle 25"/>
            <p:cNvSpPr/>
            <p:nvPr/>
          </p:nvSpPr>
          <p:spPr bwMode="auto">
            <a:xfrm>
              <a:off x="251520" y="2204864"/>
              <a:ext cx="720080" cy="2160240"/>
            </a:xfrm>
            <a:prstGeom prst="roundRect">
              <a:avLst/>
            </a:prstGeom>
            <a:solidFill>
              <a:srgbClr val="A50021"/>
            </a:solidFill>
            <a:ln w="9525" cap="flat" cmpd="sng" algn="ctr">
              <a:solidFill>
                <a:schemeClr val="tx1"/>
              </a:solidFill>
              <a:prstDash val="solid"/>
              <a:round/>
              <a:headEnd type="none" w="med" len="med"/>
              <a:tailEnd type="none" w="med" len="med"/>
            </a:ln>
            <a:effectLst/>
          </p:spPr>
          <p:txBody>
            <a:bodyPr vert="vert270" rtlCol="1" anchor="ctr"/>
            <a:lstStyle/>
            <a:p>
              <a:pPr>
                <a:defRPr/>
              </a:pPr>
              <a:r>
                <a:rPr lang="fa-IR" sz="4400" b="1" dirty="0">
                  <a:solidFill>
                    <a:schemeClr val="bg1">
                      <a:lumMod val="20000"/>
                      <a:lumOff val="80000"/>
                    </a:schemeClr>
                  </a:solidFill>
                  <a:cs typeface="B Mitra" pitchFamily="2" charset="-78"/>
                </a:rPr>
                <a:t>بنگاه ها</a:t>
              </a:r>
            </a:p>
          </p:txBody>
        </p:sp>
        <p:cxnSp>
          <p:nvCxnSpPr>
            <p:cNvPr id="58381" name="Straight Connector 8"/>
            <p:cNvCxnSpPr>
              <a:cxnSpLocks noChangeShapeType="1"/>
            </p:cNvCxnSpPr>
            <p:nvPr/>
          </p:nvCxnSpPr>
          <p:spPr bwMode="auto">
            <a:xfrm flipV="1">
              <a:off x="5508104" y="3429000"/>
              <a:ext cx="2555776" cy="2232248"/>
            </a:xfrm>
            <a:prstGeom prst="line">
              <a:avLst/>
            </a:prstGeom>
            <a:noFill/>
            <a:ln w="79375" algn="ctr">
              <a:solidFill>
                <a:srgbClr val="002060"/>
              </a:solidFill>
              <a:round/>
              <a:headEnd type="stealth" w="lg" len="lg"/>
              <a:tailEnd type="none" w="lg" len="lg"/>
            </a:ln>
          </p:spPr>
        </p:cxnSp>
        <p:cxnSp>
          <p:nvCxnSpPr>
            <p:cNvPr id="58382" name="Straight Connector 8"/>
            <p:cNvCxnSpPr>
              <a:cxnSpLocks noChangeShapeType="1"/>
            </p:cNvCxnSpPr>
            <p:nvPr/>
          </p:nvCxnSpPr>
          <p:spPr bwMode="auto">
            <a:xfrm>
              <a:off x="1043608" y="3501008"/>
              <a:ext cx="2736304" cy="2160240"/>
            </a:xfrm>
            <a:prstGeom prst="line">
              <a:avLst/>
            </a:prstGeom>
            <a:noFill/>
            <a:ln w="79375" algn="ctr">
              <a:solidFill>
                <a:srgbClr val="002060"/>
              </a:solidFill>
              <a:round/>
              <a:headEnd type="stealth" w="lg" len="lg"/>
              <a:tailEnd type="none" w="lg" len="lg"/>
            </a:ln>
          </p:spPr>
        </p:cxnSp>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395288" y="-100013"/>
            <a:ext cx="8229600" cy="1139826"/>
          </a:xfrm>
        </p:spPr>
        <p:txBody>
          <a:bodyPr/>
          <a:lstStyle/>
          <a:p>
            <a:pPr eaLnBrk="1" hangingPunct="1">
              <a:defRPr/>
            </a:pPr>
            <a:r>
              <a:rPr lang="fa-IR" sz="6600" b="1" dirty="0" smtClean="0">
                <a:solidFill>
                  <a:srgbClr val="C00000"/>
                </a:solidFill>
                <a:latin typeface="+mn-lt"/>
                <a:ea typeface="+mn-ea"/>
                <a:cs typeface="B Nazanin" pitchFamily="2" charset="-78"/>
              </a:rPr>
              <a:t>تقاضا</a:t>
            </a:r>
            <a:endParaRPr lang="en-US" sz="7200" dirty="0" smtClean="0">
              <a:solidFill>
                <a:srgbClr val="C00000"/>
              </a:solidFill>
            </a:endParaRPr>
          </a:p>
        </p:txBody>
      </p:sp>
      <p:sp>
        <p:nvSpPr>
          <p:cNvPr id="96259" name="Rectangle 3"/>
          <p:cNvSpPr>
            <a:spLocks noGrp="1" noChangeArrowheads="1"/>
          </p:cNvSpPr>
          <p:nvPr>
            <p:ph idx="1"/>
          </p:nvPr>
        </p:nvSpPr>
        <p:spPr>
          <a:xfrm>
            <a:off x="250825" y="692150"/>
            <a:ext cx="8642350" cy="5400675"/>
          </a:xfrm>
        </p:spPr>
        <p:txBody>
          <a:bodyPr/>
          <a:lstStyle/>
          <a:p>
            <a:pPr eaLnBrk="1" hangingPunct="1">
              <a:lnSpc>
                <a:spcPct val="150000"/>
              </a:lnSpc>
              <a:defRPr/>
            </a:pPr>
            <a:r>
              <a:rPr lang="fa-IR" sz="4400" b="1" dirty="0" smtClean="0">
                <a:solidFill>
                  <a:srgbClr val="C00000"/>
                </a:solidFill>
                <a:cs typeface="B Nazanin" pitchFamily="2" charset="-78"/>
              </a:rPr>
              <a:t>تعریف تقاضا:</a:t>
            </a:r>
          </a:p>
          <a:p>
            <a:pPr eaLnBrk="1" hangingPunct="1">
              <a:lnSpc>
                <a:spcPct val="150000"/>
              </a:lnSpc>
              <a:buFont typeface="Wingdings" pitchFamily="2" charset="2"/>
              <a:buNone/>
              <a:defRPr/>
            </a:pPr>
            <a:r>
              <a:rPr lang="fa-IR" sz="4400" b="1" dirty="0" smtClean="0">
                <a:cs typeface="B Nazanin" pitchFamily="2" charset="-78"/>
              </a:rPr>
              <a:t> به مقدار کالایی که در هر دوره از زمان در قیمت های جاری توسط خانوار مورد درخواست </a:t>
            </a:r>
            <a:r>
              <a:rPr lang="fa-IR" sz="4400" b="1" smtClean="0">
                <a:cs typeface="B Nazanin" pitchFamily="2" charset="-78"/>
              </a:rPr>
              <a:t>قرار می‏گیرد تقاضا می‏گویند</a:t>
            </a:r>
            <a:r>
              <a:rPr lang="fa-IR" sz="4400" b="1" dirty="0" smtClean="0">
                <a:cs typeface="B Nazanin" pitchFamily="2" charset="-78"/>
              </a:rPr>
              <a:t>.</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idx="1"/>
          </p:nvPr>
        </p:nvSpPr>
        <p:spPr>
          <a:xfrm>
            <a:off x="0" y="-387350"/>
            <a:ext cx="9251950" cy="5400675"/>
          </a:xfrm>
        </p:spPr>
        <p:txBody>
          <a:bodyPr/>
          <a:lstStyle/>
          <a:p>
            <a:pPr algn="just" eaLnBrk="1" hangingPunct="1">
              <a:lnSpc>
                <a:spcPct val="150000"/>
              </a:lnSpc>
              <a:defRPr/>
            </a:pPr>
            <a:r>
              <a:rPr lang="fa-IR" sz="4400" b="1" dirty="0" smtClean="0">
                <a:cs typeface="B Nazanin" pitchFamily="2" charset="-78"/>
              </a:rPr>
              <a:t>تابع تقاضا:</a:t>
            </a:r>
          </a:p>
          <a:p>
            <a:pPr algn="ctr" rtl="0" eaLnBrk="1" hangingPunct="1">
              <a:lnSpc>
                <a:spcPct val="150000"/>
              </a:lnSpc>
              <a:buFont typeface="Wingdings" pitchFamily="2" charset="2"/>
              <a:buNone/>
              <a:defRPr/>
            </a:pPr>
            <a:r>
              <a:rPr lang="en-US" sz="5400" b="1" dirty="0" err="1" smtClean="0">
                <a:solidFill>
                  <a:srgbClr val="C00000"/>
                </a:solidFill>
                <a:latin typeface="Times New Roman" pitchFamily="18" charset="0"/>
                <a:cs typeface="Times New Roman" pitchFamily="18" charset="0"/>
              </a:rPr>
              <a:t>QDx</a:t>
            </a:r>
            <a:r>
              <a:rPr lang="en-US" sz="5400" b="1" dirty="0" smtClean="0">
                <a:solidFill>
                  <a:srgbClr val="C00000"/>
                </a:solidFill>
                <a:latin typeface="Times New Roman" pitchFamily="18" charset="0"/>
                <a:cs typeface="Times New Roman" pitchFamily="18" charset="0"/>
              </a:rPr>
              <a:t> = F(</a:t>
            </a:r>
            <a:r>
              <a:rPr lang="en-US" sz="5400" b="1" dirty="0" err="1" smtClean="0">
                <a:solidFill>
                  <a:srgbClr val="C00000"/>
                </a:solidFill>
                <a:latin typeface="Times New Roman" pitchFamily="18" charset="0"/>
                <a:cs typeface="Times New Roman" pitchFamily="18" charset="0"/>
              </a:rPr>
              <a:t>Px</a:t>
            </a:r>
            <a:r>
              <a:rPr lang="en-US" sz="5400" b="1" dirty="0" smtClean="0">
                <a:solidFill>
                  <a:srgbClr val="C00000"/>
                </a:solidFill>
                <a:latin typeface="Times New Roman" pitchFamily="18" charset="0"/>
                <a:cs typeface="Times New Roman" pitchFamily="18" charset="0"/>
              </a:rPr>
              <a:t> )    F´ &lt; 0</a:t>
            </a:r>
          </a:p>
          <a:p>
            <a:pPr eaLnBrk="1" hangingPunct="1">
              <a:lnSpc>
                <a:spcPct val="150000"/>
              </a:lnSpc>
              <a:buFont typeface="Wingdings" pitchFamily="2" charset="2"/>
              <a:buNone/>
              <a:defRPr/>
            </a:pPr>
            <a:r>
              <a:rPr lang="en-US" sz="4400" b="1" dirty="0" smtClean="0">
                <a:cs typeface="B Nazanin" pitchFamily="2" charset="-78"/>
              </a:rPr>
              <a:t> </a:t>
            </a:r>
            <a:r>
              <a:rPr lang="fa-IR" sz="4400" b="1" dirty="0" smtClean="0">
                <a:cs typeface="B Nazanin" pitchFamily="2" charset="-78"/>
              </a:rPr>
              <a:t>در تابع فوق </a:t>
            </a:r>
            <a:r>
              <a:rPr lang="en-US" sz="5400" b="1" dirty="0" err="1" smtClean="0">
                <a:solidFill>
                  <a:srgbClr val="C00000"/>
                </a:solidFill>
                <a:latin typeface="Times New Roman" pitchFamily="18" charset="0"/>
                <a:cs typeface="Times New Roman" pitchFamily="18" charset="0"/>
              </a:rPr>
              <a:t>QDx</a:t>
            </a:r>
            <a:r>
              <a:rPr lang="fa-IR" sz="4400" b="1" dirty="0" smtClean="0">
                <a:cs typeface="B Nazanin" pitchFamily="2" charset="-78"/>
              </a:rPr>
              <a:t> معرف مقدار تقاضای کالای </a:t>
            </a:r>
            <a:r>
              <a:rPr lang="en-US" sz="5400" b="1" dirty="0" smtClean="0">
                <a:solidFill>
                  <a:srgbClr val="C00000"/>
                </a:solidFill>
                <a:latin typeface="Times New Roman" pitchFamily="18" charset="0"/>
                <a:cs typeface="Times New Roman" pitchFamily="18" charset="0"/>
              </a:rPr>
              <a:t>X</a:t>
            </a:r>
            <a:r>
              <a:rPr lang="fa-IR" sz="4400" b="1" dirty="0" smtClean="0">
                <a:cs typeface="B Nazanin" pitchFamily="2" charset="-78"/>
              </a:rPr>
              <a:t> و </a:t>
            </a:r>
            <a:r>
              <a:rPr lang="en-US" sz="5400" b="1" dirty="0" smtClean="0">
                <a:solidFill>
                  <a:srgbClr val="C00000"/>
                </a:solidFill>
                <a:latin typeface="Times New Roman" pitchFamily="18" charset="0"/>
                <a:cs typeface="Times New Roman" pitchFamily="18" charset="0"/>
              </a:rPr>
              <a:t>Px</a:t>
            </a:r>
            <a:r>
              <a:rPr lang="fa-IR" sz="4400" b="1" dirty="0" smtClean="0">
                <a:cs typeface="B Nazanin" pitchFamily="2" charset="-78"/>
              </a:rPr>
              <a:t> بیانگر قیمت کالای </a:t>
            </a:r>
            <a:r>
              <a:rPr lang="en-US" sz="5400" b="1" dirty="0" err="1" smtClean="0">
                <a:solidFill>
                  <a:srgbClr val="C00000"/>
                </a:solidFill>
                <a:latin typeface="Times New Roman" pitchFamily="18" charset="0"/>
                <a:cs typeface="Times New Roman" pitchFamily="18" charset="0"/>
              </a:rPr>
              <a:t>X</a:t>
            </a:r>
            <a:r>
              <a:rPr lang="fa-IR" sz="4400" b="1" dirty="0" smtClean="0">
                <a:cs typeface="B Nazanin" pitchFamily="2" charset="-78"/>
              </a:rPr>
              <a:t> می باشد. </a:t>
            </a:r>
            <a:r>
              <a:rPr lang="en-US" sz="5400" b="1" dirty="0" smtClean="0">
                <a:solidFill>
                  <a:srgbClr val="C00000"/>
                </a:solidFill>
                <a:latin typeface="Times New Roman" pitchFamily="18" charset="0"/>
                <a:cs typeface="Times New Roman" pitchFamily="18" charset="0"/>
              </a:rPr>
              <a:t>F´&lt; 0</a:t>
            </a:r>
            <a:r>
              <a:rPr lang="fa-IR" sz="5400" b="1" dirty="0" err="1" smtClean="0">
                <a:solidFill>
                  <a:srgbClr val="C00000"/>
                </a:solidFill>
                <a:latin typeface="Times New Roman" pitchFamily="18" charset="0"/>
                <a:cs typeface="Times New Roman" pitchFamily="18" charset="0"/>
              </a:rPr>
              <a:t> </a:t>
            </a:r>
            <a:r>
              <a:rPr lang="fa-IR" sz="4400" b="1" dirty="0" smtClean="0">
                <a:cs typeface="B Nazanin" pitchFamily="2" charset="-78"/>
              </a:rPr>
              <a:t>است یعنی مشتق تابع منفی است یا به عبارت دیگر شیب منحنی تقاضا منفی است.</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idx="1"/>
          </p:nvPr>
        </p:nvSpPr>
        <p:spPr>
          <a:xfrm>
            <a:off x="539750" y="476250"/>
            <a:ext cx="8229600" cy="5905500"/>
          </a:xfrm>
        </p:spPr>
        <p:txBody>
          <a:bodyPr/>
          <a:lstStyle/>
          <a:p>
            <a:pPr algn="just" eaLnBrk="1" hangingPunct="1">
              <a:defRPr/>
            </a:pPr>
            <a:r>
              <a:rPr lang="fa-IR" sz="4400" b="1" dirty="0" smtClean="0">
                <a:solidFill>
                  <a:srgbClr val="C00000"/>
                </a:solidFill>
                <a:cs typeface="B Nazanin" pitchFamily="2" charset="-78"/>
              </a:rPr>
              <a:t>جدول تقاضا: </a:t>
            </a:r>
          </a:p>
          <a:p>
            <a:pPr algn="just" eaLnBrk="1" hangingPunct="1">
              <a:buFont typeface="Wingdings" pitchFamily="2" charset="2"/>
              <a:buNone/>
              <a:defRPr/>
            </a:pPr>
            <a:r>
              <a:rPr lang="fa-IR" sz="4400" b="1" dirty="0" smtClean="0">
                <a:cs typeface="B Nazanin" pitchFamily="2" charset="-78"/>
              </a:rPr>
              <a:t>جدولی است که </a:t>
            </a:r>
            <a:r>
              <a:rPr lang="fa-IR" sz="4400" b="1" dirty="0" smtClean="0">
                <a:solidFill>
                  <a:srgbClr val="FF0066"/>
                </a:solidFill>
                <a:cs typeface="B Nazanin" pitchFamily="2" charset="-78"/>
              </a:rPr>
              <a:t>مقادیر</a:t>
            </a:r>
            <a:r>
              <a:rPr lang="fa-IR" sz="4400" b="1" dirty="0" smtClean="0">
                <a:cs typeface="B Nazanin" pitchFamily="2" charset="-78"/>
              </a:rPr>
              <a:t> مختلف تقاضای یک کالا را در ازای </a:t>
            </a:r>
            <a:r>
              <a:rPr lang="fa-IR" sz="4400" b="1" dirty="0" smtClean="0">
                <a:solidFill>
                  <a:srgbClr val="FF0066"/>
                </a:solidFill>
                <a:cs typeface="B Nazanin" pitchFamily="2" charset="-78"/>
              </a:rPr>
              <a:t>قیمت</a:t>
            </a:r>
            <a:r>
              <a:rPr lang="fa-IR" sz="4400" b="1" dirty="0" smtClean="0">
                <a:cs typeface="B Nazanin" pitchFamily="2" charset="-78"/>
              </a:rPr>
              <a:t> های مختلف ارائه می کند. به عبارت دیگر جدولی است که دو ستون دارد. یک ستون نشان دهنده قیمتهای مختلف کالا و ستون دیگر بیانگر مقادیر مختلف تقاضا می باشد.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693" y="1368669"/>
            <a:ext cx="8374674" cy="4280389"/>
          </a:xfrm>
        </p:spPr>
        <p:txBody>
          <a:bodyPr/>
          <a:lstStyle/>
          <a:p>
            <a:pPr algn="ctr">
              <a:lnSpc>
                <a:spcPct val="150000"/>
              </a:lnSpc>
              <a:buFont typeface="Wingdings 2" panose="05020102010507070707" pitchFamily="18" charset="2"/>
              <a:buNone/>
            </a:pPr>
            <a:r>
              <a:rPr lang="fa-IR" altLang="fa-IR" sz="4985" b="1">
                <a:cs typeface="B Mitra" panose="00000400000000000000" pitchFamily="2" charset="-78"/>
              </a:rPr>
              <a:t>  </a:t>
            </a:r>
            <a:r>
              <a:rPr lang="ar-SA" altLang="fa-IR" sz="4985" b="1">
                <a:cs typeface="B Mitra" panose="00000400000000000000" pitchFamily="2" charset="-78"/>
              </a:rPr>
              <a:t>مهندسى صنايع تنها رشته مهندسى است که </a:t>
            </a:r>
            <a:r>
              <a:rPr lang="ar-SA" altLang="fa-IR" sz="4985" b="1">
                <a:solidFill>
                  <a:srgbClr val="C00000"/>
                </a:solidFill>
                <a:cs typeface="B Mitra" panose="00000400000000000000" pitchFamily="2" charset="-78"/>
              </a:rPr>
              <a:t>عامل انسان </a:t>
            </a:r>
            <a:r>
              <a:rPr lang="ar-SA" altLang="fa-IR" sz="4985" b="1">
                <a:cs typeface="B Mitra" panose="00000400000000000000" pitchFamily="2" charset="-78"/>
              </a:rPr>
              <a:t>يکى از مولفه</a:t>
            </a:r>
            <a:r>
              <a:rPr lang="fa-IR" altLang="fa-IR" sz="4985" b="1">
                <a:cs typeface="B Mitra" panose="00000400000000000000" pitchFamily="2" charset="-78"/>
              </a:rPr>
              <a:t>‌</a:t>
            </a:r>
            <a:r>
              <a:rPr lang="ar-SA" altLang="fa-IR" sz="4985" b="1">
                <a:cs typeface="B Mitra" panose="00000400000000000000" pitchFamily="2" charset="-78"/>
              </a:rPr>
              <a:t>هاى اصلى سيستم</a:t>
            </a:r>
            <a:r>
              <a:rPr lang="fa-IR" altLang="fa-IR" sz="4985" b="1">
                <a:cs typeface="B Mitra" panose="00000400000000000000" pitchFamily="2" charset="-78"/>
              </a:rPr>
              <a:t>‌</a:t>
            </a:r>
            <a:r>
              <a:rPr lang="ar-SA" altLang="fa-IR" sz="4985" b="1">
                <a:cs typeface="B Mitra" panose="00000400000000000000" pitchFamily="2" charset="-78"/>
              </a:rPr>
              <a:t>هاى مورد مطالعه</a:t>
            </a:r>
            <a:r>
              <a:rPr lang="fa-IR" altLang="fa-IR" sz="4985" b="1">
                <a:cs typeface="B Mitra" panose="00000400000000000000" pitchFamily="2" charset="-78"/>
              </a:rPr>
              <a:t>‏ی</a:t>
            </a:r>
            <a:r>
              <a:rPr lang="ar-SA" altLang="fa-IR" sz="4985" b="1">
                <a:cs typeface="B Mitra" panose="00000400000000000000" pitchFamily="2" charset="-78"/>
              </a:rPr>
              <a:t> آن</a:t>
            </a:r>
            <a:r>
              <a:rPr lang="fa-IR" altLang="fa-IR" sz="4985" b="1">
                <a:cs typeface="B Mitra" panose="00000400000000000000" pitchFamily="2" charset="-78"/>
              </a:rPr>
              <a:t>‏</a:t>
            </a:r>
            <a:r>
              <a:rPr lang="ar-SA" altLang="fa-IR" sz="4985" b="1">
                <a:cs typeface="B Mitra" panose="00000400000000000000" pitchFamily="2" charset="-78"/>
              </a:rPr>
              <a:t>را تشکيل مى‌دهد. </a:t>
            </a:r>
            <a:endParaRPr lang="en-US" altLang="fa-IR" sz="4985">
              <a:cs typeface="B Mitra" panose="00000400000000000000" pitchFamily="2" charset="-78"/>
            </a:endParaRPr>
          </a:p>
        </p:txBody>
      </p:sp>
      <p:sp>
        <p:nvSpPr>
          <p:cNvPr id="3277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479C9727-1EF3-4624-A932-1D14636B379F}" type="slidenum">
              <a:rPr lang="fa-IR" altLang="fa-IR" sz="1108">
                <a:solidFill>
                  <a:srgbClr val="045C75"/>
                </a:solidFill>
              </a:rPr>
              <a:pPr>
                <a:spcBef>
                  <a:spcPct val="0"/>
                </a:spcBef>
                <a:buClrTx/>
                <a:buSzTx/>
                <a:buFontTx/>
                <a:buNone/>
              </a:pPr>
              <a:t>7</a:t>
            </a:fld>
            <a:endParaRPr lang="fa-IR" altLang="fa-IR" sz="1108">
              <a:solidFill>
                <a:srgbClr val="045C75"/>
              </a:solidFill>
            </a:endParaRPr>
          </a:p>
        </p:txBody>
      </p:sp>
      <p:sp>
        <p:nvSpPr>
          <p:cNvPr id="7" name="Title 1"/>
          <p:cNvSpPr>
            <a:spLocks noGrp="1"/>
          </p:cNvSpPr>
          <p:nvPr>
            <p:ph type="title"/>
          </p:nvPr>
        </p:nvSpPr>
        <p:spPr>
          <a:xfrm>
            <a:off x="167054" y="212136"/>
            <a:ext cx="8792308" cy="1370824"/>
          </a:xfrm>
          <a:effectLst>
            <a:outerShdw blurRad="152400" dist="114300" dir="2700000" algn="tl" rotWithShape="0">
              <a:prstClr val="black">
                <a:alpha val="40000"/>
              </a:prstClr>
            </a:outerShdw>
          </a:effectLst>
        </p:spPr>
        <p:txBody>
          <a:bodyPr rtlCol="1">
            <a:spAutoFit/>
          </a:bodyPr>
          <a:lstStyle/>
          <a:p>
            <a:pPr algn="ctr">
              <a:defRPr/>
            </a:pPr>
            <a:r>
              <a:rPr lang="fa-IR" sz="4985" b="1" dirty="0">
                <a:solidFill>
                  <a:srgbClr val="FF0000"/>
                </a:solidFill>
                <a:cs typeface="B Titr" panose="00000700000000000000" pitchFamily="2" charset="-78"/>
              </a:rPr>
              <a:t>مهندسی صنایع چه تخصصی است؟ </a:t>
            </a:r>
            <a:r>
              <a:rPr lang="fa-IR" sz="3323" b="1" dirty="0">
                <a:solidFill>
                  <a:srgbClr val="FF0000"/>
                </a:solidFill>
                <a:cs typeface="B Titr" panose="00000700000000000000" pitchFamily="2" charset="-78"/>
              </a:rPr>
              <a:t>(ادامه)</a:t>
            </a:r>
            <a:endParaRPr lang="en-US" sz="3323" b="1" dirty="0">
              <a:solidFill>
                <a:srgbClr val="FF0000"/>
              </a:solidFill>
              <a:cs typeface="B Titr" panose="00000700000000000000" pitchFamily="2" charset="-78"/>
            </a:endParaRPr>
          </a:p>
        </p:txBody>
      </p:sp>
    </p:spTree>
    <p:extLst>
      <p:ext uri="{BB962C8B-B14F-4D97-AF65-F5344CB8AC3E}">
        <p14:creationId xmlns:p14="http://schemas.microsoft.com/office/powerpoint/2010/main" val="3769852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nodeType="afterGroup">
                            <p:stCondLst>
                              <p:cond delay="2000"/>
                            </p:stCondLst>
                            <p:childTnLst>
                              <p:par>
                                <p:cTn id="9" presetID="3" presetClass="emph" presetSubtype="2" repeatCount="indefinite" accel="50000" decel="50000" fill="hold" grpId="0" nodeType="afterEffect">
                                  <p:stCondLst>
                                    <p:cond delay="0"/>
                                  </p:stCondLst>
                                  <p:childTnLst>
                                    <p:animClr clrSpc="rgb" dir="cw">
                                      <p:cBhvr override="childStyle">
                                        <p:cTn id="10" dur="2000" fill="hold"/>
                                        <p:tgtEl>
                                          <p:spTgt spid="7"/>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Rectangle 3"/>
          <p:cNvSpPr>
            <a:spLocks noGrp="1" noChangeArrowheads="1"/>
          </p:cNvSpPr>
          <p:nvPr>
            <p:ph idx="1"/>
          </p:nvPr>
        </p:nvSpPr>
        <p:spPr>
          <a:xfrm>
            <a:off x="539750" y="476250"/>
            <a:ext cx="8229600" cy="5905500"/>
          </a:xfrm>
        </p:spPr>
        <p:txBody>
          <a:bodyPr/>
          <a:lstStyle/>
          <a:p>
            <a:pPr algn="just" eaLnBrk="1" hangingPunct="1">
              <a:lnSpc>
                <a:spcPct val="150000"/>
              </a:lnSpc>
              <a:defRPr/>
            </a:pPr>
            <a:r>
              <a:rPr lang="fa-IR" sz="4400" b="1" dirty="0" smtClean="0">
                <a:solidFill>
                  <a:srgbClr val="C00000"/>
                </a:solidFill>
                <a:cs typeface="B Nazanin" pitchFamily="2" charset="-78"/>
              </a:rPr>
              <a:t>منحنی تقاضا: </a:t>
            </a:r>
          </a:p>
          <a:p>
            <a:pPr algn="just" eaLnBrk="1" hangingPunct="1">
              <a:lnSpc>
                <a:spcPct val="150000"/>
              </a:lnSpc>
              <a:buFont typeface="Wingdings" pitchFamily="2" charset="2"/>
              <a:buNone/>
              <a:defRPr/>
            </a:pPr>
            <a:r>
              <a:rPr lang="fa-IR" sz="4400" b="1" dirty="0" smtClean="0">
                <a:cs typeface="B Nazanin" pitchFamily="2" charset="-78"/>
              </a:rPr>
              <a:t>اگر اطلاعات درون جدول تقاضا را روی دستگاه مختصات نشان دهیم، منحنی تقاضا بدست خواهد آمد. ملاحظه میشود که شیب منحنی تقاضا منفی می باشد.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pPr algn="just" eaLnBrk="1" hangingPunct="1">
              <a:defRPr/>
            </a:pPr>
            <a:endParaRPr lang="en-US" smtClean="0"/>
          </a:p>
        </p:txBody>
      </p:sp>
      <p:sp>
        <p:nvSpPr>
          <p:cNvPr id="265219" name="Rectangle 3"/>
          <p:cNvSpPr>
            <a:spLocks noGrp="1" noChangeArrowheads="1"/>
          </p:cNvSpPr>
          <p:nvPr>
            <p:ph idx="1"/>
          </p:nvPr>
        </p:nvSpPr>
        <p:spPr/>
        <p:txBody>
          <a:bodyPr/>
          <a:lstStyle/>
          <a:p>
            <a:pPr eaLnBrk="1" hangingPunct="1">
              <a:defRPr/>
            </a:pPr>
            <a:endParaRPr lang="en-US" smtClean="0"/>
          </a:p>
        </p:txBody>
      </p:sp>
      <p:pic>
        <p:nvPicPr>
          <p:cNvPr id="63492" name="Picture 4" descr="a45"/>
          <p:cNvPicPr>
            <a:picLocks noChangeAspect="1" noChangeArrowheads="1"/>
          </p:cNvPicPr>
          <p:nvPr/>
        </p:nvPicPr>
        <p:blipFill>
          <a:blip r:embed="rId2" cstate="print">
            <a:lum contrast="20000"/>
          </a:blip>
          <a:srcRect t="8444" r="4713"/>
          <a:stretch>
            <a:fillRect/>
          </a:stretch>
        </p:blipFill>
        <p:spPr bwMode="auto">
          <a:xfrm>
            <a:off x="-36513" y="0"/>
            <a:ext cx="9155113" cy="6884988"/>
          </a:xfrm>
          <a:prstGeom prst="rect">
            <a:avLst/>
          </a:prstGeom>
          <a:noFill/>
          <a:ln w="9525">
            <a:noFill/>
            <a:miter lim="800000"/>
            <a:headEnd/>
            <a:tailEnd/>
          </a:ln>
        </p:spPr>
      </p:pic>
      <p:sp>
        <p:nvSpPr>
          <p:cNvPr id="5" name="Rounded Rectangle 4"/>
          <p:cNvSpPr/>
          <p:nvPr/>
        </p:nvSpPr>
        <p:spPr bwMode="auto">
          <a:xfrm>
            <a:off x="0" y="0"/>
            <a:ext cx="539552" cy="177281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vert270" rtlCol="1" anchor="ctr"/>
          <a:lstStyle/>
          <a:p>
            <a:pPr>
              <a:defRPr/>
            </a:pPr>
            <a:r>
              <a:rPr lang="fa-IR" sz="3600" b="1" dirty="0">
                <a:cs typeface="B Mitra" pitchFamily="2" charset="-78"/>
              </a:rPr>
              <a:t>قیمت</a:t>
            </a:r>
          </a:p>
        </p:txBody>
      </p:sp>
      <p:sp>
        <p:nvSpPr>
          <p:cNvPr id="6" name="Rounded Rectangle 5"/>
          <p:cNvSpPr/>
          <p:nvPr/>
        </p:nvSpPr>
        <p:spPr bwMode="auto">
          <a:xfrm rot="5400000">
            <a:off x="6916824" y="4972608"/>
            <a:ext cx="539552" cy="177281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vert270" rtlCol="1" anchor="ctr"/>
          <a:lstStyle/>
          <a:p>
            <a:pPr>
              <a:defRPr/>
            </a:pPr>
            <a:r>
              <a:rPr lang="fa-IR" sz="3600" b="1" dirty="0">
                <a:cs typeface="B Mitra" pitchFamily="2" charset="-78"/>
              </a:rPr>
              <a:t>مقدار</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idx="1"/>
          </p:nvPr>
        </p:nvSpPr>
        <p:spPr>
          <a:xfrm>
            <a:off x="71438" y="188913"/>
            <a:ext cx="9037637" cy="6191250"/>
          </a:xfrm>
        </p:spPr>
        <p:txBody>
          <a:bodyPr/>
          <a:lstStyle/>
          <a:p>
            <a:pPr eaLnBrk="1" hangingPunct="1">
              <a:lnSpc>
                <a:spcPct val="150000"/>
              </a:lnSpc>
              <a:defRPr/>
            </a:pPr>
            <a:r>
              <a:rPr lang="fa-IR" sz="4400" b="1" dirty="0" smtClean="0">
                <a:cs typeface="B Nazanin" pitchFamily="2" charset="-78"/>
              </a:rPr>
              <a:t> </a:t>
            </a:r>
            <a:r>
              <a:rPr lang="fa-IR" sz="4400" b="1" dirty="0" smtClean="0">
                <a:solidFill>
                  <a:srgbClr val="C00000"/>
                </a:solidFill>
                <a:cs typeface="B Nazanin" pitchFamily="2" charset="-78"/>
              </a:rPr>
              <a:t>قانون تقاضا:                     </a:t>
            </a:r>
          </a:p>
          <a:p>
            <a:pPr eaLnBrk="1" hangingPunct="1">
              <a:lnSpc>
                <a:spcPct val="150000"/>
              </a:lnSpc>
              <a:buFont typeface="Wingdings" pitchFamily="2" charset="2"/>
              <a:buNone/>
              <a:defRPr/>
            </a:pPr>
            <a:r>
              <a:rPr lang="fa-IR" sz="4400" b="1" dirty="0" smtClean="0">
                <a:cs typeface="B Nazanin" pitchFamily="2" charset="-78"/>
              </a:rPr>
              <a:t>به رابطه منفی یا معکوس بین قیمت کالا و مقدار تقاضای آن، قانون تقاضا گفته می شود.            </a:t>
            </a:r>
          </a:p>
          <a:p>
            <a:pPr eaLnBrk="1" hangingPunct="1">
              <a:lnSpc>
                <a:spcPct val="150000"/>
              </a:lnSpc>
              <a:defRPr/>
            </a:pPr>
            <a:r>
              <a:rPr lang="fa-IR" sz="4400" b="1" dirty="0" smtClean="0">
                <a:cs typeface="B Nazanin" pitchFamily="2" charset="-78"/>
              </a:rPr>
              <a:t>علل شیب منفی منحنی تقاضا:</a:t>
            </a:r>
          </a:p>
          <a:p>
            <a:pPr eaLnBrk="1" hangingPunct="1">
              <a:lnSpc>
                <a:spcPct val="150000"/>
              </a:lnSpc>
              <a:buFont typeface="Wingdings" pitchFamily="2" charset="2"/>
              <a:buNone/>
              <a:defRPr/>
            </a:pPr>
            <a:r>
              <a:rPr lang="fa-IR" sz="4400" b="1" dirty="0" smtClean="0">
                <a:cs typeface="B Nazanin" pitchFamily="2" charset="-78"/>
              </a:rPr>
              <a:t> 1-  </a:t>
            </a:r>
            <a:r>
              <a:rPr lang="fa-IR" sz="4400" b="1" dirty="0" smtClean="0">
                <a:solidFill>
                  <a:schemeClr val="bg2">
                    <a:lumMod val="20000"/>
                    <a:lumOff val="80000"/>
                  </a:schemeClr>
                </a:solidFill>
                <a:cs typeface="B Nazanin" pitchFamily="2" charset="-78"/>
              </a:rPr>
              <a:t>اثر درآمدی</a:t>
            </a:r>
            <a:r>
              <a:rPr lang="fa-IR" sz="4400" b="1" dirty="0" smtClean="0">
                <a:cs typeface="B Nazanin" pitchFamily="2" charset="-78"/>
              </a:rPr>
              <a:t> </a:t>
            </a:r>
            <a:r>
              <a:rPr lang="en-US" sz="4400" b="1" dirty="0" err="1" smtClean="0">
                <a:solidFill>
                  <a:srgbClr val="C00000"/>
                </a:solidFill>
                <a:latin typeface="Times New Roman" pitchFamily="18" charset="0"/>
                <a:cs typeface="Times New Roman" pitchFamily="18" charset="0"/>
              </a:rPr>
              <a:t>Dx</a:t>
            </a:r>
            <a:r>
              <a:rPr lang="en-US" sz="4400" b="1" dirty="0" smtClean="0">
                <a:cs typeface="B Nazanin" pitchFamily="2" charset="-78"/>
              </a:rPr>
              <a:t> ↓ </a:t>
            </a:r>
            <a:r>
              <a:rPr lang="fa-IR" sz="4400" b="1" dirty="0" smtClean="0">
                <a:cs typeface="B Nazanin" pitchFamily="2" charset="-78"/>
              </a:rPr>
              <a:t>→↓ </a:t>
            </a:r>
            <a:r>
              <a:rPr lang="fa-IR" sz="4400" b="1" dirty="0" smtClean="0">
                <a:solidFill>
                  <a:schemeClr val="bg2">
                    <a:lumMod val="20000"/>
                    <a:lumOff val="80000"/>
                  </a:schemeClr>
                </a:solidFill>
                <a:cs typeface="B Nazanin" pitchFamily="2" charset="-78"/>
              </a:rPr>
              <a:t>درآمد</a:t>
            </a:r>
            <a:r>
              <a:rPr lang="fa-IR" sz="4400" b="1" dirty="0" smtClean="0">
                <a:cs typeface="B Nazanin" pitchFamily="2" charset="-78"/>
              </a:rPr>
              <a:t>  </a:t>
            </a:r>
            <a:r>
              <a:rPr lang="en-US" sz="4400" b="1" dirty="0" smtClean="0">
                <a:solidFill>
                  <a:srgbClr val="C00000"/>
                </a:solidFill>
                <a:latin typeface="Times New Roman" pitchFamily="18" charset="0"/>
                <a:cs typeface="Times New Roman" pitchFamily="18" charset="0"/>
              </a:rPr>
              <a:t>Px</a:t>
            </a:r>
            <a:r>
              <a:rPr lang="en-US" sz="4400" b="1" dirty="0" smtClean="0">
                <a:cs typeface="B Nazanin" pitchFamily="2" charset="-78"/>
              </a:rPr>
              <a:t>↑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idx="1"/>
          </p:nvPr>
        </p:nvSpPr>
        <p:spPr>
          <a:xfrm>
            <a:off x="71438" y="-171450"/>
            <a:ext cx="9037637" cy="6191250"/>
          </a:xfrm>
        </p:spPr>
        <p:txBody>
          <a:bodyPr/>
          <a:lstStyle/>
          <a:p>
            <a:pPr eaLnBrk="1" hangingPunct="1">
              <a:lnSpc>
                <a:spcPct val="150000"/>
              </a:lnSpc>
              <a:buFont typeface="Wingdings" pitchFamily="2" charset="2"/>
              <a:buNone/>
              <a:defRPr/>
            </a:pPr>
            <a:r>
              <a:rPr lang="fa-IR" sz="4400" b="1" dirty="0" smtClean="0">
                <a:cs typeface="B Nazanin" pitchFamily="2" charset="-78"/>
              </a:rPr>
              <a:t>2-  </a:t>
            </a:r>
            <a:r>
              <a:rPr lang="fa-IR" sz="4400" b="1" dirty="0" smtClean="0">
                <a:solidFill>
                  <a:schemeClr val="bg2">
                    <a:lumMod val="20000"/>
                    <a:lumOff val="80000"/>
                  </a:schemeClr>
                </a:solidFill>
                <a:cs typeface="B Nazanin" pitchFamily="2" charset="-78"/>
              </a:rPr>
              <a:t>اثر جانشینی</a:t>
            </a:r>
            <a:r>
              <a:rPr lang="fa-IR" sz="4400" b="1" dirty="0" smtClean="0">
                <a:cs typeface="B Nazanin" pitchFamily="2" charset="-78"/>
              </a:rPr>
              <a:t>:</a:t>
            </a:r>
          </a:p>
          <a:p>
            <a:pPr eaLnBrk="1" hangingPunct="1">
              <a:lnSpc>
                <a:spcPct val="150000"/>
              </a:lnSpc>
              <a:buFont typeface="Wingdings" pitchFamily="2" charset="2"/>
              <a:buNone/>
              <a:defRPr/>
            </a:pPr>
            <a:r>
              <a:rPr lang="fa-IR" sz="4400" b="1" dirty="0" smtClean="0">
                <a:cs typeface="B Nazanin" pitchFamily="2" charset="-78"/>
              </a:rPr>
              <a:t> اگر قیمت کالای </a:t>
            </a:r>
            <a:r>
              <a:rPr lang="en-US" sz="5400" b="1" dirty="0" smtClean="0">
                <a:solidFill>
                  <a:srgbClr val="FF0000"/>
                </a:solidFill>
                <a:latin typeface="Times New Roman" pitchFamily="18" charset="0"/>
                <a:cs typeface="Times New Roman" pitchFamily="18" charset="0"/>
              </a:rPr>
              <a:t>x</a:t>
            </a:r>
            <a:r>
              <a:rPr lang="fa-IR" sz="4400" b="1" dirty="0" smtClean="0">
                <a:cs typeface="B Nazanin" pitchFamily="2" charset="-78"/>
              </a:rPr>
              <a:t> افزایش یابد، در حقیقت کالای </a:t>
            </a:r>
            <a:r>
              <a:rPr lang="en-US" sz="5400" b="1" dirty="0" smtClean="0">
                <a:solidFill>
                  <a:srgbClr val="FF0000"/>
                </a:solidFill>
                <a:latin typeface="Times New Roman" pitchFamily="18" charset="0"/>
                <a:cs typeface="Times New Roman" pitchFamily="18" charset="0"/>
              </a:rPr>
              <a:t>x</a:t>
            </a:r>
            <a:r>
              <a:rPr lang="fa-IR" sz="4400" b="1" dirty="0" smtClean="0">
                <a:cs typeface="B Nazanin" pitchFamily="2" charset="-78"/>
              </a:rPr>
              <a:t> نسبت به کالای جانشین خود گرانتر شده، پس تقاضای کالای </a:t>
            </a:r>
            <a:r>
              <a:rPr lang="en-US" sz="5400" b="1" dirty="0" smtClean="0">
                <a:solidFill>
                  <a:srgbClr val="FF0000"/>
                </a:solidFill>
                <a:latin typeface="Times New Roman" pitchFamily="18" charset="0"/>
                <a:cs typeface="Times New Roman" pitchFamily="18" charset="0"/>
              </a:rPr>
              <a:t>x</a:t>
            </a:r>
            <a:r>
              <a:rPr lang="fa-IR" sz="4400" b="1" dirty="0" smtClean="0">
                <a:cs typeface="B Nazanin" pitchFamily="2" charset="-78"/>
              </a:rPr>
              <a:t> کمتر و بجای آن تقاضای کالای جانشین آن </a:t>
            </a:r>
            <a:r>
              <a:rPr lang="fa-IR" sz="5400" b="1" dirty="0" smtClean="0">
                <a:solidFill>
                  <a:srgbClr val="FF0000"/>
                </a:solidFill>
                <a:latin typeface="Times New Roman" pitchFamily="18" charset="0"/>
                <a:cs typeface="Times New Roman" pitchFamily="18" charset="0"/>
              </a:rPr>
              <a:t>(</a:t>
            </a:r>
            <a:r>
              <a:rPr lang="en-US" sz="5400" b="1" dirty="0" smtClean="0">
                <a:solidFill>
                  <a:srgbClr val="FF0000"/>
                </a:solidFill>
                <a:latin typeface="Times New Roman" pitchFamily="18" charset="0"/>
                <a:cs typeface="Times New Roman" pitchFamily="18" charset="0"/>
              </a:rPr>
              <a:t>Y</a:t>
            </a:r>
            <a:r>
              <a:rPr lang="fa-IR" sz="5400" b="1" dirty="0" smtClean="0">
                <a:solidFill>
                  <a:srgbClr val="FF0000"/>
                </a:solidFill>
                <a:latin typeface="Times New Roman" pitchFamily="18" charset="0"/>
                <a:cs typeface="Times New Roman" pitchFamily="18" charset="0"/>
              </a:rPr>
              <a:t>) </a:t>
            </a:r>
            <a:r>
              <a:rPr lang="fa-IR" sz="4400" b="1" dirty="0" smtClean="0">
                <a:cs typeface="B Nazanin" pitchFamily="2" charset="-78"/>
              </a:rPr>
              <a:t>بیشتر میشود.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algn="just" eaLnBrk="1" hangingPunct="1">
              <a:defRPr/>
            </a:pPr>
            <a:r>
              <a:rPr lang="fa-IR" sz="5400" b="1" dirty="0" smtClean="0">
                <a:solidFill>
                  <a:srgbClr val="C00000"/>
                </a:solidFill>
                <a:latin typeface="+mn-lt"/>
                <a:ea typeface="+mn-ea"/>
                <a:cs typeface="B Nazanin" pitchFamily="2" charset="-78"/>
              </a:rPr>
              <a:t>دو مشخصه منحنی تقاضا :</a:t>
            </a:r>
            <a:endParaRPr lang="en-US" sz="5400" b="1" dirty="0" smtClean="0">
              <a:solidFill>
                <a:srgbClr val="C00000"/>
              </a:solidFill>
              <a:latin typeface="+mn-lt"/>
              <a:ea typeface="+mn-ea"/>
              <a:cs typeface="B Nazanin" pitchFamily="2" charset="-78"/>
            </a:endParaRPr>
          </a:p>
        </p:txBody>
      </p:sp>
      <p:sp>
        <p:nvSpPr>
          <p:cNvPr id="99331" name="Rectangle 3"/>
          <p:cNvSpPr>
            <a:spLocks noGrp="1" noChangeArrowheads="1"/>
          </p:cNvSpPr>
          <p:nvPr>
            <p:ph idx="1"/>
          </p:nvPr>
        </p:nvSpPr>
        <p:spPr/>
        <p:txBody>
          <a:bodyPr/>
          <a:lstStyle/>
          <a:p>
            <a:pPr eaLnBrk="1" hangingPunct="1">
              <a:lnSpc>
                <a:spcPct val="150000"/>
              </a:lnSpc>
              <a:buFont typeface="Wingdings" pitchFamily="2" charset="2"/>
              <a:buNone/>
              <a:defRPr/>
            </a:pPr>
            <a:r>
              <a:rPr lang="fa-IR" sz="4400" b="1" dirty="0" smtClean="0">
                <a:cs typeface="B Nazanin" pitchFamily="2" charset="-78"/>
              </a:rPr>
              <a:t>1- منحنی تقاضا محورعمودی (محور قیمت) را به علت محدودیت درآمد </a:t>
            </a:r>
            <a:r>
              <a:rPr lang="fa-IR" sz="4400" b="1" smtClean="0">
                <a:cs typeface="B Nazanin" pitchFamily="2" charset="-78"/>
              </a:rPr>
              <a:t>قطع می‏کند</a:t>
            </a:r>
            <a:r>
              <a:rPr lang="fa-IR" sz="4400" b="1" dirty="0" smtClean="0">
                <a:cs typeface="B Nazanin" pitchFamily="2" charset="-78"/>
              </a:rPr>
              <a:t>. به عبارت دیگر قیمتی آنقدر بالا وجود دارد که در آن قیمت، تقاضای مصرف کننده از آن کالا صفر است.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3"/>
          <p:cNvSpPr>
            <a:spLocks noGrp="1" noChangeArrowheads="1"/>
          </p:cNvSpPr>
          <p:nvPr>
            <p:ph idx="1"/>
          </p:nvPr>
        </p:nvSpPr>
        <p:spPr>
          <a:xfrm>
            <a:off x="539750" y="879475"/>
            <a:ext cx="8229600" cy="4852988"/>
          </a:xfrm>
        </p:spPr>
        <p:txBody>
          <a:bodyPr/>
          <a:lstStyle/>
          <a:p>
            <a:pPr eaLnBrk="1" hangingPunct="1">
              <a:lnSpc>
                <a:spcPct val="150000"/>
              </a:lnSpc>
              <a:buFont typeface="Wingdings" pitchFamily="2" charset="2"/>
              <a:buNone/>
              <a:defRPr/>
            </a:pPr>
            <a:r>
              <a:rPr lang="fa-IR" sz="4400" b="1" dirty="0" smtClean="0">
                <a:cs typeface="B Nazanin" pitchFamily="2" charset="-78"/>
              </a:rPr>
              <a:t> 2- منحنی تقاضا محور افقی ( محور مقدار تقاضا ) را قطع می کند به دو علت وجود محدودیت زمانی و ثانیاً ضرر به سلامتی مصرف کننده.</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lgn="just" eaLnBrk="1" hangingPunct="1">
              <a:defRPr/>
            </a:pPr>
            <a:r>
              <a:rPr lang="fa-IR" sz="5400" b="1" dirty="0" smtClean="0">
                <a:solidFill>
                  <a:srgbClr val="C00000"/>
                </a:solidFill>
                <a:latin typeface="+mn-lt"/>
                <a:ea typeface="+mn-ea"/>
                <a:cs typeface="B Nazanin" pitchFamily="2" charset="-78"/>
              </a:rPr>
              <a:t>عوامل موثر بر تقاضای یک کالا :</a:t>
            </a:r>
            <a:endParaRPr lang="en-US" sz="5400" b="1" dirty="0" smtClean="0">
              <a:solidFill>
                <a:srgbClr val="C00000"/>
              </a:solidFill>
              <a:latin typeface="+mn-lt"/>
              <a:ea typeface="+mn-ea"/>
              <a:cs typeface="B Nazanin" pitchFamily="2" charset="-78"/>
            </a:endParaRPr>
          </a:p>
        </p:txBody>
      </p:sp>
      <p:sp>
        <p:nvSpPr>
          <p:cNvPr id="101379" name="Rectangle 3"/>
          <p:cNvSpPr>
            <a:spLocks noGrp="1" noChangeArrowheads="1"/>
          </p:cNvSpPr>
          <p:nvPr>
            <p:ph idx="1"/>
          </p:nvPr>
        </p:nvSpPr>
        <p:spPr/>
        <p:txBody>
          <a:bodyPr/>
          <a:lstStyle/>
          <a:p>
            <a:pPr marL="609600" indent="-609600" algn="just" eaLnBrk="1" hangingPunct="1">
              <a:buFont typeface="Wingdings" pitchFamily="2" charset="2"/>
              <a:buNone/>
              <a:defRPr/>
            </a:pPr>
            <a:r>
              <a:rPr lang="fa-IR" sz="4400" b="1" dirty="0" smtClean="0">
                <a:solidFill>
                  <a:schemeClr val="tx2"/>
                </a:solidFill>
                <a:cs typeface="B Nazanin" pitchFamily="2" charset="-78"/>
              </a:rPr>
              <a:t>1-</a:t>
            </a:r>
            <a:r>
              <a:rPr lang="fa-IR" sz="4400" b="1" dirty="0" smtClean="0">
                <a:solidFill>
                  <a:srgbClr val="FF0000"/>
                </a:solidFill>
                <a:cs typeface="B Nazanin" pitchFamily="2" charset="-78"/>
              </a:rPr>
              <a:t> قیمت کالا:</a:t>
            </a:r>
          </a:p>
          <a:p>
            <a:pPr marL="609600" indent="-609600" algn="just" eaLnBrk="1" hangingPunct="1">
              <a:buFont typeface="Wingdings" pitchFamily="2" charset="2"/>
              <a:buNone/>
              <a:defRPr/>
            </a:pPr>
            <a:r>
              <a:rPr lang="fa-IR" sz="4400" b="1" dirty="0" smtClean="0">
                <a:cs typeface="B Nazanin" pitchFamily="2" charset="-78"/>
              </a:rPr>
              <a:t> تقاضای کالا در خلاف جهت حرکت قیمت آن کالا میباشد.</a:t>
            </a:r>
          </a:p>
          <a:p>
            <a:pPr marL="609600" indent="-609600" algn="just" eaLnBrk="1" hangingPunct="1">
              <a:buFont typeface="Wingdings" pitchFamily="2" charset="2"/>
              <a:buNone/>
              <a:defRPr/>
            </a:pPr>
            <a:r>
              <a:rPr lang="fa-IR" sz="4400" b="1" dirty="0" smtClean="0">
                <a:cs typeface="B Nazanin" pitchFamily="2" charset="-78"/>
              </a:rPr>
              <a:t>به عبارت دیگر، با افزایش قیمت کالا، تقاضای آن کاهش و با کاهش قیمت کالا، تقاضای آن افزایش می یابد</a:t>
            </a:r>
            <a:r>
              <a:rPr lang="fa-IR" sz="4000" dirty="0" smtClean="0">
                <a:solidFill>
                  <a:srgbClr val="FFFF99"/>
                </a:solidFill>
              </a:rPr>
              <a:t>.</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77813"/>
            <a:ext cx="8229600" cy="774700"/>
          </a:xfrm>
        </p:spPr>
        <p:txBody>
          <a:bodyPr/>
          <a:lstStyle/>
          <a:p>
            <a:pPr algn="just" eaLnBrk="1" hangingPunct="1">
              <a:defRPr/>
            </a:pPr>
            <a:r>
              <a:rPr lang="fa-IR" sz="5400" b="1" dirty="0" smtClean="0">
                <a:solidFill>
                  <a:srgbClr val="C00000"/>
                </a:solidFill>
                <a:latin typeface="+mn-lt"/>
                <a:ea typeface="+mn-ea"/>
                <a:cs typeface="B Nazanin" pitchFamily="2" charset="-78"/>
              </a:rPr>
              <a:t>عوامل موثر بر تقاضای یک کالا :</a:t>
            </a:r>
            <a:endParaRPr lang="en-US" sz="5400" b="1" dirty="0" smtClean="0">
              <a:solidFill>
                <a:srgbClr val="C00000"/>
              </a:solidFill>
              <a:latin typeface="+mn-lt"/>
              <a:ea typeface="+mn-ea"/>
              <a:cs typeface="B Nazanin" pitchFamily="2" charset="-78"/>
            </a:endParaRPr>
          </a:p>
        </p:txBody>
      </p:sp>
      <p:sp>
        <p:nvSpPr>
          <p:cNvPr id="102403" name="Rectangle 3"/>
          <p:cNvSpPr>
            <a:spLocks noGrp="1" noChangeArrowheads="1"/>
          </p:cNvSpPr>
          <p:nvPr>
            <p:ph idx="1"/>
          </p:nvPr>
        </p:nvSpPr>
        <p:spPr>
          <a:xfrm>
            <a:off x="34925" y="1701800"/>
            <a:ext cx="8858250" cy="5399088"/>
          </a:xfrm>
        </p:spPr>
        <p:txBody>
          <a:bodyPr/>
          <a:lstStyle/>
          <a:p>
            <a:pPr algn="just" eaLnBrk="1" hangingPunct="1">
              <a:lnSpc>
                <a:spcPct val="90000"/>
              </a:lnSpc>
              <a:buFont typeface="Wingdings" pitchFamily="2" charset="2"/>
              <a:buNone/>
              <a:defRPr/>
            </a:pPr>
            <a:r>
              <a:rPr lang="fa-IR" sz="4400" b="1" dirty="0" smtClean="0">
                <a:solidFill>
                  <a:schemeClr val="tx2"/>
                </a:solidFill>
                <a:cs typeface="B Nazanin" pitchFamily="2" charset="-78"/>
              </a:rPr>
              <a:t>2-</a:t>
            </a:r>
            <a:r>
              <a:rPr lang="fa-IR" sz="4400" b="1" dirty="0" smtClean="0">
                <a:solidFill>
                  <a:srgbClr val="FF0000"/>
                </a:solidFill>
                <a:cs typeface="B Nazanin" pitchFamily="2" charset="-78"/>
              </a:rPr>
              <a:t> درآمد مصرف کننده : </a:t>
            </a:r>
          </a:p>
          <a:p>
            <a:pPr algn="just" eaLnBrk="1" hangingPunct="1">
              <a:lnSpc>
                <a:spcPct val="90000"/>
              </a:lnSpc>
              <a:buFont typeface="Wingdings" pitchFamily="2" charset="2"/>
              <a:buNone/>
              <a:defRPr/>
            </a:pPr>
            <a:endParaRPr lang="fa-IR" sz="4400" b="1" dirty="0" smtClean="0">
              <a:solidFill>
                <a:srgbClr val="FF0000"/>
              </a:solidFill>
              <a:cs typeface="B Nazanin" pitchFamily="2" charset="-78"/>
            </a:endParaRPr>
          </a:p>
          <a:p>
            <a:pPr algn="just" eaLnBrk="1" hangingPunct="1">
              <a:lnSpc>
                <a:spcPct val="90000"/>
              </a:lnSpc>
              <a:buFont typeface="Wingdings" pitchFamily="2" charset="2"/>
              <a:buNone/>
              <a:defRPr/>
            </a:pPr>
            <a:r>
              <a:rPr lang="fa-IR" sz="4400" b="1" dirty="0" smtClean="0">
                <a:cs typeface="B Nazanin" pitchFamily="2" charset="-78"/>
              </a:rPr>
              <a:t> - کالای نرمال:  چلو کباب و تاکسی</a:t>
            </a:r>
          </a:p>
          <a:p>
            <a:pPr algn="l" eaLnBrk="1" hangingPunct="1">
              <a:lnSpc>
                <a:spcPct val="90000"/>
              </a:lnSpc>
              <a:buFont typeface="Wingdings" pitchFamily="2" charset="2"/>
              <a:buNone/>
              <a:defRPr/>
            </a:pPr>
            <a:r>
              <a:rPr lang="fa-IR" sz="4400" b="1" dirty="0" smtClean="0">
                <a:cs typeface="B Nazanin" pitchFamily="2" charset="-78"/>
              </a:rPr>
              <a:t> </a:t>
            </a:r>
            <a:r>
              <a:rPr lang="en-US" sz="4400" b="1" dirty="0" smtClean="0">
                <a:cs typeface="B Nazanin" pitchFamily="2" charset="-78"/>
              </a:rPr>
              <a:t> </a:t>
            </a:r>
            <a:r>
              <a:rPr lang="en-US" sz="6600" b="1" dirty="0" smtClean="0">
                <a:cs typeface="B Nazanin" pitchFamily="2" charset="-78"/>
              </a:rPr>
              <a:t>↑</a:t>
            </a:r>
            <a:r>
              <a:rPr lang="en-US" sz="4400" b="1" dirty="0" smtClean="0">
                <a:cs typeface="B Nazanin" pitchFamily="2" charset="-78"/>
              </a:rPr>
              <a:t> </a:t>
            </a:r>
            <a:r>
              <a:rPr lang="en-US" sz="6000" b="1" dirty="0" smtClean="0">
                <a:cs typeface="B Nazanin" pitchFamily="2" charset="-78"/>
              </a:rPr>
              <a:t>→ </a:t>
            </a:r>
            <a:r>
              <a:rPr lang="en-US" sz="5400" b="1" dirty="0" err="1" smtClean="0">
                <a:solidFill>
                  <a:srgbClr val="FF0000"/>
                </a:solidFill>
                <a:latin typeface="Times New Roman" pitchFamily="18" charset="0"/>
                <a:cs typeface="Times New Roman" pitchFamily="18" charset="0"/>
              </a:rPr>
              <a:t>Dx</a:t>
            </a:r>
            <a:r>
              <a:rPr lang="en-US" sz="5400" b="1" dirty="0" smtClean="0">
                <a:solidFill>
                  <a:srgbClr val="FF0000"/>
                </a:solidFill>
                <a:latin typeface="Times New Roman" pitchFamily="18" charset="0"/>
                <a:cs typeface="Times New Roman" pitchFamily="18" charset="0"/>
              </a:rPr>
              <a:t> </a:t>
            </a:r>
            <a:r>
              <a:rPr lang="fa-IR" sz="4400" b="1" dirty="0" smtClean="0">
                <a:solidFill>
                  <a:schemeClr val="bg2">
                    <a:lumMod val="20000"/>
                    <a:lumOff val="80000"/>
                  </a:schemeClr>
                </a:solidFill>
                <a:cs typeface="B Nazanin" pitchFamily="2" charset="-78"/>
              </a:rPr>
              <a:t>درآمد</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77813"/>
            <a:ext cx="8229600" cy="774700"/>
          </a:xfrm>
        </p:spPr>
        <p:txBody>
          <a:bodyPr/>
          <a:lstStyle/>
          <a:p>
            <a:pPr algn="just" eaLnBrk="1" hangingPunct="1">
              <a:defRPr/>
            </a:pPr>
            <a:r>
              <a:rPr lang="fa-IR" sz="5400" b="1" dirty="0" smtClean="0">
                <a:solidFill>
                  <a:srgbClr val="C00000"/>
                </a:solidFill>
                <a:latin typeface="+mn-lt"/>
                <a:ea typeface="+mn-ea"/>
                <a:cs typeface="B Nazanin" pitchFamily="2" charset="-78"/>
              </a:rPr>
              <a:t>عوامل موثر بر تقاضای یک کالا :</a:t>
            </a:r>
            <a:endParaRPr lang="en-US" sz="5400" b="1" dirty="0" smtClean="0">
              <a:solidFill>
                <a:srgbClr val="C00000"/>
              </a:solidFill>
              <a:latin typeface="+mn-lt"/>
              <a:ea typeface="+mn-ea"/>
              <a:cs typeface="B Nazanin" pitchFamily="2" charset="-78"/>
            </a:endParaRPr>
          </a:p>
        </p:txBody>
      </p:sp>
      <p:sp>
        <p:nvSpPr>
          <p:cNvPr id="102403" name="Rectangle 3"/>
          <p:cNvSpPr>
            <a:spLocks noGrp="1" noChangeArrowheads="1"/>
          </p:cNvSpPr>
          <p:nvPr>
            <p:ph idx="1"/>
          </p:nvPr>
        </p:nvSpPr>
        <p:spPr>
          <a:xfrm>
            <a:off x="34925" y="1701800"/>
            <a:ext cx="8858250" cy="5399088"/>
          </a:xfrm>
        </p:spPr>
        <p:txBody>
          <a:bodyPr/>
          <a:lstStyle/>
          <a:p>
            <a:pPr algn="just" eaLnBrk="1" hangingPunct="1">
              <a:lnSpc>
                <a:spcPct val="90000"/>
              </a:lnSpc>
              <a:buFont typeface="Wingdings" pitchFamily="2" charset="2"/>
              <a:buNone/>
              <a:defRPr/>
            </a:pPr>
            <a:r>
              <a:rPr lang="fa-IR" sz="4400" b="1" dirty="0" smtClean="0">
                <a:solidFill>
                  <a:schemeClr val="tx2"/>
                </a:solidFill>
                <a:cs typeface="B Nazanin" pitchFamily="2" charset="-78"/>
              </a:rPr>
              <a:t>2-</a:t>
            </a:r>
            <a:r>
              <a:rPr lang="fa-IR" sz="4400" b="1" dirty="0" smtClean="0">
                <a:solidFill>
                  <a:srgbClr val="FF0000"/>
                </a:solidFill>
                <a:cs typeface="B Nazanin" pitchFamily="2" charset="-78"/>
              </a:rPr>
              <a:t> درآمد مصرف کننده : </a:t>
            </a:r>
          </a:p>
          <a:p>
            <a:pPr algn="just" eaLnBrk="1" hangingPunct="1">
              <a:lnSpc>
                <a:spcPct val="90000"/>
              </a:lnSpc>
              <a:buFont typeface="Wingdings" pitchFamily="2" charset="2"/>
              <a:buNone/>
              <a:defRPr/>
            </a:pPr>
            <a:endParaRPr lang="fa-IR" sz="4400" b="1" dirty="0" smtClean="0">
              <a:solidFill>
                <a:srgbClr val="FF0000"/>
              </a:solidFill>
              <a:cs typeface="B Nazanin" pitchFamily="2" charset="-78"/>
            </a:endParaRPr>
          </a:p>
          <a:p>
            <a:pPr algn="just" eaLnBrk="1" hangingPunct="1">
              <a:lnSpc>
                <a:spcPct val="90000"/>
              </a:lnSpc>
              <a:buFont typeface="Wingdings" pitchFamily="2" charset="2"/>
              <a:buNone/>
              <a:defRPr/>
            </a:pPr>
            <a:r>
              <a:rPr lang="fa-IR" sz="4400" b="1" dirty="0" smtClean="0">
                <a:cs typeface="B Nazanin" pitchFamily="2" charset="-78"/>
              </a:rPr>
              <a:t> - کالای نرمال:  چلو کباب و تاکسی</a:t>
            </a:r>
          </a:p>
          <a:p>
            <a:pPr algn="l" eaLnBrk="1" hangingPunct="1">
              <a:lnSpc>
                <a:spcPct val="90000"/>
              </a:lnSpc>
              <a:buFont typeface="Wingdings" pitchFamily="2" charset="2"/>
              <a:buNone/>
              <a:defRPr/>
            </a:pPr>
            <a:r>
              <a:rPr lang="fa-IR" sz="4400" b="1" dirty="0" smtClean="0">
                <a:cs typeface="B Nazanin" pitchFamily="2" charset="-78"/>
              </a:rPr>
              <a:t> </a:t>
            </a:r>
            <a:r>
              <a:rPr lang="en-US" sz="4400" b="1" dirty="0" smtClean="0">
                <a:cs typeface="B Nazanin" pitchFamily="2" charset="-78"/>
              </a:rPr>
              <a:t> </a:t>
            </a:r>
            <a:r>
              <a:rPr lang="en-US" sz="6600" b="1" dirty="0" smtClean="0">
                <a:cs typeface="B Nazanin" pitchFamily="2" charset="-78"/>
              </a:rPr>
              <a:t>↑</a:t>
            </a:r>
            <a:r>
              <a:rPr lang="en-US" sz="4400" b="1" dirty="0" smtClean="0">
                <a:cs typeface="B Nazanin" pitchFamily="2" charset="-78"/>
              </a:rPr>
              <a:t> </a:t>
            </a:r>
            <a:r>
              <a:rPr lang="en-US" sz="6000" b="1" dirty="0" smtClean="0">
                <a:cs typeface="B Nazanin" pitchFamily="2" charset="-78"/>
              </a:rPr>
              <a:t>→ </a:t>
            </a:r>
            <a:r>
              <a:rPr lang="en-US" sz="5400" b="1" dirty="0" err="1" smtClean="0">
                <a:solidFill>
                  <a:srgbClr val="FF0000"/>
                </a:solidFill>
                <a:latin typeface="Times New Roman" pitchFamily="18" charset="0"/>
                <a:cs typeface="Times New Roman" pitchFamily="18" charset="0"/>
              </a:rPr>
              <a:t>Dx</a:t>
            </a:r>
            <a:r>
              <a:rPr lang="en-US" sz="5400" b="1" dirty="0" smtClean="0">
                <a:solidFill>
                  <a:srgbClr val="FF0000"/>
                </a:solidFill>
                <a:latin typeface="Times New Roman" pitchFamily="18" charset="0"/>
                <a:cs typeface="Times New Roman" pitchFamily="18" charset="0"/>
              </a:rPr>
              <a:t> </a:t>
            </a:r>
            <a:r>
              <a:rPr lang="en-US" sz="7200" b="1" dirty="0" smtClean="0">
                <a:cs typeface="B Nazanin" pitchFamily="2" charset="-78"/>
              </a:rPr>
              <a:t>↑</a:t>
            </a:r>
            <a:r>
              <a:rPr lang="fa-IR" sz="4400" b="1" dirty="0" smtClean="0">
                <a:solidFill>
                  <a:schemeClr val="bg2">
                    <a:lumMod val="20000"/>
                    <a:lumOff val="80000"/>
                  </a:schemeClr>
                </a:solidFill>
                <a:cs typeface="B Nazanin" pitchFamily="2" charset="-78"/>
              </a:rPr>
              <a:t>درآمد</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77813"/>
            <a:ext cx="8229600" cy="774700"/>
          </a:xfrm>
        </p:spPr>
        <p:txBody>
          <a:bodyPr/>
          <a:lstStyle/>
          <a:p>
            <a:pPr algn="just" eaLnBrk="1" hangingPunct="1">
              <a:defRPr/>
            </a:pPr>
            <a:r>
              <a:rPr lang="fa-IR" sz="5400" b="1" dirty="0" smtClean="0">
                <a:solidFill>
                  <a:srgbClr val="C00000"/>
                </a:solidFill>
                <a:latin typeface="+mn-lt"/>
                <a:ea typeface="+mn-ea"/>
                <a:cs typeface="B Nazanin" pitchFamily="2" charset="-78"/>
              </a:rPr>
              <a:t>عوامل موثر بر تقاضای یک کالا :</a:t>
            </a:r>
            <a:endParaRPr lang="en-US" sz="5400" b="1" dirty="0" smtClean="0">
              <a:solidFill>
                <a:srgbClr val="C00000"/>
              </a:solidFill>
              <a:latin typeface="+mn-lt"/>
              <a:ea typeface="+mn-ea"/>
              <a:cs typeface="B Nazanin" pitchFamily="2" charset="-78"/>
            </a:endParaRPr>
          </a:p>
        </p:txBody>
      </p:sp>
      <p:sp>
        <p:nvSpPr>
          <p:cNvPr id="102403" name="Rectangle 3"/>
          <p:cNvSpPr>
            <a:spLocks noGrp="1" noChangeArrowheads="1"/>
          </p:cNvSpPr>
          <p:nvPr>
            <p:ph idx="1"/>
          </p:nvPr>
        </p:nvSpPr>
        <p:spPr>
          <a:xfrm>
            <a:off x="34925" y="1701800"/>
            <a:ext cx="8858250" cy="5399088"/>
          </a:xfrm>
        </p:spPr>
        <p:txBody>
          <a:bodyPr/>
          <a:lstStyle/>
          <a:p>
            <a:pPr algn="just" eaLnBrk="1" hangingPunct="1">
              <a:lnSpc>
                <a:spcPct val="90000"/>
              </a:lnSpc>
              <a:buFont typeface="Wingdings" pitchFamily="2" charset="2"/>
              <a:buNone/>
              <a:defRPr/>
            </a:pPr>
            <a:r>
              <a:rPr lang="fa-IR" sz="4400" b="1" dirty="0" smtClean="0">
                <a:solidFill>
                  <a:schemeClr val="tx2"/>
                </a:solidFill>
                <a:cs typeface="B Nazanin" pitchFamily="2" charset="-78"/>
              </a:rPr>
              <a:t>2-</a:t>
            </a:r>
            <a:r>
              <a:rPr lang="fa-IR" sz="4400" b="1" dirty="0" smtClean="0">
                <a:solidFill>
                  <a:srgbClr val="FF0000"/>
                </a:solidFill>
                <a:cs typeface="B Nazanin" pitchFamily="2" charset="-78"/>
              </a:rPr>
              <a:t> درآمد مصرف کننده : </a:t>
            </a:r>
          </a:p>
          <a:p>
            <a:pPr algn="just" eaLnBrk="1" hangingPunct="1">
              <a:lnSpc>
                <a:spcPct val="90000"/>
              </a:lnSpc>
              <a:buFont typeface="Wingdings" pitchFamily="2" charset="2"/>
              <a:buNone/>
              <a:defRPr/>
            </a:pPr>
            <a:endParaRPr lang="fa-IR" sz="4400" b="1" dirty="0" smtClean="0">
              <a:solidFill>
                <a:srgbClr val="FF0000"/>
              </a:solidFill>
              <a:cs typeface="B Nazanin" pitchFamily="2" charset="-78"/>
            </a:endParaRPr>
          </a:p>
          <a:p>
            <a:pPr algn="just" eaLnBrk="1" hangingPunct="1">
              <a:lnSpc>
                <a:spcPct val="90000"/>
              </a:lnSpc>
              <a:buFont typeface="Wingdings" pitchFamily="2" charset="2"/>
              <a:buNone/>
              <a:defRPr/>
            </a:pPr>
            <a:r>
              <a:rPr lang="fa-IR" sz="4400" b="1" dirty="0" smtClean="0">
                <a:cs typeface="B Nazanin" pitchFamily="2" charset="-78"/>
              </a:rPr>
              <a:t>-کالای پست:  ساندویچ و اتوبوس</a:t>
            </a:r>
          </a:p>
          <a:p>
            <a:pPr algn="l" eaLnBrk="1" hangingPunct="1">
              <a:lnSpc>
                <a:spcPct val="90000"/>
              </a:lnSpc>
              <a:buFont typeface="Wingdings" pitchFamily="2" charset="2"/>
              <a:buNone/>
              <a:defRPr/>
            </a:pPr>
            <a:r>
              <a:rPr lang="en-US" sz="6600" b="1" dirty="0" smtClean="0">
                <a:cs typeface="B Nazanin" pitchFamily="2" charset="-78"/>
              </a:rPr>
              <a:t>↑ </a:t>
            </a:r>
            <a:r>
              <a:rPr lang="en-US" sz="6000" b="1" dirty="0" smtClean="0">
                <a:cs typeface="B Nazanin" pitchFamily="2" charset="-78"/>
              </a:rPr>
              <a:t>→ </a:t>
            </a:r>
            <a:r>
              <a:rPr lang="en-US" sz="5400" b="1" dirty="0" err="1" smtClean="0">
                <a:solidFill>
                  <a:srgbClr val="FF0000"/>
                </a:solidFill>
                <a:latin typeface="Times New Roman" pitchFamily="18" charset="0"/>
                <a:cs typeface="Times New Roman" pitchFamily="18" charset="0"/>
              </a:rPr>
              <a:t>Dx</a:t>
            </a:r>
            <a:r>
              <a:rPr lang="fa-IR" sz="7200" b="1" dirty="0" smtClean="0">
                <a:cs typeface="B Nazanin" pitchFamily="2" charset="-78"/>
              </a:rPr>
              <a:t> </a:t>
            </a:r>
            <a:r>
              <a:rPr lang="fa-IR" sz="4400" b="1" dirty="0" smtClean="0">
                <a:solidFill>
                  <a:schemeClr val="bg2">
                    <a:lumMod val="20000"/>
                    <a:lumOff val="80000"/>
                  </a:schemeClr>
                </a:solidFill>
                <a:cs typeface="B Nazanin" pitchFamily="2" charset="-78"/>
              </a:rPr>
              <a:t>درآمد</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693" y="1368669"/>
            <a:ext cx="8374674" cy="5011615"/>
          </a:xfrm>
        </p:spPr>
        <p:txBody>
          <a:bodyPr/>
          <a:lstStyle/>
          <a:p>
            <a:pPr algn="ctr">
              <a:lnSpc>
                <a:spcPct val="150000"/>
              </a:lnSpc>
              <a:buFont typeface="Wingdings 2" panose="05020102010507070707" pitchFamily="18" charset="2"/>
              <a:buNone/>
            </a:pPr>
            <a:r>
              <a:rPr lang="fa-IR" altLang="fa-IR" sz="4985" b="1">
                <a:cs typeface="B Mitra" panose="00000400000000000000" pitchFamily="2" charset="-78"/>
              </a:rPr>
              <a:t>  </a:t>
            </a:r>
            <a:r>
              <a:rPr lang="ar-SA" altLang="fa-IR" sz="4985" b="1">
                <a:cs typeface="B Mitra" panose="00000400000000000000" pitchFamily="2" charset="-78"/>
              </a:rPr>
              <a:t>مهندسان </a:t>
            </a:r>
            <a:r>
              <a:rPr lang="fa-IR" altLang="fa-IR" sz="4985" b="1">
                <a:cs typeface="B Mitra" panose="00000400000000000000" pitchFamily="2" charset="-78"/>
              </a:rPr>
              <a:t>این رشته</a:t>
            </a:r>
            <a:r>
              <a:rPr lang="ar-SA" altLang="fa-IR" sz="4985" b="1">
                <a:cs typeface="B Mitra" panose="00000400000000000000" pitchFamily="2" charset="-78"/>
              </a:rPr>
              <a:t> در تيم</a:t>
            </a:r>
            <a:r>
              <a:rPr lang="fa-IR" altLang="fa-IR" sz="4985" b="1">
                <a:cs typeface="B Mitra" panose="00000400000000000000" pitchFamily="2" charset="-78"/>
              </a:rPr>
              <a:t>‌</a:t>
            </a:r>
            <a:r>
              <a:rPr lang="ar-SA" altLang="fa-IR" sz="4985" b="1">
                <a:cs typeface="B Mitra" panose="00000400000000000000" pitchFamily="2" charset="-78"/>
              </a:rPr>
              <a:t>هاى ميان رشته</a:t>
            </a:r>
            <a:r>
              <a:rPr lang="fa-IR" altLang="fa-IR" sz="4985" b="1">
                <a:cs typeface="B Mitra" panose="00000400000000000000" pitchFamily="2" charset="-78"/>
              </a:rPr>
              <a:t>‌</a:t>
            </a:r>
            <a:r>
              <a:rPr lang="ar-SA" altLang="fa-IR" sz="4985" b="1">
                <a:cs typeface="B Mitra" panose="00000400000000000000" pitchFamily="2" charset="-78"/>
              </a:rPr>
              <a:t>اى براى امور </a:t>
            </a:r>
            <a:r>
              <a:rPr lang="ar-SA" altLang="fa-IR" sz="4985" b="1">
                <a:solidFill>
                  <a:srgbClr val="C00000"/>
                </a:solidFill>
                <a:cs typeface="B Mitra" panose="00000400000000000000" pitchFamily="2" charset="-78"/>
              </a:rPr>
              <a:t>برنامه</a:t>
            </a:r>
            <a:r>
              <a:rPr lang="fa-IR" altLang="fa-IR" sz="4985" b="1">
                <a:solidFill>
                  <a:srgbClr val="C00000"/>
                </a:solidFill>
                <a:cs typeface="B Mitra" panose="00000400000000000000" pitchFamily="2" charset="-78"/>
              </a:rPr>
              <a:t>‌</a:t>
            </a:r>
            <a:r>
              <a:rPr lang="ar-SA" altLang="fa-IR" sz="4985" b="1">
                <a:solidFill>
                  <a:srgbClr val="C00000"/>
                </a:solidFill>
                <a:cs typeface="B Mitra" panose="00000400000000000000" pitchFamily="2" charset="-78"/>
              </a:rPr>
              <a:t>ريزى</a:t>
            </a:r>
            <a:r>
              <a:rPr lang="ar-SA" altLang="fa-IR" sz="4985" b="1">
                <a:cs typeface="B Mitra" panose="00000400000000000000" pitchFamily="2" charset="-78"/>
              </a:rPr>
              <a:t>، </a:t>
            </a:r>
            <a:r>
              <a:rPr lang="ar-SA" altLang="fa-IR" sz="4985" b="1">
                <a:solidFill>
                  <a:srgbClr val="C00000"/>
                </a:solidFill>
                <a:cs typeface="B Mitra" panose="00000400000000000000" pitchFamily="2" charset="-78"/>
              </a:rPr>
              <a:t>نصب</a:t>
            </a:r>
            <a:r>
              <a:rPr lang="fa-IR" altLang="fa-IR" sz="4985" b="1">
                <a:cs typeface="B Mitra" panose="00000400000000000000" pitchFamily="2" charset="-78"/>
              </a:rPr>
              <a:t>،</a:t>
            </a:r>
            <a:r>
              <a:rPr lang="ar-SA" altLang="fa-IR" sz="4985" b="1">
                <a:cs typeface="B Mitra" panose="00000400000000000000" pitchFamily="2" charset="-78"/>
              </a:rPr>
              <a:t> </a:t>
            </a:r>
            <a:r>
              <a:rPr lang="ar-SA" altLang="fa-IR" sz="4985" b="1">
                <a:solidFill>
                  <a:srgbClr val="C00000"/>
                </a:solidFill>
                <a:cs typeface="B Mitra" panose="00000400000000000000" pitchFamily="2" charset="-78"/>
              </a:rPr>
              <a:t>کنترل</a:t>
            </a:r>
            <a:r>
              <a:rPr lang="ar-SA" altLang="fa-IR" sz="4985" b="1">
                <a:cs typeface="B Mitra" panose="00000400000000000000" pitchFamily="2" charset="-78"/>
              </a:rPr>
              <a:t> و </a:t>
            </a:r>
            <a:r>
              <a:rPr lang="ar-SA" altLang="fa-IR" sz="4985" b="1">
                <a:solidFill>
                  <a:srgbClr val="C00000"/>
                </a:solidFill>
                <a:cs typeface="B Mitra" panose="00000400000000000000" pitchFamily="2" charset="-78"/>
              </a:rPr>
              <a:t>بهبود</a:t>
            </a:r>
            <a:r>
              <a:rPr lang="ar-SA" altLang="fa-IR" sz="4985" b="1">
                <a:cs typeface="B Mitra" panose="00000400000000000000" pitchFamily="2" charset="-78"/>
              </a:rPr>
              <a:t> فع</a:t>
            </a:r>
            <a:r>
              <a:rPr lang="fa-IR" altLang="fa-IR" sz="4985" b="1">
                <a:cs typeface="B Mitra" panose="00000400000000000000" pitchFamily="2" charset="-78"/>
              </a:rPr>
              <a:t>ّ</a:t>
            </a:r>
            <a:r>
              <a:rPr lang="ar-SA" altLang="fa-IR" sz="4985" b="1">
                <a:cs typeface="B Mitra" panose="00000400000000000000" pitchFamily="2" charset="-78"/>
              </a:rPr>
              <a:t>الي</a:t>
            </a:r>
            <a:r>
              <a:rPr lang="fa-IR" altLang="fa-IR" sz="4985" b="1">
                <a:cs typeface="B Mitra" panose="00000400000000000000" pitchFamily="2" charset="-78"/>
              </a:rPr>
              <a:t>ّ</a:t>
            </a:r>
            <a:r>
              <a:rPr lang="ar-SA" altLang="fa-IR" sz="4985" b="1">
                <a:cs typeface="B Mitra" panose="00000400000000000000" pitchFamily="2" charset="-78"/>
              </a:rPr>
              <a:t>ت</a:t>
            </a:r>
            <a:r>
              <a:rPr lang="fa-IR" altLang="fa-IR" sz="4985" b="1">
                <a:cs typeface="B Mitra" panose="00000400000000000000" pitchFamily="2" charset="-78"/>
              </a:rPr>
              <a:t>‌</a:t>
            </a:r>
            <a:r>
              <a:rPr lang="ar-SA" altLang="fa-IR" sz="4985" b="1">
                <a:cs typeface="B Mitra" panose="00000400000000000000" pitchFamily="2" charset="-78"/>
              </a:rPr>
              <a:t>هاى موس</a:t>
            </a:r>
            <a:r>
              <a:rPr lang="fa-IR" altLang="fa-IR" sz="4985" b="1">
                <a:cs typeface="B Mitra" panose="00000400000000000000" pitchFamily="2" charset="-78"/>
              </a:rPr>
              <a:t>ّ</a:t>
            </a:r>
            <a:r>
              <a:rPr lang="ar-SA" altLang="fa-IR" sz="4985" b="1">
                <a:cs typeface="B Mitra" panose="00000400000000000000" pitchFamily="2" charset="-78"/>
              </a:rPr>
              <a:t>سات به خدمت گرفته مى</a:t>
            </a:r>
            <a:r>
              <a:rPr lang="fa-IR" altLang="fa-IR" sz="4985" b="1">
                <a:cs typeface="B Mitra" panose="00000400000000000000" pitchFamily="2" charset="-78"/>
              </a:rPr>
              <a:t>‌</a:t>
            </a:r>
            <a:r>
              <a:rPr lang="ar-SA" altLang="fa-IR" sz="4985" b="1">
                <a:cs typeface="B Mitra" panose="00000400000000000000" pitchFamily="2" charset="-78"/>
              </a:rPr>
              <a:t>شوند</a:t>
            </a:r>
            <a:r>
              <a:rPr lang="fa-IR" altLang="fa-IR" sz="4985" b="1">
                <a:cs typeface="B Mitra" panose="00000400000000000000" pitchFamily="2" charset="-78"/>
              </a:rPr>
              <a:t>.</a:t>
            </a:r>
            <a:endParaRPr lang="en-US" altLang="fa-IR" sz="4985">
              <a:cs typeface="B Mitra" panose="00000400000000000000" pitchFamily="2" charset="-78"/>
            </a:endParaRPr>
          </a:p>
        </p:txBody>
      </p:sp>
      <p:sp>
        <p:nvSpPr>
          <p:cNvPr id="3379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42D96966-30D7-446E-A43E-A3F48B4DC659}" type="slidenum">
              <a:rPr lang="fa-IR" altLang="fa-IR" sz="1108">
                <a:solidFill>
                  <a:srgbClr val="045C75"/>
                </a:solidFill>
              </a:rPr>
              <a:pPr>
                <a:spcBef>
                  <a:spcPct val="0"/>
                </a:spcBef>
                <a:buClrTx/>
                <a:buSzTx/>
                <a:buFontTx/>
                <a:buNone/>
              </a:pPr>
              <a:t>8</a:t>
            </a:fld>
            <a:endParaRPr lang="fa-IR" altLang="fa-IR" sz="1108">
              <a:solidFill>
                <a:srgbClr val="045C75"/>
              </a:solidFill>
            </a:endParaRPr>
          </a:p>
        </p:txBody>
      </p:sp>
      <p:sp>
        <p:nvSpPr>
          <p:cNvPr id="7" name="Title 1"/>
          <p:cNvSpPr>
            <a:spLocks noGrp="1"/>
          </p:cNvSpPr>
          <p:nvPr>
            <p:ph type="title"/>
          </p:nvPr>
        </p:nvSpPr>
        <p:spPr>
          <a:xfrm>
            <a:off x="167054" y="212136"/>
            <a:ext cx="8792308" cy="1370824"/>
          </a:xfrm>
          <a:effectLst>
            <a:outerShdw blurRad="152400" dist="114300" dir="2700000" algn="tl" rotWithShape="0">
              <a:prstClr val="black">
                <a:alpha val="40000"/>
              </a:prstClr>
            </a:outerShdw>
          </a:effectLst>
        </p:spPr>
        <p:txBody>
          <a:bodyPr rtlCol="1">
            <a:spAutoFit/>
          </a:bodyPr>
          <a:lstStyle/>
          <a:p>
            <a:pPr algn="ctr">
              <a:defRPr/>
            </a:pPr>
            <a:r>
              <a:rPr lang="fa-IR" sz="4985" b="1" dirty="0">
                <a:solidFill>
                  <a:srgbClr val="FF0000"/>
                </a:solidFill>
                <a:cs typeface="B Titr" panose="00000700000000000000" pitchFamily="2" charset="-78"/>
              </a:rPr>
              <a:t>مهندسی صنایع چه تخصصی است؟ </a:t>
            </a:r>
            <a:r>
              <a:rPr lang="fa-IR" sz="3323" b="1" dirty="0">
                <a:solidFill>
                  <a:srgbClr val="FF0000"/>
                </a:solidFill>
                <a:cs typeface="B Titr" panose="00000700000000000000" pitchFamily="2" charset="-78"/>
              </a:rPr>
              <a:t>(ادامه)</a:t>
            </a:r>
            <a:endParaRPr lang="en-US" sz="3323" b="1" dirty="0">
              <a:solidFill>
                <a:srgbClr val="FF0000"/>
              </a:solidFill>
              <a:cs typeface="B Titr" panose="00000700000000000000" pitchFamily="2" charset="-78"/>
            </a:endParaRPr>
          </a:p>
        </p:txBody>
      </p:sp>
    </p:spTree>
    <p:extLst>
      <p:ext uri="{BB962C8B-B14F-4D97-AF65-F5344CB8AC3E}">
        <p14:creationId xmlns:p14="http://schemas.microsoft.com/office/powerpoint/2010/main" val="404205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nodeType="afterGroup">
                            <p:stCondLst>
                              <p:cond delay="9800"/>
                            </p:stCondLst>
                            <p:childTnLst>
                              <p:par>
                                <p:cTn id="9" presetID="3" presetClass="emph" presetSubtype="2" repeatCount="indefinite" accel="50000" decel="50000" fill="hold" grpId="0" nodeType="afterEffect">
                                  <p:stCondLst>
                                    <p:cond delay="0"/>
                                  </p:stCondLst>
                                  <p:childTnLst>
                                    <p:animClr clrSpc="rgb" dir="cw">
                                      <p:cBhvr override="childStyle">
                                        <p:cTn id="10" dur="2000" fill="hold"/>
                                        <p:tgtEl>
                                          <p:spTgt spid="7"/>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77813"/>
            <a:ext cx="8229600" cy="774700"/>
          </a:xfrm>
        </p:spPr>
        <p:txBody>
          <a:bodyPr/>
          <a:lstStyle/>
          <a:p>
            <a:pPr algn="just" eaLnBrk="1" hangingPunct="1">
              <a:defRPr/>
            </a:pPr>
            <a:r>
              <a:rPr lang="fa-IR" sz="5400" b="1" dirty="0" smtClean="0">
                <a:solidFill>
                  <a:srgbClr val="C00000"/>
                </a:solidFill>
                <a:latin typeface="+mn-lt"/>
                <a:ea typeface="+mn-ea"/>
                <a:cs typeface="B Nazanin" pitchFamily="2" charset="-78"/>
              </a:rPr>
              <a:t>عوامل موثر بر تقاضای یک کالا :</a:t>
            </a:r>
            <a:endParaRPr lang="en-US" sz="5400" b="1" dirty="0" smtClean="0">
              <a:solidFill>
                <a:srgbClr val="C00000"/>
              </a:solidFill>
              <a:latin typeface="+mn-lt"/>
              <a:ea typeface="+mn-ea"/>
              <a:cs typeface="B Nazanin" pitchFamily="2" charset="-78"/>
            </a:endParaRPr>
          </a:p>
        </p:txBody>
      </p:sp>
      <p:sp>
        <p:nvSpPr>
          <p:cNvPr id="102403" name="Rectangle 3"/>
          <p:cNvSpPr>
            <a:spLocks noGrp="1" noChangeArrowheads="1"/>
          </p:cNvSpPr>
          <p:nvPr>
            <p:ph idx="1"/>
          </p:nvPr>
        </p:nvSpPr>
        <p:spPr>
          <a:xfrm>
            <a:off x="34925" y="1701800"/>
            <a:ext cx="8858250" cy="5399088"/>
          </a:xfrm>
        </p:spPr>
        <p:txBody>
          <a:bodyPr/>
          <a:lstStyle/>
          <a:p>
            <a:pPr algn="just" eaLnBrk="1" hangingPunct="1">
              <a:lnSpc>
                <a:spcPct val="90000"/>
              </a:lnSpc>
              <a:buFont typeface="Wingdings" pitchFamily="2" charset="2"/>
              <a:buNone/>
              <a:defRPr/>
            </a:pPr>
            <a:r>
              <a:rPr lang="fa-IR" sz="4400" b="1" dirty="0" smtClean="0">
                <a:solidFill>
                  <a:schemeClr val="tx2"/>
                </a:solidFill>
                <a:cs typeface="B Nazanin" pitchFamily="2" charset="-78"/>
              </a:rPr>
              <a:t>2-</a:t>
            </a:r>
            <a:r>
              <a:rPr lang="fa-IR" sz="4400" b="1" dirty="0" smtClean="0">
                <a:solidFill>
                  <a:srgbClr val="FF0000"/>
                </a:solidFill>
                <a:cs typeface="B Nazanin" pitchFamily="2" charset="-78"/>
              </a:rPr>
              <a:t> درآمد مصرف کننده : </a:t>
            </a:r>
          </a:p>
          <a:p>
            <a:pPr algn="just" eaLnBrk="1" hangingPunct="1">
              <a:lnSpc>
                <a:spcPct val="90000"/>
              </a:lnSpc>
              <a:buFont typeface="Wingdings" pitchFamily="2" charset="2"/>
              <a:buNone/>
              <a:defRPr/>
            </a:pPr>
            <a:endParaRPr lang="fa-IR" sz="4400" b="1" dirty="0" smtClean="0">
              <a:solidFill>
                <a:srgbClr val="FF0000"/>
              </a:solidFill>
              <a:cs typeface="B Nazanin" pitchFamily="2" charset="-78"/>
            </a:endParaRPr>
          </a:p>
          <a:p>
            <a:pPr algn="just" eaLnBrk="1" hangingPunct="1">
              <a:lnSpc>
                <a:spcPct val="90000"/>
              </a:lnSpc>
              <a:buFont typeface="Wingdings" pitchFamily="2" charset="2"/>
              <a:buNone/>
              <a:defRPr/>
            </a:pPr>
            <a:r>
              <a:rPr lang="fa-IR" sz="4400" b="1" dirty="0" smtClean="0">
                <a:cs typeface="B Nazanin" pitchFamily="2" charset="-78"/>
              </a:rPr>
              <a:t>-کالای پست:  ساندویچ و اتوبوس</a:t>
            </a:r>
          </a:p>
          <a:p>
            <a:pPr algn="l" eaLnBrk="1" hangingPunct="1">
              <a:lnSpc>
                <a:spcPct val="90000"/>
              </a:lnSpc>
              <a:buFont typeface="Wingdings" pitchFamily="2" charset="2"/>
              <a:buNone/>
              <a:defRPr/>
            </a:pPr>
            <a:r>
              <a:rPr lang="en-US" sz="6600" b="1" dirty="0" smtClean="0">
                <a:cs typeface="B Nazanin" pitchFamily="2" charset="-78"/>
              </a:rPr>
              <a:t>↑ </a:t>
            </a:r>
            <a:r>
              <a:rPr lang="en-US" sz="6000" b="1" dirty="0" smtClean="0">
                <a:cs typeface="B Nazanin" pitchFamily="2" charset="-78"/>
              </a:rPr>
              <a:t>→ </a:t>
            </a:r>
            <a:r>
              <a:rPr lang="en-US" sz="5400" b="1" dirty="0" err="1" smtClean="0">
                <a:solidFill>
                  <a:srgbClr val="FF0000"/>
                </a:solidFill>
                <a:latin typeface="Times New Roman" pitchFamily="18" charset="0"/>
                <a:cs typeface="Times New Roman" pitchFamily="18" charset="0"/>
              </a:rPr>
              <a:t>Dx</a:t>
            </a:r>
            <a:r>
              <a:rPr lang="en-US" sz="7200" b="1" dirty="0" smtClean="0">
                <a:cs typeface="B Nazanin" pitchFamily="2" charset="-78"/>
              </a:rPr>
              <a:t>↓</a:t>
            </a:r>
            <a:r>
              <a:rPr lang="fa-IR" sz="7200" b="1" dirty="0" smtClean="0">
                <a:cs typeface="B Nazanin" pitchFamily="2" charset="-78"/>
              </a:rPr>
              <a:t> </a:t>
            </a:r>
            <a:r>
              <a:rPr lang="fa-IR" sz="4400" b="1" dirty="0" smtClean="0">
                <a:solidFill>
                  <a:schemeClr val="bg2">
                    <a:lumMod val="20000"/>
                    <a:lumOff val="80000"/>
                  </a:schemeClr>
                </a:solidFill>
                <a:cs typeface="B Nazanin" pitchFamily="2" charset="-78"/>
              </a:rPr>
              <a:t>درآمد</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idx="1"/>
          </p:nvPr>
        </p:nvSpPr>
        <p:spPr>
          <a:xfrm>
            <a:off x="0" y="44450"/>
            <a:ext cx="9180513" cy="4530725"/>
          </a:xfrm>
        </p:spPr>
        <p:txBody>
          <a:bodyPr/>
          <a:lstStyle/>
          <a:p>
            <a:pPr eaLnBrk="1" hangingPunct="1">
              <a:lnSpc>
                <a:spcPct val="90000"/>
              </a:lnSpc>
              <a:buFont typeface="Wingdings" pitchFamily="2" charset="2"/>
              <a:buNone/>
              <a:defRPr/>
            </a:pPr>
            <a:r>
              <a:rPr lang="fa-IR" sz="4400" b="1" dirty="0" smtClean="0">
                <a:cs typeface="B Nazanin" pitchFamily="2" charset="-78"/>
              </a:rPr>
              <a:t>3- </a:t>
            </a:r>
            <a:r>
              <a:rPr lang="fa-IR" sz="4400" b="1" dirty="0" smtClean="0">
                <a:solidFill>
                  <a:srgbClr val="FF0000"/>
                </a:solidFill>
                <a:cs typeface="B Nazanin" pitchFamily="2" charset="-78"/>
              </a:rPr>
              <a:t>ثروت مصرف کننده:</a:t>
            </a:r>
          </a:p>
          <a:p>
            <a:pPr algn="ctr" eaLnBrk="1" hangingPunct="1">
              <a:lnSpc>
                <a:spcPct val="90000"/>
              </a:lnSpc>
              <a:buFont typeface="Wingdings" pitchFamily="2" charset="2"/>
              <a:buNone/>
              <a:defRPr/>
            </a:pPr>
            <a:r>
              <a:rPr lang="fa-IR" sz="4400" b="1" dirty="0" smtClean="0">
                <a:solidFill>
                  <a:srgbClr val="FF0000"/>
                </a:solidFill>
                <a:cs typeface="B Nazanin" pitchFamily="2" charset="-78"/>
              </a:rPr>
              <a:t> </a:t>
            </a:r>
            <a:r>
              <a:rPr lang="fa-IR" sz="4400" b="1" dirty="0" smtClean="0">
                <a:solidFill>
                  <a:schemeClr val="bg1">
                    <a:lumMod val="20000"/>
                    <a:lumOff val="80000"/>
                  </a:schemeClr>
                </a:solidFill>
                <a:cs typeface="B Nazanin" pitchFamily="2" charset="-78"/>
              </a:rPr>
              <a:t>درآمد &lt;  ثروت</a:t>
            </a:r>
          </a:p>
          <a:p>
            <a:pPr eaLnBrk="1" hangingPunct="1">
              <a:lnSpc>
                <a:spcPct val="90000"/>
              </a:lnSpc>
              <a:defRPr/>
            </a:pPr>
            <a:r>
              <a:rPr lang="fa-IR" sz="4400" b="1" dirty="0" smtClean="0">
                <a:cs typeface="B Nazanin" pitchFamily="2" charset="-78"/>
              </a:rPr>
              <a:t>ثروت اعم از درآمد است. ثروت تمام مواردی که جزء درآمد است را </a:t>
            </a:r>
            <a:r>
              <a:rPr lang="fa-IR" sz="4400" b="1" smtClean="0">
                <a:cs typeface="B Nazanin" pitchFamily="2" charset="-78"/>
              </a:rPr>
              <a:t>شامل می‏شود </a:t>
            </a:r>
            <a:r>
              <a:rPr lang="fa-IR" sz="4400" b="1" dirty="0" smtClean="0">
                <a:cs typeface="B Nazanin" pitchFamily="2" charset="-78"/>
              </a:rPr>
              <a:t>و علاوه بر آن اقلامی نظیر وسیله نقلیه و منزل و ... که جزء درآمد </a:t>
            </a:r>
            <a:r>
              <a:rPr lang="fa-IR" sz="4400" b="1" smtClean="0">
                <a:cs typeface="B Nazanin" pitchFamily="2" charset="-78"/>
              </a:rPr>
              <a:t>محسوب نمی‏شوند </a:t>
            </a:r>
            <a:r>
              <a:rPr lang="fa-IR" sz="4400" b="1" dirty="0" smtClean="0">
                <a:cs typeface="B Nazanin" pitchFamily="2" charset="-78"/>
              </a:rPr>
              <a:t>را هم در </a:t>
            </a:r>
            <a:r>
              <a:rPr lang="fa-IR" sz="4400" b="1" smtClean="0">
                <a:cs typeface="B Nazanin" pitchFamily="2" charset="-78"/>
              </a:rPr>
              <a:t>بر می‏گیرد</a:t>
            </a:r>
            <a:r>
              <a:rPr lang="fa-IR" sz="4400" b="1" dirty="0" smtClean="0">
                <a:cs typeface="B Nazanin" pitchFamily="2" charset="-78"/>
              </a:rPr>
              <a:t>. </a:t>
            </a:r>
          </a:p>
          <a:p>
            <a:pPr eaLnBrk="1" hangingPunct="1">
              <a:lnSpc>
                <a:spcPct val="90000"/>
              </a:lnSpc>
              <a:defRPr/>
            </a:pPr>
            <a:r>
              <a:rPr lang="fa-IR" sz="4400" b="1" dirty="0" smtClean="0">
                <a:cs typeface="B Nazanin" pitchFamily="2" charset="-78"/>
              </a:rPr>
              <a:t>رابطه بین ثروت و تقاضای کالاهای نرمال مستقیم و رابطه بین آن و تقاضای کالاهای پست </a:t>
            </a:r>
            <a:r>
              <a:rPr lang="fa-IR" sz="4400" b="1" smtClean="0">
                <a:cs typeface="B Nazanin" pitchFamily="2" charset="-78"/>
              </a:rPr>
              <a:t>معکوس می‏باشد</a:t>
            </a:r>
            <a:r>
              <a:rPr lang="fa-IR" sz="4400" b="1" dirty="0" smtClean="0">
                <a:cs typeface="B Nazanin" pitchFamily="2" charset="-78"/>
              </a:rPr>
              <a:t>.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a:xfrm>
            <a:off x="0" y="44450"/>
            <a:ext cx="9036050" cy="5399088"/>
          </a:xfrm>
        </p:spPr>
        <p:txBody>
          <a:bodyPr/>
          <a:lstStyle/>
          <a:p>
            <a:pPr eaLnBrk="1" hangingPunct="1">
              <a:lnSpc>
                <a:spcPct val="80000"/>
              </a:lnSpc>
              <a:buFont typeface="Wingdings" pitchFamily="2" charset="2"/>
              <a:buNone/>
              <a:defRPr/>
            </a:pPr>
            <a:r>
              <a:rPr lang="fa-IR" sz="4400" b="1" dirty="0" smtClean="0">
                <a:cs typeface="B Nazanin" pitchFamily="2" charset="-78"/>
              </a:rPr>
              <a:t>4- </a:t>
            </a:r>
            <a:r>
              <a:rPr lang="fa-IR" sz="4400" b="1" dirty="0" smtClean="0">
                <a:solidFill>
                  <a:srgbClr val="FF0000"/>
                </a:solidFill>
                <a:cs typeface="B Nazanin" pitchFamily="2" charset="-78"/>
              </a:rPr>
              <a:t>قیمت سایر کالاها: </a:t>
            </a:r>
          </a:p>
          <a:p>
            <a:pPr eaLnBrk="1" hangingPunct="1">
              <a:lnSpc>
                <a:spcPct val="80000"/>
              </a:lnSpc>
              <a:buFont typeface="Wingdings" pitchFamily="2" charset="2"/>
              <a:buNone/>
              <a:defRPr/>
            </a:pPr>
            <a:r>
              <a:rPr lang="fa-IR" sz="4400" b="1" dirty="0" smtClean="0">
                <a:cs typeface="B Nazanin" pitchFamily="2" charset="-78"/>
              </a:rPr>
              <a:t>- کالای </a:t>
            </a:r>
            <a:r>
              <a:rPr lang="fa-IR" sz="4400" b="1" dirty="0" smtClean="0">
                <a:solidFill>
                  <a:srgbClr val="FF0000"/>
                </a:solidFill>
                <a:cs typeface="B Nazanin" pitchFamily="2" charset="-78"/>
              </a:rPr>
              <a:t>مکمل        </a:t>
            </a:r>
            <a:r>
              <a:rPr lang="fa-IR" sz="4400" b="1" dirty="0" smtClean="0">
                <a:cs typeface="B Nazanin" pitchFamily="2" charset="-78"/>
              </a:rPr>
              <a:t>          </a:t>
            </a:r>
            <a:r>
              <a:rPr lang="en-US" sz="5400" b="1" dirty="0" err="1" smtClean="0">
                <a:solidFill>
                  <a:srgbClr val="FF0000"/>
                </a:solidFill>
                <a:latin typeface="Times New Roman" pitchFamily="18" charset="0"/>
                <a:cs typeface="Times New Roman" pitchFamily="18" charset="0"/>
              </a:rPr>
              <a:t>Py</a:t>
            </a:r>
            <a:r>
              <a:rPr lang="en-US" sz="6600" b="1" dirty="0" smtClean="0">
                <a:cs typeface="B Nazanin" pitchFamily="2" charset="-78"/>
              </a:rPr>
              <a:t>↑→</a:t>
            </a:r>
            <a:r>
              <a:rPr lang="en-US" sz="4400" b="1" dirty="0" smtClean="0">
                <a:cs typeface="B Nazanin" pitchFamily="2" charset="-78"/>
              </a:rPr>
              <a:t> </a:t>
            </a:r>
            <a:r>
              <a:rPr lang="en-US" sz="5400" b="1" dirty="0" err="1" smtClean="0">
                <a:solidFill>
                  <a:srgbClr val="FF0000"/>
                </a:solidFill>
                <a:latin typeface="Times New Roman" pitchFamily="18" charset="0"/>
                <a:cs typeface="Times New Roman" pitchFamily="18" charset="0"/>
              </a:rPr>
              <a:t>Dx</a:t>
            </a:r>
            <a:r>
              <a:rPr lang="en-US" sz="6600" b="1" dirty="0" smtClean="0">
                <a:cs typeface="B Nazanin" pitchFamily="2" charset="-78"/>
              </a:rPr>
              <a:t>↓</a:t>
            </a:r>
            <a:endParaRPr lang="fa-IR" sz="6600" b="1" dirty="0" smtClean="0">
              <a:cs typeface="B Nazanin" pitchFamily="2" charset="-78"/>
            </a:endParaRPr>
          </a:p>
          <a:p>
            <a:pPr eaLnBrk="1" hangingPunct="1">
              <a:lnSpc>
                <a:spcPct val="150000"/>
              </a:lnSpc>
              <a:buFont typeface="Wingdings" pitchFamily="2" charset="2"/>
              <a:buNone/>
              <a:defRPr/>
            </a:pPr>
            <a:r>
              <a:rPr lang="fa-IR" sz="4400" b="1" dirty="0" smtClean="0">
                <a:cs typeface="B Nazanin" pitchFamily="2" charset="-78"/>
              </a:rPr>
              <a:t>دو کالای </a:t>
            </a:r>
            <a:r>
              <a:rPr lang="fa-IR" sz="4400" b="1" dirty="0" smtClean="0">
                <a:solidFill>
                  <a:srgbClr val="FF0000"/>
                </a:solidFill>
                <a:cs typeface="B Nazanin" pitchFamily="2" charset="-78"/>
              </a:rPr>
              <a:t>مکمل</a:t>
            </a:r>
            <a:r>
              <a:rPr lang="fa-IR" sz="4400" b="1" dirty="0" smtClean="0">
                <a:cs typeface="B Nazanin" pitchFamily="2" charset="-78"/>
              </a:rPr>
              <a:t> لازم و ملزوم یکدیگرند، با یکدیگر و تواماً مصرف می شوند. مانند  قند و چای، ماشین و بنزین.</a:t>
            </a:r>
          </a:p>
          <a:p>
            <a:pPr eaLnBrk="1" hangingPunct="1">
              <a:lnSpc>
                <a:spcPct val="150000"/>
              </a:lnSpc>
              <a:buFont typeface="Wingdings" pitchFamily="2" charset="2"/>
              <a:buNone/>
              <a:defRPr/>
            </a:pPr>
            <a:r>
              <a:rPr lang="fa-IR" sz="4400" b="1" dirty="0" smtClean="0">
                <a:cs typeface="B Nazanin" pitchFamily="2" charset="-78"/>
              </a:rPr>
              <a:t>با افزایش قیمت یکی از دو کالای </a:t>
            </a:r>
            <a:r>
              <a:rPr lang="fa-IR" sz="4400" b="1" dirty="0" smtClean="0">
                <a:solidFill>
                  <a:srgbClr val="FF0000"/>
                </a:solidFill>
                <a:cs typeface="B Nazanin" pitchFamily="2" charset="-78"/>
              </a:rPr>
              <a:t>مکمل</a:t>
            </a:r>
            <a:r>
              <a:rPr lang="fa-IR" sz="4400" b="1" dirty="0" smtClean="0">
                <a:cs typeface="B Nazanin" pitchFamily="2" charset="-78"/>
              </a:rPr>
              <a:t> تقاضای دیگری کاهش می یابد و بر عکس.</a:t>
            </a:r>
          </a:p>
          <a:p>
            <a:pPr eaLnBrk="1" hangingPunct="1">
              <a:lnSpc>
                <a:spcPct val="150000"/>
              </a:lnSpc>
              <a:buFont typeface="Wingdings" pitchFamily="2" charset="2"/>
              <a:buNone/>
              <a:defRPr/>
            </a:pP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a:xfrm>
            <a:off x="0" y="-314325"/>
            <a:ext cx="9036050" cy="5399088"/>
          </a:xfrm>
        </p:spPr>
        <p:txBody>
          <a:bodyPr/>
          <a:lstStyle/>
          <a:p>
            <a:pPr eaLnBrk="1" hangingPunct="1">
              <a:lnSpc>
                <a:spcPct val="150000"/>
              </a:lnSpc>
              <a:buFontTx/>
              <a:buChar char="-"/>
              <a:defRPr/>
            </a:pPr>
            <a:r>
              <a:rPr lang="fa-IR" sz="4400" b="1" dirty="0" smtClean="0">
                <a:cs typeface="B Nazanin" pitchFamily="2" charset="-78"/>
              </a:rPr>
              <a:t>کالای </a:t>
            </a:r>
            <a:r>
              <a:rPr lang="fa-IR" sz="4400" b="1" dirty="0" smtClean="0">
                <a:solidFill>
                  <a:schemeClr val="tx2">
                    <a:lumMod val="75000"/>
                  </a:schemeClr>
                </a:solidFill>
                <a:cs typeface="B Nazanin" pitchFamily="2" charset="-78"/>
              </a:rPr>
              <a:t>جانشين </a:t>
            </a:r>
            <a:r>
              <a:rPr lang="fa-IR" sz="4400" b="1" dirty="0" smtClean="0">
                <a:cs typeface="B Nazanin" pitchFamily="2" charset="-78"/>
              </a:rPr>
              <a:t>               </a:t>
            </a:r>
            <a:r>
              <a:rPr lang="en-US" sz="5400" b="1" dirty="0" err="1" smtClean="0">
                <a:solidFill>
                  <a:srgbClr val="FF0000"/>
                </a:solidFill>
                <a:latin typeface="Times New Roman" pitchFamily="18" charset="0"/>
                <a:cs typeface="Times New Roman" pitchFamily="18" charset="0"/>
              </a:rPr>
              <a:t>Py</a:t>
            </a:r>
            <a:r>
              <a:rPr lang="en-US" sz="6600" b="1" dirty="0" smtClean="0">
                <a:cs typeface="B Nazanin" pitchFamily="2" charset="-78"/>
              </a:rPr>
              <a:t>↑→</a:t>
            </a:r>
            <a:r>
              <a:rPr lang="en-US" sz="4400" b="1" dirty="0" smtClean="0">
                <a:cs typeface="B Nazanin" pitchFamily="2" charset="-78"/>
              </a:rPr>
              <a:t> </a:t>
            </a:r>
            <a:r>
              <a:rPr lang="en-US" sz="5400" b="1" dirty="0" err="1" smtClean="0">
                <a:solidFill>
                  <a:srgbClr val="FF0000"/>
                </a:solidFill>
                <a:latin typeface="Times New Roman" pitchFamily="18" charset="0"/>
                <a:cs typeface="Times New Roman" pitchFamily="18" charset="0"/>
              </a:rPr>
              <a:t>Dx</a:t>
            </a:r>
            <a:r>
              <a:rPr lang="en-US" sz="6600" b="1" dirty="0" smtClean="0">
                <a:cs typeface="B Nazanin" pitchFamily="2" charset="-78"/>
              </a:rPr>
              <a:t>↑</a:t>
            </a:r>
            <a:endParaRPr lang="fa-IR" sz="4400" b="1" dirty="0" smtClean="0">
              <a:cs typeface="B Nazanin" pitchFamily="2" charset="-78"/>
            </a:endParaRPr>
          </a:p>
          <a:p>
            <a:pPr eaLnBrk="1" hangingPunct="1">
              <a:lnSpc>
                <a:spcPct val="150000"/>
              </a:lnSpc>
              <a:buFont typeface="Wingdings" pitchFamily="2" charset="2"/>
              <a:buNone/>
              <a:defRPr/>
            </a:pPr>
            <a:r>
              <a:rPr lang="fa-IR" sz="4400" b="1" dirty="0" smtClean="0">
                <a:cs typeface="B Nazanin" pitchFamily="2" charset="-78"/>
              </a:rPr>
              <a:t>دو کالای </a:t>
            </a:r>
            <a:r>
              <a:rPr lang="fa-IR" sz="4400" b="1" dirty="0" smtClean="0">
                <a:solidFill>
                  <a:schemeClr val="tx2">
                    <a:lumMod val="75000"/>
                  </a:schemeClr>
                </a:solidFill>
                <a:cs typeface="B Nazanin" pitchFamily="2" charset="-78"/>
              </a:rPr>
              <a:t>جانشین</a:t>
            </a:r>
            <a:r>
              <a:rPr lang="fa-IR" sz="4400" b="1" dirty="0" smtClean="0">
                <a:cs typeface="B Nazanin" pitchFamily="2" charset="-78"/>
              </a:rPr>
              <a:t> کالاهایی هستند که خدمات مشابه داشته و به جای یکدیگر قابل استفاده هستند مانند  قند و شکر، چلو کباب و ساندویچ. </a:t>
            </a:r>
            <a:r>
              <a:rPr lang="fa-IR" sz="3600" b="1" dirty="0" smtClean="0">
                <a:cs typeface="B Nazanin" pitchFamily="2" charset="-78"/>
              </a:rPr>
              <a:t>با افزایش قیمت یکی از دو کالای </a:t>
            </a:r>
            <a:r>
              <a:rPr lang="fa-IR" sz="3600" b="1" dirty="0" smtClean="0">
                <a:solidFill>
                  <a:schemeClr val="tx2">
                    <a:lumMod val="75000"/>
                  </a:schemeClr>
                </a:solidFill>
                <a:cs typeface="B Nazanin" pitchFamily="2" charset="-78"/>
              </a:rPr>
              <a:t>جانشین</a:t>
            </a:r>
            <a:r>
              <a:rPr lang="fa-IR" sz="3600" b="1" dirty="0" smtClean="0">
                <a:cs typeface="B Nazanin" pitchFamily="2" charset="-78"/>
              </a:rPr>
              <a:t> تقاضای دیگری افزایش می یابد و برعکس.</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idx="1"/>
          </p:nvPr>
        </p:nvSpPr>
        <p:spPr>
          <a:xfrm>
            <a:off x="250825" y="333375"/>
            <a:ext cx="8858250" cy="4530725"/>
          </a:xfrm>
        </p:spPr>
        <p:txBody>
          <a:bodyPr/>
          <a:lstStyle/>
          <a:p>
            <a:pPr algn="just" eaLnBrk="1" hangingPunct="1">
              <a:buFont typeface="Wingdings" pitchFamily="2" charset="2"/>
              <a:buNone/>
              <a:defRPr/>
            </a:pPr>
            <a:r>
              <a:rPr lang="fa-IR" sz="4400" b="1" dirty="0" smtClean="0">
                <a:cs typeface="B Nazanin" pitchFamily="2" charset="-78"/>
              </a:rPr>
              <a:t>5- </a:t>
            </a:r>
            <a:r>
              <a:rPr lang="fa-IR" sz="4400" b="1" dirty="0" smtClean="0">
                <a:solidFill>
                  <a:srgbClr val="FF0000"/>
                </a:solidFill>
                <a:cs typeface="B Nazanin" pitchFamily="2" charset="-78"/>
              </a:rPr>
              <a:t>سلیقه و ترجیحات مصرف کننده:</a:t>
            </a:r>
          </a:p>
          <a:p>
            <a:pPr algn="just" eaLnBrk="1" hangingPunct="1">
              <a:buFont typeface="Wingdings" pitchFamily="2" charset="2"/>
              <a:buNone/>
              <a:defRPr/>
            </a:pPr>
            <a:r>
              <a:rPr lang="fa-IR" sz="4400" b="1" dirty="0" smtClean="0">
                <a:cs typeface="B Nazanin" pitchFamily="2" charset="-78"/>
              </a:rPr>
              <a:t> تصمیم نهایی درخرید کالاها و خدمات به سلیقه و ترجیحات مصرف کننده بستگی دارد.</a:t>
            </a:r>
          </a:p>
          <a:p>
            <a:pPr algn="just" eaLnBrk="1" hangingPunct="1">
              <a:buFont typeface="Wingdings" pitchFamily="2" charset="2"/>
              <a:buNone/>
              <a:defRPr/>
            </a:pPr>
            <a:r>
              <a:rPr lang="fa-IR" sz="4400" b="1" dirty="0" smtClean="0">
                <a:cs typeface="B Nazanin" pitchFamily="2" charset="-78"/>
              </a:rPr>
              <a:t> به عبارت دیگر، این سلیقه و ترجیحات مصرف کننده است که نهایتا تعیین مینماید درآمد خود را به مصرف کدام کالا برساند.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marL="342900" indent="-342900" algn="just" eaLnBrk="1" hangingPunct="1">
              <a:spcBef>
                <a:spcPct val="20000"/>
              </a:spcBef>
              <a:buClr>
                <a:schemeClr val="hlink"/>
              </a:buClr>
              <a:buSzPct val="70000"/>
              <a:defRPr/>
            </a:pPr>
            <a:r>
              <a:rPr lang="fa-IR" sz="6000" b="1" dirty="0" smtClean="0">
                <a:solidFill>
                  <a:srgbClr val="FF0000"/>
                </a:solidFill>
                <a:latin typeface="+mn-lt"/>
                <a:ea typeface="+mn-ea"/>
                <a:cs typeface="B Nazanin" pitchFamily="2" charset="-78"/>
              </a:rPr>
              <a:t>جابجایی منحنی تقاضا :</a:t>
            </a:r>
            <a:endParaRPr lang="en-US" sz="6000" b="1" dirty="0" smtClean="0">
              <a:solidFill>
                <a:srgbClr val="FF0000"/>
              </a:solidFill>
              <a:latin typeface="+mn-lt"/>
              <a:ea typeface="+mn-ea"/>
              <a:cs typeface="B Nazanin" pitchFamily="2" charset="-78"/>
            </a:endParaRPr>
          </a:p>
        </p:txBody>
      </p:sp>
      <p:sp>
        <p:nvSpPr>
          <p:cNvPr id="106499" name="Rectangle 3"/>
          <p:cNvSpPr>
            <a:spLocks noGrp="1" noChangeArrowheads="1"/>
          </p:cNvSpPr>
          <p:nvPr>
            <p:ph idx="1"/>
          </p:nvPr>
        </p:nvSpPr>
        <p:spPr>
          <a:xfrm>
            <a:off x="323850" y="1600200"/>
            <a:ext cx="8686800" cy="4530725"/>
          </a:xfrm>
        </p:spPr>
        <p:txBody>
          <a:bodyPr/>
          <a:lstStyle/>
          <a:p>
            <a:pPr algn="just" eaLnBrk="1" hangingPunct="1">
              <a:defRPr/>
            </a:pPr>
            <a:r>
              <a:rPr lang="fa-IR" sz="4400" b="1" dirty="0" smtClean="0">
                <a:cs typeface="B Nazanin" pitchFamily="2" charset="-78"/>
              </a:rPr>
              <a:t>اگر غیراز قیمت کالای مورد نظر، سایر عوامل موثر بر تقاضای یک کالا تغییر نمایند منحنی تقاضا جابجا خواهد شد. </a:t>
            </a:r>
          </a:p>
          <a:p>
            <a:pPr algn="just" eaLnBrk="1" hangingPunct="1">
              <a:defRPr/>
            </a:pPr>
            <a:r>
              <a:rPr lang="fa-IR" sz="4400" b="1" dirty="0" smtClean="0">
                <a:cs typeface="B Nazanin" pitchFamily="2" charset="-78"/>
              </a:rPr>
              <a:t> اگر قیمت کالا تغییر نماید، منحنی تقاضا جابجا نمیشود بلکه از یک نقطه واقع بر منحنی تقاضا به نقطه دیگر روی همان منحنی جابجا میشویم.</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a:xfrm>
            <a:off x="457200" y="549275"/>
            <a:ext cx="8229600" cy="5903913"/>
          </a:xfrm>
        </p:spPr>
        <p:txBody>
          <a:bodyPr/>
          <a:lstStyle/>
          <a:p>
            <a:pPr algn="just" eaLnBrk="1" hangingPunct="1">
              <a:buFont typeface="Wingdings" pitchFamily="2" charset="2"/>
              <a:buNone/>
              <a:defRPr/>
            </a:pPr>
            <a:r>
              <a:rPr lang="fa-IR" sz="4400" b="1" dirty="0" smtClean="0">
                <a:solidFill>
                  <a:srgbClr val="FF0000"/>
                </a:solidFill>
                <a:cs typeface="B Nazanin" pitchFamily="2" charset="-78"/>
              </a:rPr>
              <a:t>مثال افزایش درآمد: </a:t>
            </a:r>
          </a:p>
          <a:p>
            <a:pPr algn="just" eaLnBrk="1" hangingPunct="1">
              <a:buFont typeface="Wingdings" pitchFamily="2" charset="2"/>
              <a:buNone/>
              <a:defRPr/>
            </a:pPr>
            <a:r>
              <a:rPr lang="fa-IR" sz="4400" b="1" dirty="0" smtClean="0">
                <a:cs typeface="B Nazanin" pitchFamily="2" charset="-78"/>
              </a:rPr>
              <a:t>	  </a:t>
            </a:r>
            <a:r>
              <a:rPr lang="en-US" sz="4400" b="1" dirty="0" smtClean="0">
                <a:cs typeface="B Nazanin" pitchFamily="2" charset="-78"/>
              </a:rPr>
              <a:t>X</a:t>
            </a:r>
            <a:r>
              <a:rPr lang="fa-IR" sz="4400" b="1" dirty="0" smtClean="0">
                <a:cs typeface="B Nazanin" pitchFamily="2" charset="-78"/>
              </a:rPr>
              <a:t>  کالای پست: ← تقاضا کاهش ← حرکت منحنی تقاضا به سمت مبدا مختصات یا به سمت چپ.     </a:t>
            </a:r>
          </a:p>
          <a:p>
            <a:pPr algn="just" eaLnBrk="1" hangingPunct="1">
              <a:buFont typeface="Wingdings" pitchFamily="2" charset="2"/>
              <a:buNone/>
              <a:defRPr/>
            </a:pPr>
            <a:r>
              <a:rPr lang="fa-IR" sz="4400" b="1" dirty="0" smtClean="0">
                <a:cs typeface="B Nazanin" pitchFamily="2" charset="-78"/>
              </a:rPr>
              <a:t>       </a:t>
            </a:r>
            <a:r>
              <a:rPr lang="en-US" sz="4400" b="1" dirty="0" smtClean="0">
                <a:cs typeface="B Nazanin" pitchFamily="2" charset="-78"/>
              </a:rPr>
              <a:t>X</a:t>
            </a:r>
            <a:r>
              <a:rPr lang="fa-IR" sz="4400" b="1" dirty="0" smtClean="0">
                <a:cs typeface="B Nazanin" pitchFamily="2" charset="-78"/>
              </a:rPr>
              <a:t> کالای نرمال: ← تقاضا افزایش← حرکت منحنی تقاضا به سمت خارج مبدا مختصات یا به سمت راست.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a:xfrm>
            <a:off x="468313" y="439738"/>
            <a:ext cx="8243887" cy="5510212"/>
          </a:xfrm>
        </p:spPr>
        <p:txBody>
          <a:bodyPr/>
          <a:lstStyle/>
          <a:p>
            <a:pPr algn="just" eaLnBrk="1" hangingPunct="1">
              <a:buFont typeface="Wingdings" pitchFamily="2" charset="2"/>
              <a:buNone/>
              <a:defRPr/>
            </a:pPr>
            <a:r>
              <a:rPr lang="fa-IR" sz="4400" b="1" dirty="0" smtClean="0">
                <a:solidFill>
                  <a:srgbClr val="FF0000"/>
                </a:solidFill>
                <a:cs typeface="B Nazanin" pitchFamily="2" charset="-78"/>
              </a:rPr>
              <a:t>مثال قیمت سایر کالاها:</a:t>
            </a:r>
          </a:p>
          <a:p>
            <a:pPr algn="just" eaLnBrk="1" hangingPunct="1">
              <a:buFont typeface="Wingdings" pitchFamily="2" charset="2"/>
              <a:buNone/>
              <a:defRPr/>
            </a:pPr>
            <a:r>
              <a:rPr lang="fa-IR" sz="4400" b="1" dirty="0" smtClean="0">
                <a:cs typeface="B Nazanin" pitchFamily="2" charset="-78"/>
              </a:rPr>
              <a:t> کاهش قیمت چلوکباب چه اثری برتقاضای دوغ و ساندویچ دارد؟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a:xfrm>
            <a:off x="468313" y="439738"/>
            <a:ext cx="8243887" cy="5510212"/>
          </a:xfrm>
        </p:spPr>
        <p:txBody>
          <a:bodyPr/>
          <a:lstStyle/>
          <a:p>
            <a:pPr algn="just" eaLnBrk="1" hangingPunct="1">
              <a:buFont typeface="Wingdings" pitchFamily="2" charset="2"/>
              <a:buNone/>
              <a:defRPr/>
            </a:pPr>
            <a:r>
              <a:rPr lang="fa-IR" sz="4400" b="1" dirty="0" smtClean="0">
                <a:solidFill>
                  <a:srgbClr val="FF0000"/>
                </a:solidFill>
                <a:cs typeface="B Nazanin" pitchFamily="2" charset="-78"/>
              </a:rPr>
              <a:t>مثال قیمت سایر کالاها:</a:t>
            </a:r>
          </a:p>
          <a:p>
            <a:pPr algn="just" eaLnBrk="1" hangingPunct="1">
              <a:buFont typeface="Wingdings" pitchFamily="2" charset="2"/>
              <a:buNone/>
              <a:defRPr/>
            </a:pPr>
            <a:r>
              <a:rPr lang="fa-IR" sz="4400" b="1" dirty="0" smtClean="0">
                <a:cs typeface="B Nazanin" pitchFamily="2" charset="-78"/>
              </a:rPr>
              <a:t> کاهش قیمت چلوکباب چه اثری برتقاضای دوغ و ساندویچ دارد؟</a:t>
            </a:r>
          </a:p>
          <a:p>
            <a:pPr algn="just" eaLnBrk="1" hangingPunct="1">
              <a:buFont typeface="Wingdings" pitchFamily="2" charset="2"/>
              <a:buNone/>
              <a:defRPr/>
            </a:pPr>
            <a:r>
              <a:rPr lang="fa-IR" sz="4400" b="1" dirty="0" smtClean="0">
                <a:cs typeface="B Nazanin" pitchFamily="2" charset="-78"/>
              </a:rPr>
              <a:t>   تقاضای ساندویچ ( کالای جانشین) ؟؟؟؟؟؟؟؟ می شود.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a:xfrm>
            <a:off x="468313" y="439738"/>
            <a:ext cx="8243887" cy="5510212"/>
          </a:xfrm>
        </p:spPr>
        <p:txBody>
          <a:bodyPr/>
          <a:lstStyle/>
          <a:p>
            <a:pPr algn="just" eaLnBrk="1" hangingPunct="1">
              <a:buFont typeface="Wingdings" pitchFamily="2" charset="2"/>
              <a:buNone/>
              <a:defRPr/>
            </a:pPr>
            <a:r>
              <a:rPr lang="fa-IR" sz="4400" b="1" dirty="0" smtClean="0">
                <a:solidFill>
                  <a:srgbClr val="FF0000"/>
                </a:solidFill>
                <a:cs typeface="B Nazanin" pitchFamily="2" charset="-78"/>
              </a:rPr>
              <a:t>مثال قیمت سایر کالاها:</a:t>
            </a:r>
          </a:p>
          <a:p>
            <a:pPr algn="just" eaLnBrk="1" hangingPunct="1">
              <a:buFont typeface="Wingdings" pitchFamily="2" charset="2"/>
              <a:buNone/>
              <a:defRPr/>
            </a:pPr>
            <a:r>
              <a:rPr lang="fa-IR" sz="4400" b="1" dirty="0" smtClean="0">
                <a:cs typeface="B Nazanin" pitchFamily="2" charset="-78"/>
              </a:rPr>
              <a:t> کاهش قیمت چلوکباب چه اثری برتقاضای دوغ و ساندویچ دارد؟</a:t>
            </a:r>
          </a:p>
          <a:p>
            <a:pPr algn="just" eaLnBrk="1" hangingPunct="1">
              <a:buFont typeface="Wingdings" pitchFamily="2" charset="2"/>
              <a:buNone/>
              <a:defRPr/>
            </a:pPr>
            <a:r>
              <a:rPr lang="fa-IR" sz="4400" b="1" dirty="0" smtClean="0">
                <a:cs typeface="B Nazanin" pitchFamily="2" charset="-78"/>
              </a:rPr>
              <a:t>   تقاضای ساندویچ ( کالای جانشین) </a:t>
            </a:r>
            <a:r>
              <a:rPr lang="fa-IR" sz="6000" b="1" dirty="0" smtClean="0">
                <a:solidFill>
                  <a:srgbClr val="FF0000"/>
                </a:solidFill>
                <a:cs typeface="B Nazanin" pitchFamily="2" charset="-78"/>
              </a:rPr>
              <a:t>کم</a:t>
            </a:r>
            <a:r>
              <a:rPr lang="fa-IR" sz="6000" b="1" dirty="0" smtClean="0">
                <a:cs typeface="B Nazanin" pitchFamily="2" charset="-78"/>
              </a:rPr>
              <a:t> </a:t>
            </a:r>
            <a:r>
              <a:rPr lang="fa-IR" sz="4400" b="1" dirty="0" smtClean="0">
                <a:cs typeface="B Nazanin" pitchFamily="2" charset="-78"/>
              </a:rPr>
              <a:t>می شود، زیرا نسبت به کالای جانشین خود گرانتر شده است.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1693" y="1369713"/>
            <a:ext cx="8374674" cy="5011615"/>
          </a:xfrm>
        </p:spPr>
        <p:txBody>
          <a:bodyPr/>
          <a:lstStyle/>
          <a:p>
            <a:pPr algn="ctr">
              <a:lnSpc>
                <a:spcPct val="150000"/>
              </a:lnSpc>
              <a:buFont typeface="Wingdings 2" panose="05020102010507070707" pitchFamily="18" charset="2"/>
              <a:buNone/>
            </a:pPr>
            <a:r>
              <a:rPr lang="ar-SA" altLang="fa-IR" sz="5400" b="1">
                <a:cs typeface="B Nazanin" panose="00000400000000000000" pitchFamily="2" charset="-78"/>
              </a:rPr>
              <a:t>اين فعاليت</a:t>
            </a:r>
            <a:r>
              <a:rPr lang="fa-IR" altLang="fa-IR" sz="5400" b="1">
                <a:cs typeface="B Nazanin" panose="00000400000000000000" pitchFamily="2" charset="-78"/>
              </a:rPr>
              <a:t>‌</a:t>
            </a:r>
            <a:r>
              <a:rPr lang="ar-SA" altLang="fa-IR" sz="5400" b="1">
                <a:cs typeface="B Nazanin" panose="00000400000000000000" pitchFamily="2" charset="-78"/>
              </a:rPr>
              <a:t>ها ممکن است </a:t>
            </a:r>
            <a:r>
              <a:rPr lang="fa-IR" altLang="fa-IR" sz="5400" b="1">
                <a:cs typeface="B Nazanin" panose="00000400000000000000" pitchFamily="2" charset="-78"/>
              </a:rPr>
              <a:t>اقدامات</a:t>
            </a:r>
            <a:r>
              <a:rPr lang="ar-SA" altLang="fa-IR" sz="5400" b="1">
                <a:cs typeface="B Nazanin" panose="00000400000000000000" pitchFamily="2" charset="-78"/>
              </a:rPr>
              <a:t> </a:t>
            </a:r>
            <a:r>
              <a:rPr lang="ar-SA" altLang="fa-IR" sz="5400" b="1">
                <a:solidFill>
                  <a:srgbClr val="E28700"/>
                </a:solidFill>
                <a:cs typeface="B Nazanin" panose="00000400000000000000" pitchFamily="2" charset="-78"/>
              </a:rPr>
              <a:t>توليد</a:t>
            </a:r>
            <a:r>
              <a:rPr lang="fa-IR" altLang="fa-IR" sz="5400" b="1">
                <a:solidFill>
                  <a:srgbClr val="E28700"/>
                </a:solidFill>
                <a:cs typeface="B Nazanin" panose="00000400000000000000" pitchFamily="2" charset="-78"/>
              </a:rPr>
              <a:t> </a:t>
            </a:r>
            <a:r>
              <a:rPr lang="fa-IR" altLang="fa-IR" sz="5400" b="1">
                <a:cs typeface="B Nazanin" panose="00000400000000000000" pitchFamily="2" charset="-78"/>
              </a:rPr>
              <a:t>و</a:t>
            </a:r>
            <a:r>
              <a:rPr lang="ar-SA" altLang="fa-IR" sz="5400" b="1">
                <a:cs typeface="B Nazanin" panose="00000400000000000000" pitchFamily="2" charset="-78"/>
              </a:rPr>
              <a:t> </a:t>
            </a:r>
            <a:r>
              <a:rPr lang="ar-SA" altLang="fa-IR" sz="5400" b="1">
                <a:solidFill>
                  <a:srgbClr val="E28700"/>
                </a:solidFill>
                <a:cs typeface="B Nazanin" panose="00000400000000000000" pitchFamily="2" charset="-78"/>
              </a:rPr>
              <a:t>نوآورى</a:t>
            </a:r>
            <a:r>
              <a:rPr lang="ar-SA" altLang="fa-IR" sz="5400" b="1">
                <a:cs typeface="B Nazanin" panose="00000400000000000000" pitchFamily="2" charset="-78"/>
              </a:rPr>
              <a:t> در </a:t>
            </a:r>
            <a:r>
              <a:rPr lang="ar-SA" altLang="fa-IR" sz="5400" b="1">
                <a:solidFill>
                  <a:srgbClr val="E28700"/>
                </a:solidFill>
                <a:cs typeface="B Nazanin" panose="00000400000000000000" pitchFamily="2" charset="-78"/>
              </a:rPr>
              <a:t>محصولات</a:t>
            </a:r>
            <a:r>
              <a:rPr lang="ar-SA" altLang="fa-IR" sz="5400" b="1">
                <a:cs typeface="B Nazanin" panose="00000400000000000000" pitchFamily="2" charset="-78"/>
              </a:rPr>
              <a:t>، </a:t>
            </a:r>
            <a:r>
              <a:rPr lang="ar-SA" altLang="fa-IR" sz="5400" b="1">
                <a:solidFill>
                  <a:srgbClr val="E28700"/>
                </a:solidFill>
                <a:cs typeface="B Nazanin" panose="00000400000000000000" pitchFamily="2" charset="-78"/>
              </a:rPr>
              <a:t>ارائه خدمات</a:t>
            </a:r>
            <a:r>
              <a:rPr lang="ar-SA" altLang="fa-IR" sz="5400" b="1">
                <a:cs typeface="B Nazanin" panose="00000400000000000000" pitchFamily="2" charset="-78"/>
              </a:rPr>
              <a:t>، </a:t>
            </a:r>
            <a:r>
              <a:rPr lang="ar-SA" altLang="fa-IR" sz="5400" b="1">
                <a:solidFill>
                  <a:srgbClr val="E28700"/>
                </a:solidFill>
                <a:cs typeface="B Nazanin" panose="00000400000000000000" pitchFamily="2" charset="-78"/>
              </a:rPr>
              <a:t>حمل و نقل </a:t>
            </a:r>
            <a:r>
              <a:rPr lang="ar-SA" altLang="fa-IR" sz="5400" b="1">
                <a:cs typeface="B Nazanin" panose="00000400000000000000" pitchFamily="2" charset="-78"/>
              </a:rPr>
              <a:t>و </a:t>
            </a:r>
            <a:r>
              <a:rPr lang="ar-SA" altLang="fa-IR" sz="5400" b="1">
                <a:solidFill>
                  <a:srgbClr val="E28700"/>
                </a:solidFill>
                <a:cs typeface="B Nazanin" panose="00000400000000000000" pitchFamily="2" charset="-78"/>
              </a:rPr>
              <a:t>جريان اطلاعات سازمانى </a:t>
            </a:r>
            <a:r>
              <a:rPr lang="ar-SA" altLang="fa-IR" sz="5400" b="1">
                <a:cs typeface="B Nazanin" panose="00000400000000000000" pitchFamily="2" charset="-78"/>
              </a:rPr>
              <a:t>را شامل شود. </a:t>
            </a:r>
            <a:endParaRPr lang="en-US" altLang="fa-IR" sz="5400">
              <a:cs typeface="B Nazanin" panose="00000400000000000000" pitchFamily="2" charset="-78"/>
            </a:endParaRPr>
          </a:p>
        </p:txBody>
      </p:sp>
      <p:sp>
        <p:nvSpPr>
          <p:cNvPr id="3481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BD0D9"/>
              </a:buClr>
              <a:buSzPct val="95000"/>
              <a:buFont typeface="Wingdings 2" panose="05020102010507070707" pitchFamily="18" charset="2"/>
              <a:buChar char=""/>
              <a:defRPr sz="2400">
                <a:solidFill>
                  <a:schemeClr val="tx1"/>
                </a:solidFill>
                <a:latin typeface="B Lotus" panose="00000400000000000000" pitchFamily="2" charset="-78"/>
              </a:defRPr>
            </a:lvl1pPr>
            <a:lvl2pPr marL="685817" indent="-263776">
              <a:spcBef>
                <a:spcPct val="20000"/>
              </a:spcBef>
              <a:buClr>
                <a:schemeClr val="accent1"/>
              </a:buClr>
              <a:buSzPct val="85000"/>
              <a:buFont typeface="Wingdings 2" panose="05020102010507070707" pitchFamily="18" charset="2"/>
              <a:buChar char=""/>
              <a:defRPr sz="2215">
                <a:solidFill>
                  <a:schemeClr val="tx1"/>
                </a:solidFill>
                <a:latin typeface="B Lotus" panose="00000400000000000000" pitchFamily="2" charset="-78"/>
              </a:defRPr>
            </a:lvl2pPr>
            <a:lvl3pPr marL="1055103" indent="-211021">
              <a:spcBef>
                <a:spcPct val="20000"/>
              </a:spcBef>
              <a:buClr>
                <a:schemeClr val="accent2"/>
              </a:buClr>
              <a:buSzPct val="70000"/>
              <a:buFont typeface="Wingdings 2" panose="05020102010507070707" pitchFamily="18" charset="2"/>
              <a:buChar char=""/>
              <a:defRPr sz="1939">
                <a:solidFill>
                  <a:schemeClr val="tx1"/>
                </a:solidFill>
                <a:latin typeface="B Lotus" panose="00000400000000000000" pitchFamily="2" charset="-78"/>
              </a:defRPr>
            </a:lvl3pPr>
            <a:lvl4pPr marL="1477145" indent="-211021">
              <a:spcBef>
                <a:spcPct val="20000"/>
              </a:spcBef>
              <a:buClr>
                <a:srgbClr val="0BD0D9"/>
              </a:buClr>
              <a:buSzPct val="65000"/>
              <a:buFont typeface="Wingdings 2" panose="05020102010507070707" pitchFamily="18" charset="2"/>
              <a:buChar char=""/>
              <a:defRPr sz="1846">
                <a:solidFill>
                  <a:schemeClr val="tx1"/>
                </a:solidFill>
                <a:latin typeface="B Lotus" panose="00000400000000000000" pitchFamily="2" charset="-78"/>
              </a:defRPr>
            </a:lvl4pPr>
            <a:lvl5pPr marL="1899186" indent="-211021">
              <a:spcBef>
                <a:spcPct val="20000"/>
              </a:spcBef>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5pPr>
            <a:lvl6pPr marL="2321227"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6pPr>
            <a:lvl7pPr marL="2743269"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7pPr>
            <a:lvl8pPr marL="3165310"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8pPr>
            <a:lvl9pPr marL="3587351" indent="-211021" algn="l" rtl="0" eaLnBrk="0" fontAlgn="base" hangingPunct="0">
              <a:spcBef>
                <a:spcPct val="20000"/>
              </a:spcBef>
              <a:spcAft>
                <a:spcPct val="0"/>
              </a:spcAft>
              <a:buClr>
                <a:srgbClr val="10CF9B"/>
              </a:buClr>
              <a:buSzPct val="65000"/>
              <a:buFont typeface="Wingdings 2" panose="05020102010507070707" pitchFamily="18" charset="2"/>
              <a:buChar char=""/>
              <a:defRPr sz="1846">
                <a:solidFill>
                  <a:schemeClr val="tx1"/>
                </a:solidFill>
                <a:latin typeface="B Lotus" panose="00000400000000000000" pitchFamily="2" charset="-78"/>
              </a:defRPr>
            </a:lvl9pPr>
          </a:lstStyle>
          <a:p>
            <a:pPr>
              <a:spcBef>
                <a:spcPct val="0"/>
              </a:spcBef>
              <a:buClrTx/>
              <a:buSzTx/>
              <a:buFontTx/>
              <a:buNone/>
            </a:pPr>
            <a:fld id="{71FD5A6A-DF3B-40DC-AA75-2A5A702638CE}" type="slidenum">
              <a:rPr lang="fa-IR" altLang="fa-IR" sz="1108">
                <a:solidFill>
                  <a:srgbClr val="045C75"/>
                </a:solidFill>
              </a:rPr>
              <a:pPr>
                <a:spcBef>
                  <a:spcPct val="0"/>
                </a:spcBef>
                <a:buClrTx/>
                <a:buSzTx/>
                <a:buFontTx/>
                <a:buNone/>
              </a:pPr>
              <a:t>9</a:t>
            </a:fld>
            <a:endParaRPr lang="fa-IR" altLang="fa-IR" sz="1108">
              <a:solidFill>
                <a:srgbClr val="045C75"/>
              </a:solidFill>
            </a:endParaRPr>
          </a:p>
        </p:txBody>
      </p:sp>
      <p:sp>
        <p:nvSpPr>
          <p:cNvPr id="7" name="Title 1"/>
          <p:cNvSpPr>
            <a:spLocks noGrp="1"/>
          </p:cNvSpPr>
          <p:nvPr>
            <p:ph type="title"/>
          </p:nvPr>
        </p:nvSpPr>
        <p:spPr>
          <a:xfrm>
            <a:off x="167054" y="212136"/>
            <a:ext cx="8792308" cy="1370824"/>
          </a:xfrm>
          <a:effectLst>
            <a:outerShdw blurRad="152400" dist="114300" dir="2700000" algn="tl" rotWithShape="0">
              <a:prstClr val="black">
                <a:alpha val="40000"/>
              </a:prstClr>
            </a:outerShdw>
          </a:effectLst>
        </p:spPr>
        <p:txBody>
          <a:bodyPr rtlCol="1">
            <a:spAutoFit/>
          </a:bodyPr>
          <a:lstStyle/>
          <a:p>
            <a:pPr algn="ctr">
              <a:defRPr/>
            </a:pPr>
            <a:r>
              <a:rPr lang="fa-IR" sz="4985" b="1" dirty="0">
                <a:solidFill>
                  <a:srgbClr val="FF0000"/>
                </a:solidFill>
                <a:cs typeface="B Titr" panose="00000700000000000000" pitchFamily="2" charset="-78"/>
              </a:rPr>
              <a:t>مهندسی صنایع چه تخصصی است؟ </a:t>
            </a:r>
            <a:r>
              <a:rPr lang="fa-IR" sz="3323" b="1" dirty="0">
                <a:solidFill>
                  <a:srgbClr val="FF0000"/>
                </a:solidFill>
                <a:cs typeface="B Titr" panose="00000700000000000000" pitchFamily="2" charset="-78"/>
              </a:rPr>
              <a:t>(ادامه)</a:t>
            </a:r>
            <a:endParaRPr lang="en-US" sz="3323" b="1" dirty="0">
              <a:solidFill>
                <a:srgbClr val="FF0000"/>
              </a:solidFill>
              <a:cs typeface="B Titr" panose="00000700000000000000" pitchFamily="2" charset="-78"/>
            </a:endParaRPr>
          </a:p>
        </p:txBody>
      </p:sp>
    </p:spTree>
    <p:extLst>
      <p:ext uri="{BB962C8B-B14F-4D97-AF65-F5344CB8AC3E}">
        <p14:creationId xmlns:p14="http://schemas.microsoft.com/office/powerpoint/2010/main" val="702789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2000"/>
                                        <p:tgtEl>
                                          <p:spTgt spid="3">
                                            <p:txEl>
                                              <p:pRg st="0" end="0"/>
                                            </p:txEl>
                                          </p:spTgt>
                                        </p:tgtEl>
                                      </p:cBhvr>
                                    </p:animEffect>
                                  </p:childTnLst>
                                </p:cTn>
                              </p:par>
                            </p:childTnLst>
                          </p:cTn>
                        </p:par>
                        <p:par>
                          <p:cTn id="8" fill="hold" nodeType="afterGroup">
                            <p:stCondLst>
                              <p:cond delay="7200"/>
                            </p:stCondLst>
                            <p:childTnLst>
                              <p:par>
                                <p:cTn id="9" presetID="3" presetClass="emph" presetSubtype="2" repeatCount="indefinite" accel="50000" decel="50000" fill="hold" grpId="0" nodeType="afterEffect">
                                  <p:stCondLst>
                                    <p:cond delay="0"/>
                                  </p:stCondLst>
                                  <p:childTnLst>
                                    <p:animClr clrSpc="rgb" dir="cw">
                                      <p:cBhvr override="childStyle">
                                        <p:cTn id="10" dur="2000" fill="hold"/>
                                        <p:tgtEl>
                                          <p:spTgt spid="7"/>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a:xfrm>
            <a:off x="468313" y="439738"/>
            <a:ext cx="8243887" cy="5510212"/>
          </a:xfrm>
        </p:spPr>
        <p:txBody>
          <a:bodyPr/>
          <a:lstStyle/>
          <a:p>
            <a:pPr algn="just" eaLnBrk="1" hangingPunct="1">
              <a:buFont typeface="Wingdings" pitchFamily="2" charset="2"/>
              <a:buNone/>
              <a:defRPr/>
            </a:pPr>
            <a:r>
              <a:rPr lang="fa-IR" sz="4400" b="1" dirty="0" smtClean="0">
                <a:solidFill>
                  <a:srgbClr val="FF0000"/>
                </a:solidFill>
                <a:cs typeface="B Nazanin" pitchFamily="2" charset="-78"/>
              </a:rPr>
              <a:t>مثال قیمت سایر کالاها:</a:t>
            </a:r>
          </a:p>
          <a:p>
            <a:pPr algn="just" eaLnBrk="1" hangingPunct="1">
              <a:buFont typeface="Wingdings" pitchFamily="2" charset="2"/>
              <a:buNone/>
              <a:defRPr/>
            </a:pPr>
            <a:r>
              <a:rPr lang="fa-IR" sz="4400" b="1" dirty="0" smtClean="0">
                <a:cs typeface="B Nazanin" pitchFamily="2" charset="-78"/>
              </a:rPr>
              <a:t> کاهش قیمت چلوکباب چه اثری برتقاضای دوغ و ساندویچ دارد؟</a:t>
            </a:r>
          </a:p>
          <a:p>
            <a:pPr algn="just" eaLnBrk="1" hangingPunct="1">
              <a:buFont typeface="Wingdings" pitchFamily="2" charset="2"/>
              <a:buNone/>
              <a:defRPr/>
            </a:pPr>
            <a:r>
              <a:rPr lang="fa-IR" sz="4400" b="1" dirty="0" smtClean="0">
                <a:cs typeface="B Nazanin" pitchFamily="2" charset="-78"/>
              </a:rPr>
              <a:t>      تقاضای دوغ ( کالای مکمل) ؟؟؟؟؟؟؟ می شود.</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idx="1"/>
          </p:nvPr>
        </p:nvSpPr>
        <p:spPr>
          <a:xfrm>
            <a:off x="468313" y="439738"/>
            <a:ext cx="8243887" cy="5510212"/>
          </a:xfrm>
        </p:spPr>
        <p:txBody>
          <a:bodyPr/>
          <a:lstStyle/>
          <a:p>
            <a:pPr algn="just" eaLnBrk="1" hangingPunct="1">
              <a:buFont typeface="Wingdings" pitchFamily="2" charset="2"/>
              <a:buNone/>
              <a:defRPr/>
            </a:pPr>
            <a:r>
              <a:rPr lang="fa-IR" sz="4400" b="1" dirty="0" smtClean="0">
                <a:solidFill>
                  <a:srgbClr val="FF0000"/>
                </a:solidFill>
                <a:cs typeface="B Nazanin" pitchFamily="2" charset="-78"/>
              </a:rPr>
              <a:t>مثال قیمت سایر کالاها:</a:t>
            </a:r>
          </a:p>
          <a:p>
            <a:pPr algn="just" eaLnBrk="1" hangingPunct="1">
              <a:buFont typeface="Wingdings" pitchFamily="2" charset="2"/>
              <a:buNone/>
              <a:defRPr/>
            </a:pPr>
            <a:r>
              <a:rPr lang="fa-IR" sz="4400" b="1" dirty="0" smtClean="0">
                <a:cs typeface="B Nazanin" pitchFamily="2" charset="-78"/>
              </a:rPr>
              <a:t> کاهش قیمت چلوکباب چه اثری برتقاضای دوغ و ساندویچ دارد؟</a:t>
            </a:r>
          </a:p>
          <a:p>
            <a:pPr algn="just" eaLnBrk="1" hangingPunct="1">
              <a:buFont typeface="Wingdings" pitchFamily="2" charset="2"/>
              <a:buNone/>
              <a:defRPr/>
            </a:pPr>
            <a:r>
              <a:rPr lang="fa-IR" sz="4400" b="1" dirty="0" smtClean="0">
                <a:cs typeface="B Nazanin" pitchFamily="2" charset="-78"/>
              </a:rPr>
              <a:t>      تقاضای دوغ ( کالای مکمل) </a:t>
            </a:r>
            <a:r>
              <a:rPr lang="fa-IR" sz="6000" b="1" dirty="0" smtClean="0">
                <a:solidFill>
                  <a:srgbClr val="FF0000"/>
                </a:solidFill>
                <a:cs typeface="B Nazanin" pitchFamily="2" charset="-78"/>
              </a:rPr>
              <a:t>زیاد</a:t>
            </a:r>
            <a:r>
              <a:rPr lang="fa-IR" sz="6000" b="1" dirty="0" smtClean="0">
                <a:cs typeface="B Nazanin" pitchFamily="2" charset="-78"/>
              </a:rPr>
              <a:t>   </a:t>
            </a:r>
            <a:r>
              <a:rPr lang="fa-IR" sz="4400" b="1" dirty="0" smtClean="0">
                <a:cs typeface="B Nazanin" pitchFamily="2" charset="-78"/>
              </a:rPr>
              <a:t>می شود، زیرا به علت کاهش قیمت چلوکباب، تقاضای آن افزایش یافته و لذا تقاضای کالای مکمل آن نیز افزایش     می یابد.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algn="just" eaLnBrk="1" hangingPunct="1">
              <a:defRPr/>
            </a:pPr>
            <a:endParaRPr lang="en-US" smtClean="0"/>
          </a:p>
        </p:txBody>
      </p:sp>
      <p:sp>
        <p:nvSpPr>
          <p:cNvPr id="267267" name="Rectangle 3"/>
          <p:cNvSpPr>
            <a:spLocks noGrp="1" noChangeArrowheads="1"/>
          </p:cNvSpPr>
          <p:nvPr>
            <p:ph idx="1"/>
          </p:nvPr>
        </p:nvSpPr>
        <p:spPr/>
        <p:txBody>
          <a:bodyPr/>
          <a:lstStyle/>
          <a:p>
            <a:pPr eaLnBrk="1" hangingPunct="1">
              <a:defRPr/>
            </a:pPr>
            <a:endParaRPr lang="en-US" smtClean="0"/>
          </a:p>
        </p:txBody>
      </p:sp>
      <p:pic>
        <p:nvPicPr>
          <p:cNvPr id="84996" name="Picture 4" descr="a54"/>
          <p:cNvPicPr>
            <a:picLocks noChangeAspect="1" noChangeArrowheads="1"/>
          </p:cNvPicPr>
          <p:nvPr/>
        </p:nvPicPr>
        <p:blipFill>
          <a:blip r:embed="rId2" cstate="print">
            <a:lum contrast="30000"/>
          </a:blip>
          <a:srcRect/>
          <a:stretch>
            <a:fillRect/>
          </a:stretch>
        </p:blipFill>
        <p:spPr bwMode="auto">
          <a:xfrm>
            <a:off x="420688" y="0"/>
            <a:ext cx="839946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marL="342900" indent="-342900" algn="just" eaLnBrk="1" hangingPunct="1">
              <a:spcBef>
                <a:spcPct val="20000"/>
              </a:spcBef>
              <a:buClr>
                <a:schemeClr val="hlink"/>
              </a:buClr>
              <a:buSzPct val="70000"/>
              <a:defRPr/>
            </a:pPr>
            <a:r>
              <a:rPr lang="fa-IR" b="1" dirty="0" smtClean="0">
                <a:solidFill>
                  <a:srgbClr val="FF0000"/>
                </a:solidFill>
                <a:latin typeface="+mn-lt"/>
                <a:ea typeface="+mn-ea"/>
                <a:cs typeface="B Nazanin" pitchFamily="2" charset="-78"/>
              </a:rPr>
              <a:t>منحنی تقاضای بازار:</a:t>
            </a:r>
            <a:endParaRPr lang="en-US" b="1" dirty="0" smtClean="0">
              <a:solidFill>
                <a:srgbClr val="FF0000"/>
              </a:solidFill>
              <a:latin typeface="+mn-lt"/>
              <a:ea typeface="+mn-ea"/>
              <a:cs typeface="B Nazanin" pitchFamily="2" charset="-78"/>
            </a:endParaRPr>
          </a:p>
        </p:txBody>
      </p:sp>
      <p:sp>
        <p:nvSpPr>
          <p:cNvPr id="109571" name="Rectangle 3"/>
          <p:cNvSpPr>
            <a:spLocks noGrp="1" noChangeArrowheads="1"/>
          </p:cNvSpPr>
          <p:nvPr>
            <p:ph idx="1"/>
          </p:nvPr>
        </p:nvSpPr>
        <p:spPr/>
        <p:txBody>
          <a:bodyPr/>
          <a:lstStyle/>
          <a:p>
            <a:pPr algn="just" eaLnBrk="1" hangingPunct="1">
              <a:defRPr/>
            </a:pPr>
            <a:r>
              <a:rPr lang="fa-IR" sz="4400" b="1" dirty="0" smtClean="0">
                <a:cs typeface="B Nazanin" pitchFamily="2" charset="-78"/>
              </a:rPr>
              <a:t>این منحنی از جمع افقی منحنی های تقاضای خانوارها بدست می آید.  </a:t>
            </a:r>
          </a:p>
          <a:p>
            <a:pPr algn="just" eaLnBrk="1" hangingPunct="1">
              <a:defRPr/>
            </a:pPr>
            <a:r>
              <a:rPr lang="fa-IR" sz="4400" b="1" dirty="0" smtClean="0">
                <a:cs typeface="B Nazanin" pitchFamily="2" charset="-78"/>
              </a:rPr>
              <a:t>مقدار کل تقاضا برای یک کالا در بازار در یک قیمت معین، چیزی به جز جمع تقاضای کلیه مصرف کنندگان آن کالا در آن قیمت نخواهد بود. </a:t>
            </a:r>
            <a:endParaRPr lang="en-US" sz="4400" b="1" dirty="0" smtClean="0">
              <a:cs typeface="B Nazanin" pitchFamily="2" charset="-78"/>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pPr algn="just" eaLnBrk="1" hangingPunct="1">
              <a:defRPr/>
            </a:pPr>
            <a:endParaRPr lang="en-US" smtClean="0"/>
          </a:p>
        </p:txBody>
      </p:sp>
      <p:sp>
        <p:nvSpPr>
          <p:cNvPr id="268291" name="Rectangle 3"/>
          <p:cNvSpPr>
            <a:spLocks noGrp="1" noChangeArrowheads="1"/>
          </p:cNvSpPr>
          <p:nvPr>
            <p:ph idx="1"/>
          </p:nvPr>
        </p:nvSpPr>
        <p:spPr/>
        <p:txBody>
          <a:bodyPr/>
          <a:lstStyle/>
          <a:p>
            <a:pPr eaLnBrk="1" hangingPunct="1">
              <a:defRPr/>
            </a:pPr>
            <a:endParaRPr lang="en-US" smtClean="0"/>
          </a:p>
        </p:txBody>
      </p:sp>
      <p:pic>
        <p:nvPicPr>
          <p:cNvPr id="87044" name="Picture 4" descr="a56"/>
          <p:cNvPicPr>
            <a:picLocks noChangeAspect="1" noChangeArrowheads="1"/>
          </p:cNvPicPr>
          <p:nvPr/>
        </p:nvPicPr>
        <p:blipFill>
          <a:blip r:embed="rId2" cstate="print">
            <a:lum contrast="10000"/>
          </a:blip>
          <a:srcRect t="8002"/>
          <a:stretch>
            <a:fillRect/>
          </a:stretch>
        </p:blipFill>
        <p:spPr bwMode="auto">
          <a:xfrm>
            <a:off x="250825" y="269875"/>
            <a:ext cx="8713788" cy="65436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100013"/>
            <a:ext cx="8229600" cy="1139826"/>
          </a:xfrm>
        </p:spPr>
        <p:txBody>
          <a:bodyPr/>
          <a:lstStyle/>
          <a:p>
            <a:pPr marL="342900" indent="-342900" algn="just" eaLnBrk="1" hangingPunct="1">
              <a:spcBef>
                <a:spcPct val="20000"/>
              </a:spcBef>
              <a:buClr>
                <a:schemeClr val="hlink"/>
              </a:buClr>
              <a:buSzPct val="70000"/>
              <a:defRPr/>
            </a:pPr>
            <a:r>
              <a:rPr lang="fa-IR" sz="5400" b="1" dirty="0" smtClean="0">
                <a:solidFill>
                  <a:srgbClr val="FF0000"/>
                </a:solidFill>
                <a:latin typeface="+mn-lt"/>
                <a:ea typeface="+mn-ea"/>
                <a:cs typeface="B Nazanin" pitchFamily="2" charset="-78"/>
              </a:rPr>
              <a:t>عرضه:</a:t>
            </a:r>
            <a:endParaRPr lang="en-US" sz="5400" b="1" dirty="0" smtClean="0">
              <a:solidFill>
                <a:srgbClr val="FF0000"/>
              </a:solidFill>
              <a:latin typeface="+mn-lt"/>
              <a:ea typeface="+mn-ea"/>
              <a:cs typeface="B Nazanin" pitchFamily="2" charset="-78"/>
            </a:endParaRPr>
          </a:p>
        </p:txBody>
      </p:sp>
      <p:sp>
        <p:nvSpPr>
          <p:cNvPr id="110595" name="Rectangle 3"/>
          <p:cNvSpPr>
            <a:spLocks noGrp="1" noChangeArrowheads="1"/>
          </p:cNvSpPr>
          <p:nvPr>
            <p:ph idx="1"/>
          </p:nvPr>
        </p:nvSpPr>
        <p:spPr>
          <a:xfrm>
            <a:off x="0" y="908050"/>
            <a:ext cx="9144000" cy="4530725"/>
          </a:xfrm>
        </p:spPr>
        <p:txBody>
          <a:bodyPr/>
          <a:lstStyle/>
          <a:p>
            <a:pPr algn="just" eaLnBrk="1" hangingPunct="1">
              <a:defRPr/>
            </a:pPr>
            <a:r>
              <a:rPr lang="fa-IR" sz="4400" b="1" dirty="0" smtClean="0">
                <a:cs typeface="B Nazanin" pitchFamily="2" charset="-78"/>
              </a:rPr>
              <a:t>هدف بنگاه برای تولید، کسب حداکثر سود است. </a:t>
            </a:r>
          </a:p>
          <a:p>
            <a:pPr algn="just" eaLnBrk="1" hangingPunct="1">
              <a:defRPr/>
            </a:pPr>
            <a:r>
              <a:rPr lang="fa-IR" sz="4400" b="1" dirty="0" smtClean="0">
                <a:solidFill>
                  <a:srgbClr val="FF0000"/>
                </a:solidFill>
                <a:cs typeface="B Nazanin" pitchFamily="2" charset="-78"/>
              </a:rPr>
              <a:t>سود</a:t>
            </a:r>
            <a:r>
              <a:rPr lang="fa-IR" sz="4400" b="1" dirty="0" smtClean="0">
                <a:cs typeface="B Nazanin" pitchFamily="2" charset="-78"/>
              </a:rPr>
              <a:t> تابع </a:t>
            </a:r>
            <a:r>
              <a:rPr lang="fa-IR" sz="4400" b="1" dirty="0" smtClean="0">
                <a:solidFill>
                  <a:schemeClr val="bg2">
                    <a:lumMod val="20000"/>
                    <a:lumOff val="80000"/>
                  </a:schemeClr>
                </a:solidFill>
                <a:cs typeface="B Nazanin" pitchFamily="2" charset="-78"/>
              </a:rPr>
              <a:t>درآمد</a:t>
            </a:r>
            <a:r>
              <a:rPr lang="fa-IR" sz="4400" b="1" dirty="0" smtClean="0">
                <a:cs typeface="B Nazanin" pitchFamily="2" charset="-78"/>
              </a:rPr>
              <a:t> و </a:t>
            </a:r>
            <a:r>
              <a:rPr lang="fa-IR" sz="4400" b="1" dirty="0" smtClean="0">
                <a:solidFill>
                  <a:srgbClr val="FFFF99"/>
                </a:solidFill>
                <a:cs typeface="B Nazanin" pitchFamily="2" charset="-78"/>
              </a:rPr>
              <a:t>هزینه</a:t>
            </a:r>
            <a:r>
              <a:rPr lang="fa-IR" sz="4400" b="1" dirty="0" smtClean="0">
                <a:cs typeface="B Nazanin" pitchFamily="2" charset="-78"/>
              </a:rPr>
              <a:t> است به نحوی که با درآمد رابطه مستقیم و با هزینه رابطه معکوس دارد.                 </a:t>
            </a:r>
            <a:r>
              <a:rPr lang="fa-IR" sz="4400" b="1" dirty="0" smtClean="0">
                <a:solidFill>
                  <a:srgbClr val="FFFF99"/>
                </a:solidFill>
                <a:cs typeface="B Nazanin" pitchFamily="2" charset="-78"/>
              </a:rPr>
              <a:t>هزینه</a:t>
            </a:r>
            <a:r>
              <a:rPr lang="fa-IR" sz="4400" b="1" dirty="0" smtClean="0">
                <a:solidFill>
                  <a:srgbClr val="FF0000"/>
                </a:solidFill>
                <a:cs typeface="B Nazanin" pitchFamily="2" charset="-78"/>
              </a:rPr>
              <a:t> –  </a:t>
            </a:r>
            <a:r>
              <a:rPr lang="fa-IR" sz="4400" b="1" dirty="0" smtClean="0">
                <a:solidFill>
                  <a:schemeClr val="bg2">
                    <a:lumMod val="20000"/>
                    <a:lumOff val="80000"/>
                  </a:schemeClr>
                </a:solidFill>
                <a:cs typeface="B Nazanin" pitchFamily="2" charset="-78"/>
              </a:rPr>
              <a:t>درآمد</a:t>
            </a:r>
            <a:r>
              <a:rPr lang="fa-IR" sz="4400" b="1" dirty="0" smtClean="0">
                <a:solidFill>
                  <a:srgbClr val="FF0000"/>
                </a:solidFill>
                <a:cs typeface="B Nazanin" pitchFamily="2" charset="-78"/>
              </a:rPr>
              <a:t> </a:t>
            </a:r>
            <a:r>
              <a:rPr lang="fa-IR" sz="5400" b="1" dirty="0" smtClean="0">
                <a:solidFill>
                  <a:srgbClr val="FF0000"/>
                </a:solidFill>
                <a:cs typeface="B Nazanin" pitchFamily="2" charset="-78"/>
              </a:rPr>
              <a:t>= </a:t>
            </a:r>
            <a:r>
              <a:rPr lang="fa-IR" sz="4400" b="1" dirty="0" smtClean="0">
                <a:solidFill>
                  <a:srgbClr val="FF0000"/>
                </a:solidFill>
                <a:cs typeface="B Nazanin" pitchFamily="2" charset="-78"/>
              </a:rPr>
              <a:t>سود </a:t>
            </a:r>
          </a:p>
          <a:p>
            <a:pPr algn="just" eaLnBrk="1" hangingPunct="1">
              <a:defRPr/>
            </a:pPr>
            <a:r>
              <a:rPr lang="fa-IR" sz="4400" b="1" dirty="0" smtClean="0">
                <a:cs typeface="B Nazanin" pitchFamily="2" charset="-78"/>
              </a:rPr>
              <a:t> </a:t>
            </a:r>
            <a:r>
              <a:rPr lang="fa-IR" sz="4400" b="1" dirty="0" smtClean="0">
                <a:solidFill>
                  <a:schemeClr val="bg2">
                    <a:lumMod val="20000"/>
                    <a:lumOff val="80000"/>
                  </a:schemeClr>
                </a:solidFill>
                <a:cs typeface="B Nazanin" pitchFamily="2" charset="-78"/>
              </a:rPr>
              <a:t>درآمد</a:t>
            </a:r>
            <a:r>
              <a:rPr lang="fa-IR" sz="4400" b="1" dirty="0" smtClean="0">
                <a:cs typeface="B Nazanin" pitchFamily="2" charset="-78"/>
              </a:rPr>
              <a:t> از حاصل ضرب مقدار فروش و قیمت کالا و </a:t>
            </a:r>
            <a:r>
              <a:rPr lang="fa-IR" sz="4400" b="1" dirty="0" smtClean="0">
                <a:solidFill>
                  <a:srgbClr val="FFFF99"/>
                </a:solidFill>
                <a:cs typeface="B Nazanin" pitchFamily="2" charset="-78"/>
              </a:rPr>
              <a:t>هزینه</a:t>
            </a:r>
            <a:r>
              <a:rPr lang="fa-IR" sz="4400" b="1" dirty="0" smtClean="0">
                <a:cs typeface="B Nazanin" pitchFamily="2" charset="-78"/>
              </a:rPr>
              <a:t> از حاصل ضرب مقدار نهاده ها و قیمت آنها بدست می آید.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marL="342900" indent="-342900" algn="just" eaLnBrk="1" hangingPunct="1">
              <a:spcBef>
                <a:spcPct val="20000"/>
              </a:spcBef>
              <a:buClr>
                <a:schemeClr val="hlink"/>
              </a:buClr>
              <a:buSzPct val="70000"/>
              <a:defRPr/>
            </a:pPr>
            <a:r>
              <a:rPr lang="fa-IR" sz="6600" b="1" dirty="0" smtClean="0">
                <a:solidFill>
                  <a:srgbClr val="C00000"/>
                </a:solidFill>
                <a:latin typeface="+mn-lt"/>
                <a:ea typeface="+mn-ea"/>
                <a:cs typeface="B Nazanin" pitchFamily="2" charset="-78"/>
              </a:rPr>
              <a:t>عرضه:</a:t>
            </a:r>
            <a:endParaRPr lang="en-US" sz="6600" b="1" dirty="0" smtClean="0">
              <a:solidFill>
                <a:srgbClr val="C00000"/>
              </a:solidFill>
              <a:latin typeface="+mn-lt"/>
              <a:ea typeface="+mn-ea"/>
              <a:cs typeface="B Nazanin" pitchFamily="2" charset="-78"/>
            </a:endParaRPr>
          </a:p>
        </p:txBody>
      </p:sp>
      <p:sp>
        <p:nvSpPr>
          <p:cNvPr id="111619" name="Rectangle 3"/>
          <p:cNvSpPr>
            <a:spLocks noGrp="1" noChangeArrowheads="1"/>
          </p:cNvSpPr>
          <p:nvPr>
            <p:ph idx="1"/>
          </p:nvPr>
        </p:nvSpPr>
        <p:spPr/>
        <p:txBody>
          <a:bodyPr/>
          <a:lstStyle/>
          <a:p>
            <a:pPr algn="just" eaLnBrk="1" hangingPunct="1">
              <a:defRPr/>
            </a:pPr>
            <a:r>
              <a:rPr lang="fa-IR" sz="4400" b="1" dirty="0" smtClean="0">
                <a:cs typeface="B Nazanin" pitchFamily="2" charset="-78"/>
              </a:rPr>
              <a:t>تولید کننده می بایست از بین روشهای تولید کاربر و سرمایه بر مناسبترین روش تولید یا تکنیک تولید را انتخاب کند.  </a:t>
            </a:r>
          </a:p>
          <a:p>
            <a:pPr algn="just" eaLnBrk="1" hangingPunct="1">
              <a:buFont typeface="Wingdings" pitchFamily="2" charset="2"/>
              <a:buNone/>
              <a:defRPr/>
            </a:pPr>
            <a:r>
              <a:rPr lang="fa-IR" sz="4400" b="1" dirty="0" smtClean="0">
                <a:cs typeface="B Nazanin" pitchFamily="2" charset="-78"/>
              </a:rPr>
              <a:t>                                                                                   </a:t>
            </a:r>
          </a:p>
          <a:p>
            <a:pPr algn="just" eaLnBrk="1" hangingPunct="1">
              <a:defRPr/>
            </a:pPr>
            <a:r>
              <a:rPr lang="fa-IR" sz="4400" b="1" dirty="0" smtClean="0">
                <a:cs typeface="B Nazanin" pitchFamily="2" charset="-78"/>
              </a:rPr>
              <a:t>مناسبترین روش تولید کم هزینه ترین آن می باشد.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idx="1"/>
          </p:nvPr>
        </p:nvSpPr>
        <p:spPr>
          <a:xfrm>
            <a:off x="457200" y="476250"/>
            <a:ext cx="8229600" cy="6048375"/>
          </a:xfrm>
        </p:spPr>
        <p:txBody>
          <a:bodyPr/>
          <a:lstStyle/>
          <a:p>
            <a:pPr algn="just" eaLnBrk="1" hangingPunct="1">
              <a:lnSpc>
                <a:spcPct val="150000"/>
              </a:lnSpc>
              <a:defRPr/>
            </a:pPr>
            <a:r>
              <a:rPr lang="fa-IR" sz="4800" b="1" dirty="0" smtClean="0">
                <a:solidFill>
                  <a:srgbClr val="FF0000"/>
                </a:solidFill>
                <a:cs typeface="B Nazanin" pitchFamily="2" charset="-78"/>
              </a:rPr>
              <a:t>تعریف عرضه: </a:t>
            </a:r>
          </a:p>
          <a:p>
            <a:pPr algn="just" eaLnBrk="1" hangingPunct="1">
              <a:lnSpc>
                <a:spcPct val="150000"/>
              </a:lnSpc>
              <a:buFont typeface="Wingdings" pitchFamily="2" charset="2"/>
              <a:buNone/>
              <a:defRPr/>
            </a:pPr>
            <a:r>
              <a:rPr lang="fa-IR" sz="4400" b="1" dirty="0" smtClean="0">
                <a:cs typeface="B Nazanin" pitchFamily="2" charset="-78"/>
              </a:rPr>
              <a:t>به مقدار کالایی که در هر دوره از زمان، در قیمت های جاری توسط  بنگاه برای فروش به بازار ارائه می شود </a:t>
            </a:r>
            <a:r>
              <a:rPr lang="fa-IR" sz="4400" b="1" dirty="0" smtClean="0">
                <a:solidFill>
                  <a:srgbClr val="FF0000"/>
                </a:solidFill>
                <a:cs typeface="B Nazanin" pitchFamily="2" charset="-78"/>
              </a:rPr>
              <a:t>عرضه</a:t>
            </a:r>
            <a:r>
              <a:rPr lang="fa-IR" sz="4400" b="1" dirty="0" smtClean="0">
                <a:cs typeface="B Nazanin" pitchFamily="2" charset="-78"/>
              </a:rPr>
              <a:t> گویند.</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3"/>
          <p:cNvSpPr>
            <a:spLocks noGrp="1" noChangeArrowheads="1"/>
          </p:cNvSpPr>
          <p:nvPr>
            <p:ph idx="1"/>
          </p:nvPr>
        </p:nvSpPr>
        <p:spPr>
          <a:xfrm>
            <a:off x="250825" y="476250"/>
            <a:ext cx="8686800" cy="6048375"/>
          </a:xfrm>
        </p:spPr>
        <p:txBody>
          <a:bodyPr/>
          <a:lstStyle/>
          <a:p>
            <a:pPr algn="just" eaLnBrk="1" hangingPunct="1">
              <a:defRPr/>
            </a:pPr>
            <a:r>
              <a:rPr lang="fa-IR" sz="4400" b="1" dirty="0" smtClean="0">
                <a:cs typeface="B Nazanin" pitchFamily="2" charset="-78"/>
              </a:rPr>
              <a:t>تابع </a:t>
            </a:r>
            <a:r>
              <a:rPr lang="fa-IR" sz="4400" b="1" dirty="0" smtClean="0">
                <a:solidFill>
                  <a:srgbClr val="FF0000"/>
                </a:solidFill>
                <a:cs typeface="B Nazanin" pitchFamily="2" charset="-78"/>
              </a:rPr>
              <a:t>عرضه</a:t>
            </a:r>
            <a:r>
              <a:rPr lang="fa-IR" sz="4400" b="1" dirty="0" smtClean="0">
                <a:cs typeface="B Nazanin" pitchFamily="2" charset="-78"/>
              </a:rPr>
              <a:t> :</a:t>
            </a:r>
          </a:p>
          <a:p>
            <a:pPr algn="ctr" eaLnBrk="1" hangingPunct="1">
              <a:buFont typeface="Wingdings" pitchFamily="2" charset="2"/>
              <a:buNone/>
              <a:defRPr/>
            </a:pPr>
            <a:r>
              <a:rPr lang="en-US" sz="5400" b="1" dirty="0" err="1" smtClean="0">
                <a:solidFill>
                  <a:schemeClr val="tx2">
                    <a:lumMod val="75000"/>
                  </a:schemeClr>
                </a:solidFill>
                <a:latin typeface="Times New Roman" pitchFamily="18" charset="0"/>
                <a:cs typeface="Times New Roman" pitchFamily="18" charset="0"/>
              </a:rPr>
              <a:t>QSx</a:t>
            </a:r>
            <a:r>
              <a:rPr lang="en-US" sz="5400" b="1" dirty="0" smtClean="0">
                <a:solidFill>
                  <a:schemeClr val="tx2">
                    <a:lumMod val="75000"/>
                  </a:schemeClr>
                </a:solidFill>
                <a:latin typeface="Times New Roman" pitchFamily="18" charset="0"/>
                <a:cs typeface="Times New Roman" pitchFamily="18" charset="0"/>
              </a:rPr>
              <a:t> = F ( Px ) F́ &gt;0</a:t>
            </a:r>
          </a:p>
          <a:p>
            <a:pPr algn="ctr" eaLnBrk="1" hangingPunct="1">
              <a:buFont typeface="Wingdings" pitchFamily="2" charset="2"/>
              <a:buNone/>
              <a:defRPr/>
            </a:pPr>
            <a:r>
              <a:rPr lang="fa-IR" sz="4400" b="1" dirty="0" smtClean="0">
                <a:cs typeface="B Nazanin" pitchFamily="2" charset="-78"/>
              </a:rPr>
              <a:t>در تابع فوق </a:t>
            </a:r>
            <a:r>
              <a:rPr lang="en-US" sz="5400" b="1" dirty="0" err="1" smtClean="0">
                <a:solidFill>
                  <a:schemeClr val="tx2">
                    <a:lumMod val="75000"/>
                  </a:schemeClr>
                </a:solidFill>
                <a:latin typeface="Times New Roman" pitchFamily="18" charset="0"/>
                <a:cs typeface="Times New Roman" pitchFamily="18" charset="0"/>
              </a:rPr>
              <a:t>QSx</a:t>
            </a:r>
            <a:r>
              <a:rPr lang="fa-IR" sz="4400" b="1" dirty="0" smtClean="0">
                <a:cs typeface="B Nazanin" pitchFamily="2" charset="-78"/>
              </a:rPr>
              <a:t> معرف مقدار </a:t>
            </a:r>
            <a:r>
              <a:rPr lang="fa-IR" sz="4400" b="1" dirty="0" smtClean="0">
                <a:solidFill>
                  <a:srgbClr val="FF0000"/>
                </a:solidFill>
                <a:cs typeface="B Nazanin" pitchFamily="2" charset="-78"/>
              </a:rPr>
              <a:t>عرضه</a:t>
            </a:r>
            <a:r>
              <a:rPr lang="fa-IR" sz="4400" b="1" dirty="0" smtClean="0">
                <a:cs typeface="B Nazanin" pitchFamily="2" charset="-78"/>
              </a:rPr>
              <a:t> کالای </a:t>
            </a:r>
            <a:r>
              <a:rPr lang="en-US" sz="5400" b="1" dirty="0" err="1" smtClean="0">
                <a:solidFill>
                  <a:schemeClr val="tx2">
                    <a:lumMod val="75000"/>
                  </a:schemeClr>
                </a:solidFill>
                <a:latin typeface="Times New Roman" pitchFamily="18" charset="0"/>
                <a:cs typeface="Times New Roman" pitchFamily="18" charset="0"/>
              </a:rPr>
              <a:t>X</a:t>
            </a:r>
            <a:r>
              <a:rPr lang="fa-IR" sz="4400" b="1" dirty="0" smtClean="0">
                <a:cs typeface="B Nazanin" pitchFamily="2" charset="-78"/>
              </a:rPr>
              <a:t> و  </a:t>
            </a:r>
            <a:r>
              <a:rPr lang="en-US" sz="5400" b="1" dirty="0" smtClean="0">
                <a:solidFill>
                  <a:schemeClr val="tx2">
                    <a:lumMod val="75000"/>
                  </a:schemeClr>
                </a:solidFill>
                <a:latin typeface="Times New Roman" pitchFamily="18" charset="0"/>
                <a:cs typeface="Times New Roman" pitchFamily="18" charset="0"/>
              </a:rPr>
              <a:t>Px</a:t>
            </a:r>
            <a:r>
              <a:rPr lang="fa-IR" sz="4400" b="1" dirty="0" smtClean="0">
                <a:cs typeface="B Nazanin" pitchFamily="2" charset="-78"/>
              </a:rPr>
              <a:t> بیانگر قیمت کالای</a:t>
            </a:r>
            <a:r>
              <a:rPr lang="fa-IR" sz="5400" b="1" dirty="0" err="1" smtClean="0">
                <a:solidFill>
                  <a:srgbClr val="FF0000"/>
                </a:solidFill>
                <a:latin typeface="Times New Roman" pitchFamily="18" charset="0"/>
                <a:cs typeface="Times New Roman" pitchFamily="18" charset="0"/>
              </a:rPr>
              <a:t> </a:t>
            </a:r>
            <a:r>
              <a:rPr lang="en-US" sz="5400" b="1" dirty="0" err="1" smtClean="0">
                <a:solidFill>
                  <a:schemeClr val="tx2">
                    <a:lumMod val="75000"/>
                  </a:schemeClr>
                </a:solidFill>
                <a:latin typeface="Times New Roman" pitchFamily="18" charset="0"/>
                <a:cs typeface="Times New Roman" pitchFamily="18" charset="0"/>
              </a:rPr>
              <a:t>X</a:t>
            </a:r>
            <a:r>
              <a:rPr lang="fa-IR" sz="4400" b="1" dirty="0" smtClean="0">
                <a:cs typeface="B Nazanin" pitchFamily="2" charset="-78"/>
              </a:rPr>
              <a:t> می باشد</a:t>
            </a:r>
            <a:r>
              <a:rPr lang="fa-IR" sz="4400" b="1" dirty="0" smtClean="0">
                <a:solidFill>
                  <a:schemeClr val="tx2">
                    <a:lumMod val="75000"/>
                  </a:schemeClr>
                </a:solidFill>
                <a:cs typeface="B Nazanin" pitchFamily="2" charset="-78"/>
              </a:rPr>
              <a:t>. </a:t>
            </a:r>
            <a:r>
              <a:rPr lang="en-US" sz="4400" b="1" dirty="0" smtClean="0">
                <a:solidFill>
                  <a:schemeClr val="tx2">
                    <a:lumMod val="75000"/>
                  </a:schemeClr>
                </a:solidFill>
                <a:cs typeface="B Nazanin" pitchFamily="2" charset="-78"/>
              </a:rPr>
              <a:t>  </a:t>
            </a:r>
            <a:r>
              <a:rPr lang="en-US" sz="5400" b="1" dirty="0" smtClean="0">
                <a:solidFill>
                  <a:schemeClr val="tx2">
                    <a:lumMod val="75000"/>
                  </a:schemeClr>
                </a:solidFill>
                <a:latin typeface="Times New Roman" pitchFamily="18" charset="0"/>
                <a:cs typeface="Times New Roman" pitchFamily="18" charset="0"/>
              </a:rPr>
              <a:t>F́ &gt; 0</a:t>
            </a:r>
            <a:r>
              <a:rPr lang="fa-IR" sz="4400" b="1" dirty="0" smtClean="0">
                <a:cs typeface="B Nazanin" pitchFamily="2" charset="-78"/>
              </a:rPr>
              <a:t>است یعنی مشتق تابع مثبت است یا به عبارت دیگر شیب منحنی </a:t>
            </a:r>
            <a:r>
              <a:rPr lang="fa-IR" sz="4400" b="1" dirty="0" smtClean="0">
                <a:solidFill>
                  <a:srgbClr val="FF0000"/>
                </a:solidFill>
                <a:cs typeface="B Nazanin" pitchFamily="2" charset="-78"/>
              </a:rPr>
              <a:t>عرضه</a:t>
            </a:r>
            <a:r>
              <a:rPr lang="fa-IR" sz="4400" b="1" dirty="0" smtClean="0">
                <a:cs typeface="B Nazanin" pitchFamily="2" charset="-78"/>
              </a:rPr>
              <a:t> مثبت است.</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idx="1"/>
          </p:nvPr>
        </p:nvSpPr>
        <p:spPr>
          <a:xfrm>
            <a:off x="457200" y="476250"/>
            <a:ext cx="8229600" cy="5976938"/>
          </a:xfrm>
        </p:spPr>
        <p:txBody>
          <a:bodyPr/>
          <a:lstStyle/>
          <a:p>
            <a:pPr algn="just" eaLnBrk="1" hangingPunct="1">
              <a:defRPr/>
            </a:pPr>
            <a:r>
              <a:rPr lang="fa-IR" sz="4400" b="1" dirty="0" smtClean="0">
                <a:solidFill>
                  <a:srgbClr val="FF0000"/>
                </a:solidFill>
                <a:cs typeface="B Nazanin" pitchFamily="2" charset="-78"/>
              </a:rPr>
              <a:t>جدول عرضه: </a:t>
            </a:r>
          </a:p>
          <a:p>
            <a:pPr algn="just" eaLnBrk="1" hangingPunct="1">
              <a:buFont typeface="Wingdings" pitchFamily="2" charset="2"/>
              <a:buNone/>
              <a:defRPr/>
            </a:pPr>
            <a:r>
              <a:rPr lang="fa-IR" sz="4400" b="1" dirty="0" smtClean="0">
                <a:cs typeface="B Nazanin" pitchFamily="2" charset="-78"/>
              </a:rPr>
              <a:t>جدولی است که مقادیر مختلف عرضه یک کالا را در ازای قیمت های مختلف ارائه می کند.</a:t>
            </a:r>
          </a:p>
          <a:p>
            <a:pPr algn="just" eaLnBrk="1" hangingPunct="1">
              <a:buFont typeface="Wingdings" pitchFamily="2" charset="2"/>
              <a:buNone/>
              <a:defRPr/>
            </a:pPr>
            <a:r>
              <a:rPr lang="fa-IR" sz="4400" b="1" dirty="0" smtClean="0">
                <a:cs typeface="B Nazanin" pitchFamily="2" charset="-78"/>
              </a:rPr>
              <a:t> به عبارت دیگر جدولی است که دو ستون دارد. یک ستون نشان دهنده قیمتهای مختلف کالا و ستون دیگر بیانگر مقادیر مختلف عرضه می باشد.  </a:t>
            </a:r>
            <a:endParaRPr lang="en-US" sz="4400" b="1" dirty="0" smtClean="0">
              <a:cs typeface="B Nazanin" pitchFamily="2" charset="-7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liff">
  <a:themeElements>
    <a:clrScheme name="Custom 2">
      <a:dk1>
        <a:srgbClr val="006666"/>
      </a:dk1>
      <a:lt1>
        <a:srgbClr val="EAEAEA"/>
      </a:lt1>
      <a:dk2>
        <a:srgbClr val="005A58"/>
      </a:dk2>
      <a:lt2>
        <a:srgbClr val="FFFFCC"/>
      </a:lt2>
      <a:accent1>
        <a:srgbClr val="216543"/>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38100" cap="flat" cmpd="sng" algn="ctr">
          <a:solidFill>
            <a:srgbClr val="FF0000"/>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sz="1800" b="0" i="0" u="none" strike="noStrike" cap="none" normalizeH="0" baseline="0" smtClean="0">
            <a:ln>
              <a:noFill/>
            </a:ln>
            <a:solidFill>
              <a:schemeClr val="tx1"/>
            </a:solidFill>
            <a:effectLst/>
            <a:latin typeface="Verdana"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1" eaLnBrk="1" fontAlgn="base" latinLnBrk="0" hangingPunct="1">
          <a:lnSpc>
            <a:spcPct val="100000"/>
          </a:lnSpc>
          <a:spcBef>
            <a:spcPct val="0"/>
          </a:spcBef>
          <a:spcAft>
            <a:spcPct val="0"/>
          </a:spcAft>
          <a:buClrTx/>
          <a:buSzTx/>
          <a:buFontTx/>
          <a:buNone/>
          <a:tabLst/>
          <a:defRPr kumimoji="0" lang="ar-SA" sz="1800" b="0" i="0" u="none" strike="noStrike" cap="none" normalizeH="0" baseline="0" smtClean="0">
            <a:ln>
              <a:noFill/>
            </a:ln>
            <a:solidFill>
              <a:schemeClr val="tx1"/>
            </a:solidFill>
            <a:effectLst/>
            <a:latin typeface="Verdana" pitchFamily="34" charset="0"/>
            <a:cs typeface="Arial" pitchFamily="34" charset="0"/>
          </a:defRPr>
        </a:defPPr>
      </a:lstStyle>
    </a:lnDef>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
    <a:dk1>
      <a:srgbClr val="006666"/>
    </a:dk1>
    <a:lt1>
      <a:srgbClr val="EAEAEA"/>
    </a:lt1>
    <a:dk2>
      <a:srgbClr val="005A58"/>
    </a:dk2>
    <a:lt2>
      <a:srgbClr val="FFFFCC"/>
    </a:lt2>
    <a:accent1>
      <a:srgbClr val="216543"/>
    </a:accent1>
    <a:accent2>
      <a:srgbClr val="5E855B"/>
    </a:accent2>
    <a:accent3>
      <a:srgbClr val="AAB8B8"/>
    </a:accent3>
    <a:accent4>
      <a:srgbClr val="C8C8C8"/>
    </a:accent4>
    <a:accent5>
      <a:srgbClr val="ADCAB8"/>
    </a:accent5>
    <a:accent6>
      <a:srgbClr val="547852"/>
    </a:accent6>
    <a:hlink>
      <a:srgbClr val="EEC85E"/>
    </a:hlink>
    <a:folHlink>
      <a:srgbClr val="AA8456"/>
    </a:folHlink>
  </a:clrScheme>
</a:themeOverride>
</file>

<file path=docProps/app.xml><?xml version="1.0" encoding="utf-8"?>
<Properties xmlns="http://schemas.openxmlformats.org/officeDocument/2006/extended-properties" xmlns:vt="http://schemas.openxmlformats.org/officeDocument/2006/docPropsVTypes">
  <Template/>
  <TotalTime>7094</TotalTime>
  <Words>12240</Words>
  <Application>Microsoft Office PowerPoint</Application>
  <PresentationFormat>On-screen Show (4:3)</PresentationFormat>
  <Paragraphs>1523</Paragraphs>
  <Slides>310</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310</vt:i4>
      </vt:variant>
    </vt:vector>
  </HeadingPairs>
  <TitlesOfParts>
    <vt:vector size="325" baseType="lpstr">
      <vt:lpstr>Arial</vt:lpstr>
      <vt:lpstr>B Bardiya</vt:lpstr>
      <vt:lpstr>B Homa</vt:lpstr>
      <vt:lpstr>B Lotus</vt:lpstr>
      <vt:lpstr>B Mitra</vt:lpstr>
      <vt:lpstr>B Nazanin</vt:lpstr>
      <vt:lpstr>B Titr</vt:lpstr>
      <vt:lpstr>Calibri</vt:lpstr>
      <vt:lpstr>Cambria Math</vt:lpstr>
      <vt:lpstr>Times New Roman</vt:lpstr>
      <vt:lpstr>Verdana</vt:lpstr>
      <vt:lpstr>Wingdings</vt:lpstr>
      <vt:lpstr>Wingdings 2</vt:lpstr>
      <vt:lpstr>XTimes New Roman</vt:lpstr>
      <vt:lpstr>Cliff</vt:lpstr>
      <vt:lpstr>PowerPoint Presentation</vt:lpstr>
      <vt:lpstr>مقدمه</vt:lpstr>
      <vt:lpstr>مهندسی صنایع چه تخصصی است؟</vt:lpstr>
      <vt:lpstr>مهندسی صنایع چه تخصصی است؟ (ادامه)</vt:lpstr>
      <vt:lpstr>PowerPoint Presentation</vt:lpstr>
      <vt:lpstr>مهندسی صنایع چه تخصصی است؟ (ادامه)</vt:lpstr>
      <vt:lpstr>مهندسی صنایع چه تخصصی است؟ (ادامه)</vt:lpstr>
      <vt:lpstr>مهندسی صنایع چه تخصصی است؟ (ادامه)</vt:lpstr>
      <vt:lpstr>مهندسی صنایع چه تخصصی است؟ (ادامه)</vt:lpstr>
      <vt:lpstr>مهندسی صنایع چه تخصصی است؟ (ادامه)</vt:lpstr>
      <vt:lpstr>مهندسی صنایع چه تخصصی است؟ (ادامه)</vt:lpstr>
      <vt:lpstr>مهندسی صنایع چه تخصصی است؟ (ادامه)</vt:lpstr>
      <vt:lpstr>اصول فکرى مهندسى صنايع</vt:lpstr>
      <vt:lpstr>جایگاه های سازمانی که مهندس صنایع اشغال می کند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دلایل طرفداران حضور دولت در اقتصاد:       </vt:lpstr>
      <vt:lpstr>PowerPoint Presentation</vt:lpstr>
      <vt:lpstr>PowerPoint Presentation</vt:lpstr>
      <vt:lpstr>دلایل طرفداران حضور دولت در اقتصاد:       </vt:lpstr>
      <vt:lpstr>دلایل طرفداران حضور دولت در اقتصاد:       </vt:lpstr>
      <vt:lpstr>دلایل طرفداران حضور دولت در اقتصاد:       </vt:lpstr>
      <vt:lpstr>خانوارها و بنگاه ها :</vt:lpstr>
      <vt:lpstr>بازار نهاده و ستاده :</vt:lpstr>
      <vt:lpstr>PowerPoint Presentation</vt:lpstr>
      <vt:lpstr>تقاضا</vt:lpstr>
      <vt:lpstr>PowerPoint Presentation</vt:lpstr>
      <vt:lpstr>PowerPoint Presentation</vt:lpstr>
      <vt:lpstr>PowerPoint Presentation</vt:lpstr>
      <vt:lpstr>PowerPoint Presentation</vt:lpstr>
      <vt:lpstr>PowerPoint Presentation</vt:lpstr>
      <vt:lpstr>PowerPoint Presentation</vt:lpstr>
      <vt:lpstr>دو مشخصه منحنی تقاضا :</vt:lpstr>
      <vt:lpstr>PowerPoint Presentation</vt:lpstr>
      <vt:lpstr>عوامل موثر بر تقاضای یک کالا :</vt:lpstr>
      <vt:lpstr>عوامل موثر بر تقاضای یک کالا :</vt:lpstr>
      <vt:lpstr>عوامل موثر بر تقاضای یک کالا :</vt:lpstr>
      <vt:lpstr>عوامل موثر بر تقاضای یک کالا :</vt:lpstr>
      <vt:lpstr>عوامل موثر بر تقاضای یک کالا :</vt:lpstr>
      <vt:lpstr>PowerPoint Presentation</vt:lpstr>
      <vt:lpstr>PowerPoint Presentation</vt:lpstr>
      <vt:lpstr>PowerPoint Presentation</vt:lpstr>
      <vt:lpstr>PowerPoint Presentation</vt:lpstr>
      <vt:lpstr>جابجایی منحنی تقاضا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منحنی تقاضای بازار:</vt:lpstr>
      <vt:lpstr>PowerPoint Presentation</vt:lpstr>
      <vt:lpstr>عرضه:</vt:lpstr>
      <vt:lpstr>عرضه:</vt:lpstr>
      <vt:lpstr>PowerPoint Presentation</vt:lpstr>
      <vt:lpstr>PowerPoint Presentation</vt:lpstr>
      <vt:lpstr>PowerPoint Presentation</vt:lpstr>
      <vt:lpstr>PowerPoint Presentation</vt:lpstr>
      <vt:lpstr>PowerPoint Presentation</vt:lpstr>
      <vt:lpstr>قانون عرضه:</vt:lpstr>
      <vt:lpstr>قانون عرضه:</vt:lpstr>
      <vt:lpstr>جابجایی منحنی عرضه:</vt:lpstr>
      <vt:lpstr>جابجایی منحنی عرضه: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منحنی عرضه  بازار:</vt:lpstr>
      <vt:lpstr>PowerPoint Presentation</vt:lpstr>
      <vt:lpstr>تعادل و عدم تعادل در بازار:</vt:lpstr>
      <vt:lpstr>تعادل و عدم تعادل در بازار:</vt:lpstr>
      <vt:lpstr>عدم تعادل:</vt:lpstr>
      <vt:lpstr>PowerPoint Presentation</vt:lpstr>
      <vt:lpstr>عدم تعادل:</vt:lpstr>
      <vt:lpstr>PowerPoint Presentation</vt:lpstr>
      <vt:lpstr>حرکت به سمت تعادل:</vt:lpstr>
      <vt:lpstr>حرکت به سمت تعادل:</vt:lpstr>
      <vt:lpstr>حرکت به سمت تعادل:</vt:lpstr>
      <vt:lpstr>حرکت به سمت تعادل:</vt:lpstr>
      <vt:lpstr>حرکت به سمت تعادل:</vt:lpstr>
      <vt:lpstr>حرکت به سمت تعادل:</vt:lpstr>
      <vt:lpstr>حرکت به سمت تعادل:</vt:lpstr>
      <vt:lpstr>حرکت به سمت تعادل:</vt:lpstr>
      <vt:lpstr>حرکت به سمت تعادل:</vt:lpstr>
      <vt:lpstr>حرکت به سمت تعادل:</vt:lpstr>
      <vt:lpstr>حرکت به سمت تعادل:</vt:lpstr>
      <vt:lpstr>حرکت به سمت تعادل:</vt:lpstr>
      <vt:lpstr>حرکت به سمت تعادل:</vt:lpstr>
      <vt:lpstr>تغییرات در تعادل :</vt:lpstr>
      <vt:lpstr>تغییرات در تعادل :</vt:lpstr>
      <vt:lpstr>PowerPoint Presentation</vt:lpstr>
      <vt:lpstr>رفتار مصرف کننده و مطلوبیت :</vt:lpstr>
      <vt:lpstr>رفتار مصرف کننده و مطلوبیت :</vt:lpstr>
      <vt:lpstr>عوامل موثردر تقاضای خانوارها: </vt:lpstr>
      <vt:lpstr>عوامل موثردر تقاضای خانوارها: </vt:lpstr>
      <vt:lpstr>عوامل موثر در محدودیت بودجه خانوار: </vt:lpstr>
      <vt:lpstr>رابطه بین هزینه فرصت و محدودیت درآمد:</vt:lpstr>
      <vt:lpstr>تابع محدودیت بودجه:</vt:lpstr>
      <vt:lpstr>نمودار محدودیت بودجه:</vt:lpstr>
      <vt:lpstr>تغییر مکان منحنی محدودیت بودجه:</vt:lpstr>
      <vt:lpstr>تغییر مکان منحنی محدودیت بودجه:</vt:lpstr>
      <vt:lpstr>تغییر مکان منحنی محدودیت بودجه:</vt:lpstr>
      <vt:lpstr>تغییر مکان منحنی محدودیت بودجه:</vt:lpstr>
      <vt:lpstr>PowerPoint Presentation</vt:lpstr>
      <vt:lpstr>مطلوبیت:</vt:lpstr>
      <vt:lpstr>مطلوبیت:</vt:lpstr>
      <vt:lpstr>PowerPoint Presentation</vt:lpstr>
      <vt:lpstr>قانون نزولی بودن مطلوبیت نهایی:</vt:lpstr>
      <vt:lpstr>قانون نزولی بودن مطلوبیت نهایی:</vt:lpstr>
      <vt:lpstr>نمودارمنحنی مطلوبیت نهایی و  مطلوبیت کل:</vt:lpstr>
      <vt:lpstr>نمودارمنحنی مطلوبیت نهایی و  مطلوبیت کل:</vt:lpstr>
      <vt:lpstr>PowerPoint Presentation</vt:lpstr>
      <vt:lpstr>PowerPoint Presentation</vt:lpstr>
      <vt:lpstr>عوامل موثر در انتخاب تعداد واحدهای یک کالا:</vt:lpstr>
      <vt:lpstr>عوامل موثر در انتخاب تعداد واحدهای یک کالا:</vt:lpstr>
      <vt:lpstr>عوامل موثر در انتخاب تعداد واحدهای یک کالا:</vt:lpstr>
      <vt:lpstr>انتخاب بین گزینه های مختلف</vt:lpstr>
      <vt:lpstr>انتخاب بین گزینه های مختلف</vt:lpstr>
      <vt:lpstr>انتخاب بین گزینه های مختلف</vt:lpstr>
      <vt:lpstr>انتخاب بین گزینه های مختلف</vt:lpstr>
      <vt:lpstr>انتخاب بین گزینه های مختلف</vt:lpstr>
      <vt:lpstr>PowerPoint Presentation</vt:lpstr>
      <vt:lpstr>حداکثر مطلوبیت</vt:lpstr>
      <vt:lpstr>PowerPoint Presentation</vt:lpstr>
      <vt:lpstr>PowerPoint Presentation</vt:lpstr>
      <vt:lpstr>PowerPoint Presentation</vt:lpstr>
      <vt:lpstr>نرخ نهایی جانشینی (MRS):</vt:lpstr>
      <vt:lpstr>نرخ نهایی جانشینی (MRS):</vt:lpstr>
      <vt:lpstr>ارتباط منحنی تقاضا و مطلوبیت:</vt:lpstr>
      <vt:lpstr>اثر جانشینی و اثر درآمدی:</vt:lpstr>
      <vt:lpstr>اثر جانشینی و اثر درآمدی:</vt:lpstr>
      <vt:lpstr>اثر جانشینی و اثر درآمدی:</vt:lpstr>
      <vt:lpstr>اثر جانشینی و اثر درآمدی:</vt:lpstr>
      <vt:lpstr>اثر جانشینی و اثر درآمدی:</vt:lpstr>
      <vt:lpstr>اثر جانشینی و اثر درآمدی:</vt:lpstr>
      <vt:lpstr>اثر جانشینی و اثر درآمدی:</vt:lpstr>
      <vt:lpstr>اثر جانشینی و اثر درآمدی:</vt:lpstr>
      <vt:lpstr>اثر جانشینی و اثر درآمدی:</vt:lpstr>
      <vt:lpstr>استخراج منحنی بی تفاوتی:</vt:lpstr>
      <vt:lpstr>استخراج منحنی بی تفاوتی:</vt:lpstr>
      <vt:lpstr>استخراج منحنی بی تفاوتی:</vt:lpstr>
      <vt:lpstr>استخراج منحنی بی تفاوتی:</vt:lpstr>
      <vt:lpstr>تعریف منحنی بی تفاوتی :</vt:lpstr>
      <vt:lpstr>PowerPoint Presentation</vt:lpstr>
      <vt:lpstr>نقشه ترجیحات مصرف کننده :</vt:lpstr>
      <vt:lpstr>PowerPoint Presentation</vt:lpstr>
      <vt:lpstr>خصوصیات منحنی های بی تفاوتی :</vt:lpstr>
      <vt:lpstr>خصوصیات منحنی های بی تفاوتی :</vt:lpstr>
      <vt:lpstr>PowerPoint Presentation</vt:lpstr>
      <vt:lpstr>خصوصیات منحنی های بی تفاوتی :</vt:lpstr>
      <vt:lpstr>خصوصیات منحنی های بی تفاوتی :</vt:lpstr>
      <vt:lpstr>خصوصیات منحنی های بی تفاوتی :</vt:lpstr>
      <vt:lpstr>حداکثر نمودن مطلوبیت مصرف کننده :</vt:lpstr>
      <vt:lpstr>حداکثر نمودن مطلوبیت مصرف کننده :</vt:lpstr>
      <vt:lpstr>حداکثر نمودن مطلوبیت مصرف کننده :</vt:lpstr>
      <vt:lpstr>PowerPoint Presentation</vt:lpstr>
      <vt:lpstr>PowerPoint Presentation</vt:lpstr>
      <vt:lpstr>PowerPoint Presentation</vt:lpstr>
      <vt:lpstr>استخراج منحنی تقاضا به کمک منحنی های بی تفاوتی :</vt:lpstr>
      <vt:lpstr>PowerPoint Presentation</vt:lpstr>
      <vt:lpstr>تولید</vt:lpstr>
      <vt:lpstr>انواع تولید کنندگان</vt:lpstr>
      <vt:lpstr>انواع تولید کنندگان</vt:lpstr>
      <vt:lpstr>تکنیک تولید :</vt:lpstr>
      <vt:lpstr>تکنیک تولید :</vt:lpstr>
      <vt:lpstr>انتخاب تکنیک تولید</vt:lpstr>
      <vt:lpstr>تابع تولید</vt:lpstr>
      <vt:lpstr>تولید کل، متوسط و نهایی</vt:lpstr>
      <vt:lpstr>تولید کل، متوسط و نهایی</vt:lpstr>
      <vt:lpstr>نمودار تولید کل، نهایی و متوسط:</vt:lpstr>
      <vt:lpstr>PowerPoint Presentation</vt:lpstr>
      <vt:lpstr>PowerPoint Presentation</vt:lpstr>
      <vt:lpstr>PowerPoint Presentation</vt:lpstr>
      <vt:lpstr>قانون بازده نزولی:</vt:lpstr>
      <vt:lpstr>قانون بازده نزولی:</vt:lpstr>
      <vt:lpstr>PowerPoint Presentation</vt:lpstr>
      <vt:lpstr>افزایش همزمان سرمایه و نیروی کار:</vt:lpstr>
      <vt:lpstr>PowerPoint Presentation</vt:lpstr>
      <vt:lpstr>PowerPoint Presentation</vt:lpstr>
      <vt:lpstr>منحنی های تولید یکسان یا  منحنی های بی تفاوتی در تولید:</vt:lpstr>
      <vt:lpstr>PowerPoint Presentation</vt:lpstr>
      <vt:lpstr>PowerPoint Presentation</vt:lpstr>
      <vt:lpstr>نرخ نهایی تکنیکی جانشینی (MRTS)</vt:lpstr>
      <vt:lpstr>PowerPoint Presentation</vt:lpstr>
      <vt:lpstr>PowerPoint Presentation</vt:lpstr>
      <vt:lpstr>کشش (Elasticity)</vt:lpstr>
      <vt:lpstr>PowerPoint Presentation</vt:lpstr>
      <vt:lpstr>کشش قیمتی تقاضا</vt:lpstr>
      <vt:lpstr>انواع کالاها برحسب  کشش قیمتی تقاضای آنها</vt:lpstr>
      <vt:lpstr>انواع کالاها برحسب  کشش قیمتی تقاضای آنها</vt:lpstr>
      <vt:lpstr>انواع کالاها برحسب  کشش قیمتی تقاضای آنها</vt:lpstr>
      <vt:lpstr>انواع کالاها برحسب  کشش قیمتی تقاضای آنها</vt:lpstr>
      <vt:lpstr>محاسبه کشش</vt:lpstr>
      <vt:lpstr>1-کشش فاصله ای تقاضا</vt:lpstr>
      <vt:lpstr>1-کشش فاصله ای تقاضا</vt:lpstr>
      <vt:lpstr>1-کشش فاصله ای تقاضا</vt:lpstr>
      <vt:lpstr>PowerPoint Presentation</vt:lpstr>
      <vt:lpstr>2-کشش نقطه ای تقاضا :</vt:lpstr>
      <vt:lpstr>کشش نقطه ای و مخارج کل</vt:lpstr>
      <vt:lpstr>کشش و درآمد کل </vt:lpstr>
      <vt:lpstr>کشش و درآمد کل </vt:lpstr>
      <vt:lpstr>کشش و درآمد کل </vt:lpstr>
      <vt:lpstr>عوامل موثر در کشش تقاضا:</vt:lpstr>
      <vt:lpstr>عوامل موثر در کشش تقاضا:</vt:lpstr>
      <vt:lpstr>عوامل موثر در کشش تقاضا</vt:lpstr>
      <vt:lpstr>کشش درآمدی تقاضا</vt:lpstr>
      <vt:lpstr>کشش درآمدی تقاضا</vt:lpstr>
      <vt:lpstr>کشش درآمدی تقاضا</vt:lpstr>
      <vt:lpstr>کشش درآمدی تقاضا</vt:lpstr>
      <vt:lpstr>کشش درآمدی تقاضا</vt:lpstr>
      <vt:lpstr>کشش درآمدی تقاضا</vt:lpstr>
      <vt:lpstr>کشش درآمدی تقاضا</vt:lpstr>
      <vt:lpstr>کشش درآمدی تقاضا</vt:lpstr>
      <vt:lpstr>کشش درآمدی تقاضا</vt:lpstr>
      <vt:lpstr>کشش درآمدی تقاضا</vt:lpstr>
      <vt:lpstr>کشش درآمدی تقاضا</vt:lpstr>
      <vt:lpstr>کشش متقابل یا متقاطع تقاضا</vt:lpstr>
      <vt:lpstr>PowerPoint Presentation</vt:lpstr>
      <vt:lpstr>PowerPoint Presentation</vt:lpstr>
      <vt:lpstr>کشش قیمتی عرضه</vt:lpstr>
      <vt:lpstr>کشش قیمتی عرضه</vt:lpstr>
      <vt:lpstr>انواع کالاها بر حسب کشش عرضه:</vt:lpstr>
      <vt:lpstr>انواع کالاها بر حسب کشش عرضه:</vt:lpstr>
      <vt:lpstr>انواع کالاها بر حسب کشش عرضه:</vt:lpstr>
      <vt:lpstr>انواع کالاها بر حسب کشش عرضه:</vt:lpstr>
      <vt:lpstr>سود</vt:lpstr>
      <vt:lpstr>هزینه:</vt:lpstr>
      <vt:lpstr>هزینه:</vt:lpstr>
      <vt:lpstr>انواع هزینه:</vt:lpstr>
      <vt:lpstr>PowerPoint Presentation</vt:lpstr>
      <vt:lpstr>PowerPoint Presentation</vt:lpstr>
      <vt:lpstr>PowerPoint Presentation</vt:lpstr>
      <vt:lpstr>قانون بازده نزولی:</vt:lpstr>
      <vt:lpstr>PowerPoint Presentation</vt:lpstr>
      <vt:lpstr>قانون بازده نزولی:</vt:lpstr>
      <vt:lpstr>قانون بازده نزولی:</vt:lpstr>
      <vt:lpstr>PowerPoint Presentation</vt:lpstr>
      <vt:lpstr>هزینه های واحد در کوتاه مدت:</vt:lpstr>
      <vt:lpstr>هزینه های واحد در کوتاه مدت:</vt:lpstr>
      <vt:lpstr>PowerPoint Presentation</vt:lpstr>
      <vt:lpstr>PowerPoint Presentation</vt:lpstr>
      <vt:lpstr>PowerPoint Presentation</vt:lpstr>
      <vt:lpstr>PowerPoint Presentation</vt:lpstr>
      <vt:lpstr>PowerPoint Presentation</vt:lpstr>
      <vt:lpstr>PowerPoint Presentation</vt:lpstr>
      <vt:lpstr>هزینه های بلند مدت تولید : </vt:lpstr>
      <vt:lpstr>هزینه های بلند مدت تولید : </vt:lpstr>
      <vt:lpstr>هزینه های بلند مدت تولید : </vt:lpstr>
      <vt:lpstr>بازده به مقیاس :</vt:lpstr>
      <vt:lpstr>بازده به مقیاس:</vt:lpstr>
      <vt:lpstr>بازده به مقیاس:</vt:lpstr>
      <vt:lpstr>بازده به مقیاس :</vt:lpstr>
      <vt:lpstr>بازده به مقیاس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اقتصاد خرد</dc:title>
  <dc:creator>Behrouz</dc:creator>
  <cp:lastModifiedBy>Haratian</cp:lastModifiedBy>
  <cp:revision>795</cp:revision>
  <dcterms:created xsi:type="dcterms:W3CDTF">2006-08-17T18:43:06Z</dcterms:created>
  <dcterms:modified xsi:type="dcterms:W3CDTF">2015-10-29T08:35:07Z</dcterms:modified>
</cp:coreProperties>
</file>